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550" r:id="rId2"/>
    <p:sldId id="438" r:id="rId3"/>
    <p:sldId id="514" r:id="rId4"/>
    <p:sldId id="487" r:id="rId5"/>
    <p:sldId id="631" r:id="rId6"/>
    <p:sldId id="703" r:id="rId7"/>
    <p:sldId id="668" r:id="rId8"/>
    <p:sldId id="697" r:id="rId9"/>
    <p:sldId id="609" r:id="rId10"/>
    <p:sldId id="700" r:id="rId11"/>
    <p:sldId id="699" r:id="rId12"/>
    <p:sldId id="597" r:id="rId13"/>
    <p:sldId id="599" r:id="rId14"/>
    <p:sldId id="604" r:id="rId15"/>
    <p:sldId id="729" r:id="rId16"/>
    <p:sldId id="734" r:id="rId17"/>
    <p:sldId id="645" r:id="rId18"/>
    <p:sldId id="605" r:id="rId19"/>
    <p:sldId id="735" r:id="rId20"/>
    <p:sldId id="723" r:id="rId21"/>
    <p:sldId id="719" r:id="rId22"/>
    <p:sldId id="717" r:id="rId23"/>
    <p:sldId id="718" r:id="rId24"/>
    <p:sldId id="724" r:id="rId25"/>
    <p:sldId id="642" r:id="rId26"/>
    <p:sldId id="730" r:id="rId27"/>
    <p:sldId id="737" r:id="rId28"/>
    <p:sldId id="722" r:id="rId29"/>
    <p:sldId id="731" r:id="rId30"/>
    <p:sldId id="720" r:id="rId31"/>
    <p:sldId id="721" r:id="rId32"/>
    <p:sldId id="728" r:id="rId33"/>
    <p:sldId id="726" r:id="rId34"/>
    <p:sldId id="727" r:id="rId35"/>
    <p:sldId id="736" r:id="rId36"/>
    <p:sldId id="732" r:id="rId37"/>
    <p:sldId id="725" r:id="rId38"/>
    <p:sldId id="664" r:id="rId39"/>
    <p:sldId id="708" r:id="rId40"/>
    <p:sldId id="709" r:id="rId41"/>
    <p:sldId id="713" r:id="rId42"/>
    <p:sldId id="716" r:id="rId43"/>
    <p:sldId id="714" r:id="rId44"/>
    <p:sldId id="711" r:id="rId45"/>
    <p:sldId id="712" r:id="rId46"/>
    <p:sldId id="707" r:id="rId47"/>
    <p:sldId id="705" r:id="rId48"/>
    <p:sldId id="677" r:id="rId49"/>
    <p:sldId id="678" r:id="rId50"/>
    <p:sldId id="698" r:id="rId51"/>
    <p:sldId id="679" r:id="rId52"/>
    <p:sldId id="684" r:id="rId53"/>
    <p:sldId id="680" r:id="rId54"/>
    <p:sldId id="685" r:id="rId55"/>
    <p:sldId id="701" r:id="rId56"/>
    <p:sldId id="690" r:id="rId57"/>
    <p:sldId id="706" r:id="rId58"/>
    <p:sldId id="691" r:id="rId59"/>
    <p:sldId id="515" r:id="rId60"/>
    <p:sldId id="676" r:id="rId61"/>
    <p:sldId id="704" r:id="rId62"/>
    <p:sldId id="650" r:id="rId6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FF"/>
    <a:srgbClr val="FF0000"/>
    <a:srgbClr val="008000"/>
    <a:srgbClr val="0099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5068" autoAdjust="0"/>
  </p:normalViewPr>
  <p:slideViewPr>
    <p:cSldViewPr>
      <p:cViewPr varScale="1">
        <p:scale>
          <a:sx n="131" d="100"/>
          <a:sy n="131" d="100"/>
        </p:scale>
        <p:origin x="101" y="1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3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1143000"/>
            <a:ext cx="8915400" cy="1695450"/>
          </a:xfrm>
        </p:spPr>
        <p:txBody>
          <a:bodyPr/>
          <a:lstStyle/>
          <a:p>
            <a:r>
              <a:rPr lang="en-US" sz="3200" b="1" dirty="0"/>
              <a:t>Response Patterns by Introductory Physics Students on Mathematics Diagnostic Tests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24200"/>
            <a:ext cx="64008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 and Dakota H. 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3528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D1955-106D-4AFF-999B-DC4911B0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8431667" cy="5015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92CF3-C172-435D-B89A-4D8AF910E22C}"/>
              </a:ext>
            </a:extLst>
          </p:cNvPr>
          <p:cNvSpPr txBox="1"/>
          <p:nvPr/>
        </p:nvSpPr>
        <p:spPr>
          <a:xfrm>
            <a:off x="4267200" y="1066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Symbolic Multiple-Choice Problem</a:t>
            </a:r>
          </a:p>
        </p:txBody>
      </p:sp>
    </p:spTree>
    <p:extLst>
      <p:ext uri="{BB962C8B-B14F-4D97-AF65-F5344CB8AC3E}">
        <p14:creationId xmlns:p14="http://schemas.microsoft.com/office/powerpoint/2010/main" val="393555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0DF84-7A8D-48C8-93A4-1F00EBB3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3916072" cy="212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37281-2AA8-48D9-AF33-4D86702D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66417"/>
            <a:ext cx="2869238" cy="1323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187F7-5D79-4CE1-9807-E9601A3D1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4" y="4696318"/>
            <a:ext cx="2835111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01EF9-4A3D-45FE-86C0-8F6561A2B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096698"/>
            <a:ext cx="2107500" cy="1016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4BB95-AD2C-4427-927E-FC4CE204B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502" y="705429"/>
            <a:ext cx="5486400" cy="3176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F1570-7CDF-487E-984C-30B328B8912A}"/>
              </a:ext>
            </a:extLst>
          </p:cNvPr>
          <p:cNvSpPr txBox="1"/>
          <p:nvPr/>
        </p:nvSpPr>
        <p:spPr>
          <a:xfrm>
            <a:off x="7772400" y="1600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(Some) Other Items</a:t>
            </a:r>
          </a:p>
        </p:txBody>
      </p:sp>
    </p:spTree>
    <p:extLst>
      <p:ext uri="{BB962C8B-B14F-4D97-AF65-F5344CB8AC3E}">
        <p14:creationId xmlns:p14="http://schemas.microsoft.com/office/powerpoint/2010/main" val="323516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Primary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18881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Primary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39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Performance on algebraic problems using </a:t>
            </a:r>
            <a:r>
              <a:rPr lang="en-US" sz="1800" i="1" dirty="0"/>
              <a:t>symbols</a:t>
            </a:r>
            <a:r>
              <a:rPr lang="en-US" sz="1800" dirty="0"/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Despite the great diversity of diagnostic item types, students’ item responses were </a:t>
            </a:r>
            <a:r>
              <a:rPr lang="en-US" sz="1800" i="1" dirty="0"/>
              <a:t>highly</a:t>
            </a:r>
            <a:r>
              <a:rPr lang="en-US" sz="1800" dirty="0"/>
              <a:t> correlated with each other, and with </a:t>
            </a:r>
            <a:r>
              <a:rPr lang="en-US" sz="1800" i="1" dirty="0"/>
              <a:t>total</a:t>
            </a:r>
            <a:r>
              <a:rPr lang="en-US" sz="1800" dirty="0"/>
              <a:t> score on test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Class-average score on a </a:t>
            </a:r>
            <a:r>
              <a:rPr lang="en-US" sz="1800" i="1" dirty="0"/>
              <a:t>single</a:t>
            </a:r>
            <a:r>
              <a:rPr lang="en-US" sz="1800" dirty="0"/>
              <a:t> test item can accurately predict class-average </a:t>
            </a:r>
            <a:r>
              <a:rPr lang="en-US" sz="1800" i="1" dirty="0"/>
              <a:t>total</a:t>
            </a:r>
            <a:r>
              <a:rPr lang="en-US" sz="1800" dirty="0"/>
              <a:t> score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1800" dirty="0"/>
              <a:t>Differences between universities were observed (e.g., CU-Boulder scored 20% higher than ASU-Tempe), but </a:t>
            </a:r>
            <a:r>
              <a:rPr lang="en-US" sz="1800" i="1" dirty="0"/>
              <a:t>individual</a:t>
            </a:r>
            <a:r>
              <a:rPr lang="en-US" sz="1800" dirty="0"/>
              <a:t> item scores co-varied consistently and predictably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1800" dirty="0"/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1800" dirty="0"/>
              <a:t>The proportion of errors that could be described as “careless” [“non-operational”] was </a:t>
            </a:r>
            <a:r>
              <a:rPr lang="en-US" sz="1800" i="1" dirty="0"/>
              <a:t>highly</a:t>
            </a:r>
            <a:r>
              <a:rPr lang="en-US" sz="1800" dirty="0"/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000" dirty="0"/>
          </a:p>
          <a:p>
            <a:pPr marL="514350" indent="-514350">
              <a:buFont typeface="+mj-lt"/>
              <a:buAutoNum type="arabicPeriod" startAt="5"/>
            </a:pPr>
            <a:endParaRPr lang="en-US" sz="2600" dirty="0"/>
          </a:p>
          <a:p>
            <a:pPr marL="514350" indent="-514350">
              <a:buFont typeface="+mj-lt"/>
              <a:buAutoNum type="arabicPeriod" startAt="5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i="1" dirty="0">
                <a:solidFill>
                  <a:srgbClr val="DDDDDD"/>
                </a:solidFill>
              </a:rPr>
              <a:t>symbols</a:t>
            </a:r>
            <a:r>
              <a:rPr lang="en-US" sz="1800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4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“Find Unknown Angle”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dirty="0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383A4-90ED-43AB-9747-646E4C15E25B}"/>
              </a:ext>
            </a:extLst>
          </p:cNvPr>
          <p:cNvSpPr/>
          <p:nvPr/>
        </p:nvSpPr>
        <p:spPr>
          <a:xfrm>
            <a:off x="5638800" y="2667000"/>
            <a:ext cx="4343400" cy="24383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875A5-D4EF-4E34-BCF4-1B34D21B5F57}"/>
              </a:ext>
            </a:extLst>
          </p:cNvPr>
          <p:cNvSpPr txBox="1"/>
          <p:nvPr/>
        </p:nvSpPr>
        <p:spPr>
          <a:xfrm>
            <a:off x="5958423" y="3064669"/>
            <a:ext cx="3820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Algebra-based course, 2018</a:t>
            </a:r>
          </a:p>
          <a:p>
            <a:endParaRPr lang="en-US" dirty="0"/>
          </a:p>
          <a:p>
            <a:r>
              <a:rPr lang="en-US" b="1" dirty="0"/>
              <a:t>ASU-Poly: </a:t>
            </a:r>
            <a:r>
              <a:rPr lang="en-US" dirty="0"/>
              <a:t>35% correct </a:t>
            </a:r>
            <a:r>
              <a:rPr lang="en-US" sz="1600" dirty="0"/>
              <a:t>(</a:t>
            </a:r>
            <a:r>
              <a:rPr lang="en-US" sz="1600" i="1" dirty="0"/>
              <a:t>N </a:t>
            </a:r>
            <a:r>
              <a:rPr lang="en-US" sz="1600" dirty="0"/>
              <a:t>= 152)</a:t>
            </a:r>
          </a:p>
          <a:p>
            <a:r>
              <a:rPr lang="en-US" b="1" dirty="0"/>
              <a:t>ASU-Tempe: </a:t>
            </a:r>
            <a:r>
              <a:rPr lang="en-US" dirty="0"/>
              <a:t>52% correct 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 = 533)</a:t>
            </a:r>
          </a:p>
        </p:txBody>
      </p:sp>
    </p:spTree>
    <p:extLst>
      <p:ext uri="{BB962C8B-B14F-4D97-AF65-F5344CB8AC3E}">
        <p14:creationId xmlns:p14="http://schemas.microsoft.com/office/powerpoint/2010/main" val="33296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74502-5830-42A3-8C95-DFC38772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2" y="304800"/>
            <a:ext cx="4390271" cy="4238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29AE1-843A-4124-8A28-C283DAFA8E8A}"/>
              </a:ext>
            </a:extLst>
          </p:cNvPr>
          <p:cNvSpPr txBox="1"/>
          <p:nvPr/>
        </p:nvSpPr>
        <p:spPr>
          <a:xfrm>
            <a:off x="4953000" y="1447800"/>
            <a:ext cx="61093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Algebra- and Calculus-based courses combined, 2018</a:t>
            </a:r>
          </a:p>
          <a:p>
            <a:endParaRPr lang="en-US" dirty="0"/>
          </a:p>
          <a:p>
            <a:r>
              <a:rPr lang="en-US" b="1" dirty="0"/>
              <a:t>ASU-Poly: </a:t>
            </a:r>
            <a:r>
              <a:rPr lang="en-US" dirty="0"/>
              <a:t>57% correct </a:t>
            </a:r>
            <a:r>
              <a:rPr lang="en-US" sz="1600" dirty="0"/>
              <a:t>(</a:t>
            </a:r>
            <a:r>
              <a:rPr lang="en-US" sz="1600" i="1" dirty="0"/>
              <a:t>N </a:t>
            </a:r>
            <a:r>
              <a:rPr lang="en-US" sz="1600" dirty="0"/>
              <a:t>= 250)</a:t>
            </a:r>
          </a:p>
          <a:p>
            <a:r>
              <a:rPr lang="en-US" b="1" dirty="0"/>
              <a:t>ASU-Tempe: </a:t>
            </a:r>
            <a:r>
              <a:rPr lang="en-US" dirty="0"/>
              <a:t>76% correct 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 = 1086)</a:t>
            </a:r>
          </a:p>
          <a:p>
            <a:endParaRPr lang="en-US" sz="1600" dirty="0"/>
          </a:p>
          <a:p>
            <a:r>
              <a:rPr lang="en-US" sz="1600" dirty="0"/>
              <a:t>…</a:t>
            </a:r>
            <a:r>
              <a:rPr lang="en-US" sz="1600" i="1" dirty="0"/>
              <a:t>with correct units: </a:t>
            </a:r>
            <a:r>
              <a:rPr lang="en-US" sz="1600" dirty="0"/>
              <a:t>29% and 45% correct, respectively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801CD9-CAD7-4B2F-8EC4-C953BD6221E2}"/>
              </a:ext>
            </a:extLst>
          </p:cNvPr>
          <p:cNvSpPr/>
          <p:nvPr/>
        </p:nvSpPr>
        <p:spPr>
          <a:xfrm>
            <a:off x="4800600" y="1204679"/>
            <a:ext cx="6324600" cy="2438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804036" y="2286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32261-747C-4B3A-931A-6ED9BC3D5E1C}"/>
              </a:ext>
            </a:extLst>
          </p:cNvPr>
          <p:cNvSpPr/>
          <p:nvPr/>
        </p:nvSpPr>
        <p:spPr>
          <a:xfrm>
            <a:off x="6934200" y="381000"/>
            <a:ext cx="4343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0C4DA-8FEA-44BC-80BB-64CFDBE47A70}"/>
              </a:ext>
            </a:extLst>
          </p:cNvPr>
          <p:cNvSpPr/>
          <p:nvPr/>
        </p:nvSpPr>
        <p:spPr>
          <a:xfrm>
            <a:off x="7030785" y="501134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All courses:</a:t>
            </a:r>
            <a:r>
              <a:rPr lang="en-US" b="1" dirty="0"/>
              <a:t> </a:t>
            </a:r>
            <a:r>
              <a:rPr lang="en-US" dirty="0"/>
              <a:t>30-60% correct </a:t>
            </a:r>
            <a:r>
              <a:rPr lang="en-US" sz="1600" dirty="0"/>
              <a:t>(</a:t>
            </a:r>
            <a:r>
              <a:rPr lang="en-US" sz="1600" i="1" dirty="0"/>
              <a:t>N &gt;</a:t>
            </a:r>
            <a:r>
              <a:rPr lang="en-US" sz="1600" dirty="0"/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1991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3361-0BEA-4682-B88F-F6B567A7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16" y="1417638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				</a:t>
            </a:r>
          </a:p>
          <a:p>
            <a:pPr marL="0" indent="0">
              <a:buNone/>
            </a:pPr>
            <a:r>
              <a:rPr lang="en-US" sz="2400" dirty="0"/>
              <a:t>		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					</a:t>
            </a:r>
            <a:r>
              <a:rPr lang="en-US" sz="2400" dirty="0"/>
              <a:t>						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400" dirty="0"/>
              <a:t>												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8AD4BD-AC6D-44D0-B467-A1274B597C4C}"/>
              </a:ext>
            </a:extLst>
          </p:cNvPr>
          <p:cNvGrpSpPr/>
          <p:nvPr/>
        </p:nvGrpSpPr>
        <p:grpSpPr>
          <a:xfrm>
            <a:off x="1066800" y="2808595"/>
            <a:ext cx="4572000" cy="1676400"/>
            <a:chOff x="729049" y="4423132"/>
            <a:chExt cx="4572000" cy="167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8A5455B-C5BD-4479-B6D7-33A440BF0F77}"/>
                </a:ext>
              </a:extLst>
            </p:cNvPr>
            <p:cNvGrpSpPr/>
            <p:nvPr/>
          </p:nvGrpSpPr>
          <p:grpSpPr>
            <a:xfrm>
              <a:off x="914400" y="4633713"/>
              <a:ext cx="1524000" cy="1399733"/>
              <a:chOff x="914400" y="4633713"/>
              <a:chExt cx="1524000" cy="139973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237CC9A-A7CB-4447-BEB4-12DE24512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4400" y="4633713"/>
                <a:ext cx="1524000" cy="8122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962278C-A2BE-402C-A4DC-0523A16BE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3500" y="5595701"/>
                <a:ext cx="685800" cy="437745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C4E8F0-0827-4787-AB5B-2687DB7F40A4}"/>
                </a:ext>
              </a:extLst>
            </p:cNvPr>
            <p:cNvSpPr/>
            <p:nvPr/>
          </p:nvSpPr>
          <p:spPr>
            <a:xfrm>
              <a:off x="729049" y="4423132"/>
              <a:ext cx="45720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14D6F8B-BE6F-486E-BD8F-120DE702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E0D4D-4FC1-477E-8C66-D5AC5ADA2024}"/>
              </a:ext>
            </a:extLst>
          </p:cNvPr>
          <p:cNvSpPr txBox="1"/>
          <p:nvPr/>
        </p:nvSpPr>
        <p:spPr>
          <a:xfrm>
            <a:off x="7543800" y="2346930"/>
            <a:ext cx="3774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Calculus-based course, 2018</a:t>
            </a:r>
          </a:p>
          <a:p>
            <a:endParaRPr lang="en-US" dirty="0"/>
          </a:p>
          <a:p>
            <a:r>
              <a:rPr lang="en-US" b="1" dirty="0"/>
              <a:t>ASU-Tempe: </a:t>
            </a:r>
            <a:r>
              <a:rPr lang="en-US" dirty="0"/>
              <a:t>55% correct 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 = 862)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A5AC41-3E0B-4193-8EEB-02F0BD74F3AA}"/>
              </a:ext>
            </a:extLst>
          </p:cNvPr>
          <p:cNvSpPr/>
          <p:nvPr/>
        </p:nvSpPr>
        <p:spPr>
          <a:xfrm>
            <a:off x="7086600" y="2133600"/>
            <a:ext cx="43434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3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have explored the nature and prevalence of physics students’ difficulties with elementary mathematics, using “stripped-down” problems with little or no physics context</a:t>
            </a:r>
          </a:p>
          <a:p>
            <a:r>
              <a:rPr lang="en-US" altLang="en-US" dirty="0"/>
              <a:t>In collaboration with Ohio State University, we are developing and testing an online “skill-practice” tool to improve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i="1" dirty="0">
                <a:solidFill>
                  <a:srgbClr val="DDDDDD"/>
                </a:solidFill>
              </a:rPr>
              <a:t>symbols</a:t>
            </a:r>
            <a:r>
              <a:rPr lang="en-US" sz="1800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2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ncil and paper&#10;&#10;Description automatically generated">
            <a:extLst>
              <a:ext uri="{FF2B5EF4-FFF2-40B4-BE49-F238E27FC236}">
                <a16:creationId xmlns:a16="http://schemas.microsoft.com/office/drawing/2014/main" id="{F57DB71E-4E37-4A8F-A6CE-B373B0600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5" y="1219200"/>
            <a:ext cx="107853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244E-F8A6-4C77-8E7D-E359996D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7" y="990600"/>
            <a:ext cx="10404945" cy="47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D11E0-023F-47D7-AE3E-7A178CB28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" y="1066800"/>
            <a:ext cx="102362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Performance on algebraic problems using </a:t>
            </a:r>
            <a:r>
              <a:rPr lang="en-US" sz="1800" b="1" i="1" dirty="0"/>
              <a:t>symbols</a:t>
            </a:r>
            <a:r>
              <a:rPr lang="en-US" sz="1800" b="1" dirty="0"/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C771-DF4C-4BF4-A577-CB457C08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Algebra: Symbolic vs. Numeric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3361-0BEA-4682-B88F-F6B567A7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16" y="1417638"/>
            <a:ext cx="109728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Calculus-based course, 1</a:t>
            </a:r>
            <a:r>
              <a:rPr lang="en-US" sz="2400" b="1" baseline="30000" dirty="0"/>
              <a:t>st</a:t>
            </a:r>
            <a:r>
              <a:rPr lang="en-US" sz="2400" b="1" dirty="0"/>
              <a:t> semester </a:t>
            </a:r>
            <a:r>
              <a:rPr lang="en-US" sz="2000" dirty="0"/>
              <a:t>(% correct; ASU-Tempe, 2018 fall + spring)</a:t>
            </a:r>
          </a:p>
          <a:p>
            <a:pPr marL="0" indent="0">
              <a:buNone/>
            </a:pPr>
            <a:r>
              <a:rPr lang="en-US" sz="2400" dirty="0"/>
              <a:t>				</a:t>
            </a:r>
          </a:p>
          <a:p>
            <a:pPr marL="0" indent="0">
              <a:buNone/>
            </a:pPr>
            <a:r>
              <a:rPr lang="en-US" sz="2400" dirty="0"/>
              <a:t>		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3600" dirty="0"/>
              <a:t>79% correct (</a:t>
            </a:r>
            <a:r>
              <a:rPr lang="en-US" sz="3600" i="1" dirty="0"/>
              <a:t>N</a:t>
            </a:r>
            <a:r>
              <a:rPr lang="en-US" sz="3600" dirty="0"/>
              <a:t> = 1043)</a:t>
            </a:r>
          </a:p>
          <a:p>
            <a:pPr marL="457200" lvl="1" indent="0">
              <a:buNone/>
            </a:pPr>
            <a:r>
              <a:rPr lang="en-US" sz="2400" dirty="0"/>
              <a:t>						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400" dirty="0"/>
              <a:t>						</a:t>
            </a:r>
            <a:r>
              <a:rPr lang="en-US" sz="3600" dirty="0"/>
              <a:t>55% correct (</a:t>
            </a:r>
            <a:r>
              <a:rPr lang="en-US" sz="3600" i="1" dirty="0"/>
              <a:t>N</a:t>
            </a:r>
            <a:r>
              <a:rPr lang="en-US" sz="3600" dirty="0"/>
              <a:t> = 862)</a:t>
            </a:r>
          </a:p>
          <a:p>
            <a:pPr marL="457200" lvl="1" indent="0">
              <a:buNone/>
            </a:pPr>
            <a:r>
              <a:rPr lang="en-US" sz="2400" dirty="0"/>
              <a:t>						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8AD4BD-AC6D-44D0-B467-A1274B597C4C}"/>
              </a:ext>
            </a:extLst>
          </p:cNvPr>
          <p:cNvGrpSpPr/>
          <p:nvPr/>
        </p:nvGrpSpPr>
        <p:grpSpPr>
          <a:xfrm>
            <a:off x="685800" y="4800600"/>
            <a:ext cx="4572000" cy="1676400"/>
            <a:chOff x="729049" y="4423132"/>
            <a:chExt cx="4572000" cy="1676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BB38D1-C936-4368-84EC-AC5948195B6A}"/>
                </a:ext>
              </a:extLst>
            </p:cNvPr>
            <p:cNvGrpSpPr/>
            <p:nvPr/>
          </p:nvGrpSpPr>
          <p:grpSpPr>
            <a:xfrm>
              <a:off x="914400" y="4633713"/>
              <a:ext cx="4234249" cy="1399733"/>
              <a:chOff x="914400" y="4633713"/>
              <a:chExt cx="4234249" cy="139973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8A5455B-C5BD-4479-B6D7-33A440BF0F77}"/>
                  </a:ext>
                </a:extLst>
              </p:cNvPr>
              <p:cNvGrpSpPr/>
              <p:nvPr/>
            </p:nvGrpSpPr>
            <p:grpSpPr>
              <a:xfrm>
                <a:off x="914400" y="4633713"/>
                <a:ext cx="1524000" cy="1399733"/>
                <a:chOff x="914400" y="4633713"/>
                <a:chExt cx="1524000" cy="1399733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3237CC9A-A7CB-4447-BEB4-12DE24512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14400" y="4633713"/>
                  <a:ext cx="1524000" cy="812285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962278C-A2BE-402C-A4DC-0523A16BE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3500" y="5595701"/>
                  <a:ext cx="685800" cy="437745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41D77C-6B76-4A5A-90FD-47BB72D91D09}"/>
                  </a:ext>
                </a:extLst>
              </p:cNvPr>
              <p:cNvSpPr txBox="1"/>
              <p:nvPr/>
            </p:nvSpPr>
            <p:spPr>
              <a:xfrm>
                <a:off x="3015049" y="5076666"/>
                <a:ext cx="213360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Symbolic version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C4E8F0-0827-4787-AB5B-2687DB7F40A4}"/>
                </a:ext>
              </a:extLst>
            </p:cNvPr>
            <p:cNvSpPr/>
            <p:nvPr/>
          </p:nvSpPr>
          <p:spPr>
            <a:xfrm>
              <a:off x="729049" y="4423132"/>
              <a:ext cx="45720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A5D9-2DAF-41AD-85A1-481698D2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65" y="2559413"/>
            <a:ext cx="4502592" cy="16578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AD057E-E29F-4F35-A8C3-9D39BED6BBC6}"/>
              </a:ext>
            </a:extLst>
          </p:cNvPr>
          <p:cNvSpPr txBox="1"/>
          <p:nvPr/>
        </p:nvSpPr>
        <p:spPr>
          <a:xfrm>
            <a:off x="2937096" y="3522596"/>
            <a:ext cx="2133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Numeric version</a:t>
            </a:r>
          </a:p>
        </p:txBody>
      </p:sp>
    </p:spTree>
    <p:extLst>
      <p:ext uri="{BB962C8B-B14F-4D97-AF65-F5344CB8AC3E}">
        <p14:creationId xmlns:p14="http://schemas.microsoft.com/office/powerpoint/2010/main" val="31605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i="1" dirty="0">
                <a:solidFill>
                  <a:srgbClr val="DDDDDD"/>
                </a:solidFill>
              </a:rPr>
              <a:t>symbols</a:t>
            </a:r>
            <a:r>
              <a:rPr lang="en-US" sz="1800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Despite the great diversity of diagnostic item types, students’ item responses were </a:t>
            </a:r>
            <a:r>
              <a:rPr lang="en-US" sz="1800" b="1" i="1" dirty="0"/>
              <a:t>highly</a:t>
            </a:r>
            <a:r>
              <a:rPr lang="en-US" sz="1800" b="1" dirty="0"/>
              <a:t> correlated with each other, and with </a:t>
            </a:r>
            <a:r>
              <a:rPr lang="en-US" sz="1800" b="1" i="1" dirty="0"/>
              <a:t>total</a:t>
            </a:r>
            <a:r>
              <a:rPr lang="en-US" sz="1800" b="1" dirty="0"/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3A140F-241D-4818-A85E-8E267C297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561975"/>
            <a:ext cx="97726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15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898C34-F194-4D89-B90C-8103C129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11849100" cy="6074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1ED6D7-4707-4982-9ACC-21423D44A75A}"/>
              </a:ext>
            </a:extLst>
          </p:cNvPr>
          <p:cNvSpPr txBox="1"/>
          <p:nvPr/>
        </p:nvSpPr>
        <p:spPr>
          <a:xfrm>
            <a:off x="3352800" y="1600200"/>
            <a:ext cx="46482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Students’ individual item responses are highly correlated with their </a:t>
            </a:r>
            <a:r>
              <a:rPr lang="en-US" b="1" i="1" dirty="0"/>
              <a:t>total </a:t>
            </a:r>
            <a:r>
              <a:rPr lang="en-US" b="1" dirty="0"/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1741782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i="1" dirty="0">
                <a:solidFill>
                  <a:srgbClr val="DDDDDD"/>
                </a:solidFill>
              </a:rPr>
              <a:t>symbols</a:t>
            </a:r>
            <a:r>
              <a:rPr lang="en-US" sz="1800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b="1" dirty="0"/>
              <a:t>Class-average score on a </a:t>
            </a:r>
            <a:r>
              <a:rPr lang="en-US" sz="1800" b="1" i="1" dirty="0"/>
              <a:t>single</a:t>
            </a:r>
            <a:r>
              <a:rPr lang="en-US" sz="1800" b="1" dirty="0"/>
              <a:t> test item can accurately predict class-average </a:t>
            </a:r>
            <a:r>
              <a:rPr lang="en-US" sz="1800" b="1" i="1" dirty="0"/>
              <a:t>total</a:t>
            </a:r>
            <a:r>
              <a:rPr lang="en-US" sz="1800" b="1" dirty="0"/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5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 to Date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Administer (and analyze) written diagnostic quiz, given to &gt; 5000 students at Tempe and Poly campuses of Arizona State University; calculators </a:t>
            </a:r>
            <a:r>
              <a:rPr lang="en-US" altLang="en-US" sz="2800" i="1" dirty="0"/>
              <a:t>are</a:t>
            </a:r>
            <a:r>
              <a:rPr lang="en-US" altLang="en-US" sz="2800" dirty="0"/>
              <a:t> allowed</a:t>
            </a:r>
          </a:p>
          <a:p>
            <a:r>
              <a:rPr lang="en-US" altLang="en-US" sz="2800" dirty="0"/>
              <a:t>Carry out individual interviews with 75 students enrolled in those or similar courses during same period </a:t>
            </a:r>
            <a:endParaRPr lang="en-US" altLang="en-US" sz="2400" dirty="0"/>
          </a:p>
          <a:p>
            <a:pPr>
              <a:spcAft>
                <a:spcPts val="600"/>
              </a:spcAft>
            </a:pPr>
            <a:r>
              <a:rPr lang="en-US" altLang="en-US" sz="2800" dirty="0"/>
              <a:t>Comparison data: University of Colorado, algebra-based course (</a:t>
            </a:r>
            <a:r>
              <a:rPr lang="en-US" altLang="en-US" sz="2800" i="1" dirty="0"/>
              <a:t>N</a:t>
            </a:r>
            <a:r>
              <a:rPr lang="en-US" altLang="en-US" sz="2800" dirty="0"/>
              <a:t> = 384); Ohio State University, calculus- and algebra-based courses (N &gt; 1000).*</a:t>
            </a:r>
          </a:p>
          <a:p>
            <a:pPr marL="0" indent="0">
              <a:buNone/>
            </a:pPr>
            <a:r>
              <a:rPr lang="en-US" altLang="en-US" sz="1600" dirty="0"/>
              <a:t>*Thanks to Steve Pollock and Colin West (CU-Boulder), and Andrew Heckler and Beatriz </a:t>
            </a:r>
            <a:r>
              <a:rPr lang="en-US" altLang="en-US" sz="1600" dirty="0" err="1"/>
              <a:t>Burrola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Gabilondo</a:t>
            </a:r>
            <a:r>
              <a:rPr lang="en-US" altLang="en-US" sz="1600" dirty="0"/>
              <a:t> (OSU)</a:t>
            </a:r>
          </a:p>
        </p:txBody>
      </p:sp>
    </p:spTree>
    <p:extLst>
      <p:ext uri="{BB962C8B-B14F-4D97-AF65-F5344CB8AC3E}">
        <p14:creationId xmlns:p14="http://schemas.microsoft.com/office/powerpoint/2010/main" val="21732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16F5B66-298A-47B1-B6BD-71F37CC1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73"/>
            <a:ext cx="12192000" cy="6156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2AEC6-93AF-43A6-99DC-924B75E18586}"/>
              </a:ext>
            </a:extLst>
          </p:cNvPr>
          <p:cNvSpPr txBox="1"/>
          <p:nvPr/>
        </p:nvSpPr>
        <p:spPr>
          <a:xfrm>
            <a:off x="2743200" y="3733800"/>
            <a:ext cx="5562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Class-average responses on individual test items are highly predictive of class-average </a:t>
            </a:r>
            <a:r>
              <a:rPr lang="en-US" b="1" i="1" dirty="0"/>
              <a:t>total </a:t>
            </a:r>
            <a:r>
              <a:rPr lang="en-US" b="1" dirty="0"/>
              <a:t>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6546D9-FB40-4E4C-B687-7A2B29FBD916}"/>
              </a:ext>
            </a:extLst>
          </p:cNvPr>
          <p:cNvSpPr/>
          <p:nvPr/>
        </p:nvSpPr>
        <p:spPr>
          <a:xfrm>
            <a:off x="5842163" y="51544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F1AAF58-B486-4C39-BDC8-825D9890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44"/>
            <a:ext cx="12192000" cy="6512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2A432-021F-4111-AF81-899A5FC21637}"/>
              </a:ext>
            </a:extLst>
          </p:cNvPr>
          <p:cNvSpPr txBox="1"/>
          <p:nvPr/>
        </p:nvSpPr>
        <p:spPr>
          <a:xfrm>
            <a:off x="2743200" y="3733800"/>
            <a:ext cx="5562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Class-average responses on individual test items are highly predictive of class-average </a:t>
            </a:r>
            <a:r>
              <a:rPr lang="en-US" b="1" i="1" dirty="0"/>
              <a:t>total </a:t>
            </a:r>
            <a:r>
              <a:rPr lang="en-US" b="1" dirty="0"/>
              <a:t>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A5D185-FEB9-4710-AD22-B730B49815DE}"/>
              </a:ext>
            </a:extLst>
          </p:cNvPr>
          <p:cNvSpPr/>
          <p:nvPr/>
        </p:nvSpPr>
        <p:spPr>
          <a:xfrm>
            <a:off x="6019800" y="381000"/>
            <a:ext cx="40672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36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b="1" i="1" dirty="0">
                <a:solidFill>
                  <a:srgbClr val="DDDDDD"/>
                </a:solidFill>
              </a:rPr>
              <a:t>symbols</a:t>
            </a:r>
            <a:r>
              <a:rPr lang="en-US" sz="1800" b="1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Differences between universities were observed (e.g., CU-Boulder scored 20% higher than ASU-Tempe), but </a:t>
            </a:r>
            <a:r>
              <a:rPr lang="en-US" sz="1800" b="1" i="1" dirty="0"/>
              <a:t>individual</a:t>
            </a:r>
            <a:r>
              <a:rPr lang="en-US" sz="1800" b="1" dirty="0"/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713D13-A6CA-442D-9E8A-11EC0DB15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2076"/>
            <a:ext cx="12192000" cy="6313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3C35AC-2EF5-4B81-807E-738B90C76ACB}"/>
              </a:ext>
            </a:extLst>
          </p:cNvPr>
          <p:cNvSpPr txBox="1"/>
          <p:nvPr/>
        </p:nvSpPr>
        <p:spPr>
          <a:xfrm>
            <a:off x="4572000" y="1524000"/>
            <a:ext cx="64008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FF"/>
                </a:solidFill>
              </a:rPr>
              <a:t>Algebra-based Course: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CU-Boulder students consistently averaged 20% higher scores than ASU-Tempe students</a:t>
            </a:r>
          </a:p>
        </p:txBody>
      </p:sp>
    </p:spTree>
    <p:extLst>
      <p:ext uri="{BB962C8B-B14F-4D97-AF65-F5344CB8AC3E}">
        <p14:creationId xmlns:p14="http://schemas.microsoft.com/office/powerpoint/2010/main" val="316600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7279FA-72EC-4F52-8C9D-AD9A818C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87"/>
            <a:ext cx="12192000" cy="647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2246D-F7C8-4DA1-9858-0FDEBCC167EF}"/>
              </a:ext>
            </a:extLst>
          </p:cNvPr>
          <p:cNvSpPr txBox="1"/>
          <p:nvPr/>
        </p:nvSpPr>
        <p:spPr>
          <a:xfrm>
            <a:off x="4572000" y="1524000"/>
            <a:ext cx="64008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FF"/>
                </a:solidFill>
              </a:rPr>
              <a:t>Algebra-based Course: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ASU-Tempe students consistently averaged 33% higher scores than ASU-Poly students</a:t>
            </a:r>
          </a:p>
        </p:txBody>
      </p:sp>
    </p:spTree>
    <p:extLst>
      <p:ext uri="{BB962C8B-B14F-4D97-AF65-F5344CB8AC3E}">
        <p14:creationId xmlns:p14="http://schemas.microsoft.com/office/powerpoint/2010/main" val="248243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b="1" i="1" dirty="0">
                <a:solidFill>
                  <a:srgbClr val="DDDDDD"/>
                </a:solidFill>
              </a:rPr>
              <a:t>symbols</a:t>
            </a:r>
            <a:r>
              <a:rPr lang="en-US" sz="1800" b="1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The proportion of errors that could be described as “careless” [“non-operational”] was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28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CC2-33A7-457D-A55E-A5485C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/>
          <a:p>
            <a:r>
              <a:rPr lang="en-US" sz="36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E1C4-B196-4546-9F7B-D75AB85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8999"/>
            <a:ext cx="10972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Difficulties with pre-college mathematical operations are widespread among students in both algebra- and calculus-based courses; average error rates range from 20-70%;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Results were highly consistent among four different campuses at three different state universities (ASU Tempe, ASU Poly, CU-Boulder, Ohio State U.)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DDDDDD"/>
                </a:solidFill>
              </a:rPr>
              <a:t>Performance on algebraic problems using </a:t>
            </a:r>
            <a:r>
              <a:rPr lang="en-US" sz="1800" b="1" i="1" dirty="0">
                <a:solidFill>
                  <a:srgbClr val="DDDDDD"/>
                </a:solidFill>
              </a:rPr>
              <a:t>symbols</a:t>
            </a:r>
            <a:r>
              <a:rPr lang="en-US" sz="1800" b="1" dirty="0">
                <a:solidFill>
                  <a:srgbClr val="DDDDDD"/>
                </a:solidFill>
              </a:rPr>
              <a:t> for constant coefficients is significantly worse than on problems using numbers, for all populations;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Despite the great diversity of diagnostic item types, students’ item responses were </a:t>
            </a:r>
            <a:r>
              <a:rPr lang="en-US" sz="1800" i="1" dirty="0">
                <a:solidFill>
                  <a:srgbClr val="DDDDDD"/>
                </a:solidFill>
              </a:rPr>
              <a:t>highly</a:t>
            </a:r>
            <a:r>
              <a:rPr lang="en-US" sz="1800" dirty="0">
                <a:solidFill>
                  <a:srgbClr val="DDDDDD"/>
                </a:solidFill>
              </a:rPr>
              <a:t> correlated with each other, and with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 on test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DDDDDD"/>
                </a:solidFill>
              </a:rPr>
              <a:t>Class-average score on a </a:t>
            </a:r>
            <a:r>
              <a:rPr lang="en-US" sz="1800" i="1" dirty="0">
                <a:solidFill>
                  <a:srgbClr val="DDDDDD"/>
                </a:solidFill>
              </a:rPr>
              <a:t>single</a:t>
            </a:r>
            <a:r>
              <a:rPr lang="en-US" sz="1800" dirty="0">
                <a:solidFill>
                  <a:srgbClr val="DDDDDD"/>
                </a:solidFill>
              </a:rPr>
              <a:t> test item can accurately predict class-average </a:t>
            </a:r>
            <a:r>
              <a:rPr lang="en-US" sz="1800" i="1" dirty="0">
                <a:solidFill>
                  <a:srgbClr val="DDDDDD"/>
                </a:solidFill>
              </a:rPr>
              <a:t>total</a:t>
            </a:r>
            <a:r>
              <a:rPr lang="en-US" sz="1800" dirty="0">
                <a:solidFill>
                  <a:srgbClr val="DDDDDD"/>
                </a:solidFill>
              </a:rPr>
              <a:t>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Differences between universities were observed (e.g., CU-Boulder scored 20% higher than ASU-Tempe), but </a:t>
            </a:r>
            <a:r>
              <a:rPr lang="en-US" sz="1800" i="1" dirty="0">
                <a:solidFill>
                  <a:srgbClr val="DDDDDD"/>
                </a:solidFill>
              </a:rPr>
              <a:t>individual</a:t>
            </a:r>
            <a:r>
              <a:rPr lang="en-US" sz="1800" dirty="0">
                <a:solidFill>
                  <a:srgbClr val="DDDDDD"/>
                </a:solidFill>
              </a:rPr>
              <a:t> item scores co-varied consistently and predictably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DDDDDD"/>
                </a:solidFill>
              </a:rPr>
              <a:t>During problem-solving interviews, students self-correct approximately 50% of errors following minimal prompts, suggesting prevalence of “careless”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The proportion of errors that could be described as “careless” [“non-operational”] was </a:t>
            </a:r>
            <a:r>
              <a:rPr lang="en-US" sz="1800" b="1" i="1" dirty="0"/>
              <a:t>highly</a:t>
            </a:r>
            <a:r>
              <a:rPr lang="en-US" sz="1800" b="1" dirty="0"/>
              <a:t> correlated with overall correct response rate. [Higher scores → more “careless”]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50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0B9E233-3A29-4439-A8E6-00B1EAF1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"/>
            <a:ext cx="121920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2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D9-2E25-4A7B-A6A9-3B49D1AD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1664"/>
            <a:ext cx="8229600" cy="1143000"/>
          </a:xfrm>
        </p:spPr>
        <p:txBody>
          <a:bodyPr/>
          <a:lstStyle/>
          <a:p>
            <a:r>
              <a:rPr lang="en-US" sz="3600" dirty="0"/>
              <a:t>Possible Instructional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6933-53F1-408A-98D1-7C393748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34664"/>
            <a:ext cx="9753600" cy="4953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dirty="0"/>
              <a:t>Difficulties due to </a:t>
            </a:r>
            <a:r>
              <a:rPr lang="en-US" sz="2600" b="1" dirty="0"/>
              <a:t>skill-practice deficits </a:t>
            </a:r>
            <a:r>
              <a:rPr lang="en-US" sz="2600" dirty="0"/>
              <a:t>might be addressed by short-term, in- and out-of-class tutorials and assignments, designed to refresh students’ previously learned knowledge and skills (e.g., Mikula and Heckler, 2017)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Current project, OSU + ASU, NSF DUE #1914709/1914712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Regular low-stakes on-line homework assignments requiring multiple consecutive correct answers</a:t>
            </a:r>
          </a:p>
          <a:p>
            <a:pPr>
              <a:spcBef>
                <a:spcPts val="3600"/>
              </a:spcBef>
            </a:pPr>
            <a:r>
              <a:rPr lang="en-US" sz="2600" dirty="0"/>
              <a:t>Inclusion of multi-step contexts in these assignments </a:t>
            </a:r>
            <a:r>
              <a:rPr lang="en-US" sz="2600" b="1" i="1" dirty="0"/>
              <a:t>may</a:t>
            </a:r>
            <a:r>
              <a:rPr lang="en-US" sz="2600" dirty="0"/>
              <a:t> reduce the prevalence of non-operational errors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EB12-4F26-45DF-ADCC-650D4083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 (February 13)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360D1E-2F59-42EB-81DF-555F5E60B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602" y="1600200"/>
            <a:ext cx="98127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9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Find Unknown Angle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dirty="0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3B53-9FBF-4672-8A78-3619E4C8B7DE}"/>
              </a:ext>
            </a:extLst>
          </p:cNvPr>
          <p:cNvSpPr/>
          <p:nvPr/>
        </p:nvSpPr>
        <p:spPr>
          <a:xfrm>
            <a:off x="6248400" y="2895600"/>
            <a:ext cx="4114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EB12-4F26-45DF-ADCC-650D4083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Pretest (February 13)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0E3CE5-2AB5-48F2-BC1C-BAC3B57DF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32662"/>
            <a:ext cx="9459235" cy="46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5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62E6-07DA-44A2-958B-4B893A8D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318F-4DD6-49D0-89D2-D4CCA0D2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instruction and group practice in class </a:t>
            </a:r>
            <a:r>
              <a:rPr lang="en-US" i="1" dirty="0"/>
              <a:t>before</a:t>
            </a:r>
            <a:r>
              <a:rPr lang="en-US" dirty="0"/>
              <a:t> pretest was administered</a:t>
            </a:r>
          </a:p>
          <a:p>
            <a:r>
              <a:rPr lang="en-US" dirty="0"/>
              <a:t>Virtually </a:t>
            </a:r>
            <a:r>
              <a:rPr lang="en-US" i="1" dirty="0"/>
              <a:t>no</a:t>
            </a:r>
            <a:r>
              <a:rPr lang="en-US" dirty="0"/>
              <a:t> in-class review after pretest</a:t>
            </a:r>
          </a:p>
          <a:p>
            <a:r>
              <a:rPr lang="en-US" dirty="0"/>
              <a:t>Three rounds (one every two weeks) of online “Essential Skills” [from Ohio State University] practice assignments (homework points awarded for completion of four correct items in a row) </a:t>
            </a:r>
            <a:r>
              <a:rPr lang="en-US" i="1" dirty="0"/>
              <a:t>before</a:t>
            </a:r>
            <a:r>
              <a:rPr lang="en-US" dirty="0"/>
              <a:t> post-test</a:t>
            </a:r>
          </a:p>
        </p:txBody>
      </p:sp>
    </p:spTree>
    <p:extLst>
      <p:ext uri="{BB962C8B-B14F-4D97-AF65-F5344CB8AC3E}">
        <p14:creationId xmlns:p14="http://schemas.microsoft.com/office/powerpoint/2010/main" val="31305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73BF1-5B6B-411F-A3B2-9F5C5C02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54864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92805-BAC1-46FD-8691-A343B3F8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038600"/>
            <a:ext cx="28575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B4AD7-D4AA-47D1-9FE5-89B3A46EA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952875"/>
            <a:ext cx="2124075" cy="176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23D7AE-4B49-4A3B-BE05-908A3048CBD5}"/>
              </a:ext>
            </a:extLst>
          </p:cNvPr>
          <p:cNvSpPr txBox="1"/>
          <p:nvPr/>
        </p:nvSpPr>
        <p:spPr>
          <a:xfrm>
            <a:off x="6629400" y="1066800"/>
            <a:ext cx="40703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“Essential Skills” practice, example #1</a:t>
            </a:r>
          </a:p>
        </p:txBody>
      </p:sp>
    </p:spTree>
    <p:extLst>
      <p:ext uri="{BB962C8B-B14F-4D97-AF65-F5344CB8AC3E}">
        <p14:creationId xmlns:p14="http://schemas.microsoft.com/office/powerpoint/2010/main" val="3525994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3F031-0DF8-47AD-BEF0-F0507F14A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752600"/>
            <a:ext cx="8010525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73541-E6F5-4A29-A046-B79BF9568364}"/>
              </a:ext>
            </a:extLst>
          </p:cNvPr>
          <p:cNvSpPr txBox="1"/>
          <p:nvPr/>
        </p:nvSpPr>
        <p:spPr>
          <a:xfrm>
            <a:off x="6629400" y="1066800"/>
            <a:ext cx="40703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“Essential Skills” practice, example #2</a:t>
            </a:r>
          </a:p>
        </p:txBody>
      </p:sp>
    </p:spTree>
    <p:extLst>
      <p:ext uri="{BB962C8B-B14F-4D97-AF65-F5344CB8AC3E}">
        <p14:creationId xmlns:p14="http://schemas.microsoft.com/office/powerpoint/2010/main" val="2888404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EB12-4F26-45DF-ADCC-650D4083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Posttest (April 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931CBC-76E0-44F7-912A-36DB61CCE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15" y="1600200"/>
            <a:ext cx="107855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DBEB-0D4B-42CC-9014-9B143DF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Vector-Diagram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1275-1186-4DFE-B103-EB130F6F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N</a:t>
            </a:r>
            <a:r>
              <a:rPr lang="en-US" sz="2800" dirty="0"/>
              <a:t> = 39 (Matched, pre- and post)</a:t>
            </a:r>
          </a:p>
          <a:p>
            <a:pPr marL="0" indent="0">
              <a:buNone/>
            </a:pPr>
            <a:r>
              <a:rPr lang="en-US" b="1" dirty="0"/>
              <a:t>Class Average Pretest Score: </a:t>
            </a:r>
            <a:r>
              <a:rPr lang="en-US" dirty="0"/>
              <a:t>44%</a:t>
            </a:r>
          </a:p>
          <a:p>
            <a:pPr marL="0" indent="0">
              <a:buNone/>
            </a:pPr>
            <a:r>
              <a:rPr lang="en-US" b="1" dirty="0"/>
              <a:t>Class Average Posttest Score: </a:t>
            </a:r>
            <a:r>
              <a:rPr lang="en-US" dirty="0"/>
              <a:t>79%</a:t>
            </a:r>
          </a:p>
          <a:p>
            <a:pPr marL="0" indent="0">
              <a:buNone/>
            </a:pPr>
            <a:r>
              <a:rPr lang="en-US" sz="2400" dirty="0"/>
              <a:t>(Difference in means significant, p &lt; 0.001)</a:t>
            </a:r>
          </a:p>
        </p:txBody>
      </p:sp>
    </p:spTree>
    <p:extLst>
      <p:ext uri="{BB962C8B-B14F-4D97-AF65-F5344CB8AC3E}">
        <p14:creationId xmlns:p14="http://schemas.microsoft.com/office/powerpoint/2010/main" val="36936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33CB-2CE1-49AC-AA65-4B245A0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941B-8FB2-460E-8008-8A9C02E87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students’ mathematical errors have a variety of causes</a:t>
            </a:r>
          </a:p>
          <a:p>
            <a:r>
              <a:rPr lang="en-US" dirty="0"/>
              <a:t>Errors due to skill-practice deficits with “unfamiliar” operations (such as vectors) may be addressable through regular, brief online assignments</a:t>
            </a:r>
          </a:p>
          <a:p>
            <a:r>
              <a:rPr lang="en-US" dirty="0"/>
              <a:t>Errors due to deeply-ingrained difficulties carried over from K-12 instruction may be harder to address</a:t>
            </a:r>
          </a:p>
        </p:txBody>
      </p:sp>
    </p:spTree>
    <p:extLst>
      <p:ext uri="{BB962C8B-B14F-4D97-AF65-F5344CB8AC3E}">
        <p14:creationId xmlns:p14="http://schemas.microsoft.com/office/powerpoint/2010/main" val="35810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7DD9-2E25-4A7B-A6A9-3B49D1AD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1664"/>
            <a:ext cx="8229600" cy="1143000"/>
          </a:xfrm>
        </p:spPr>
        <p:txBody>
          <a:bodyPr/>
          <a:lstStyle/>
          <a:p>
            <a:r>
              <a:rPr lang="en-US" sz="3600" dirty="0"/>
              <a:t>Possible Instructional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6933-53F1-408A-98D1-7C393748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34664"/>
            <a:ext cx="9753600" cy="495300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600" dirty="0"/>
              <a:t>Difficulties due to </a:t>
            </a:r>
            <a:r>
              <a:rPr lang="en-US" sz="2600" b="1" dirty="0"/>
              <a:t>“carelessness” </a:t>
            </a:r>
            <a:r>
              <a:rPr lang="en-US" sz="2600" dirty="0"/>
              <a:t>might be addressed by guiding students to (1) carefully check and re-check key steps in their calculation; (2) slow down, review problem statements, and re-solve when possible</a:t>
            </a:r>
          </a:p>
          <a:p>
            <a:pPr>
              <a:spcBef>
                <a:spcPts val="3600"/>
              </a:spcBef>
            </a:pPr>
            <a:r>
              <a:rPr lang="en-US" sz="2600" dirty="0"/>
              <a:t>Other studies (e.g., G. White) have shown that much practice and repetition is needed to induce students to adopt consistent error-checking habits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8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111: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244D5-5540-432E-AD23-4BEDEFFC36CF}"/>
              </a:ext>
            </a:extLst>
          </p:cNvPr>
          <p:cNvSpPr txBox="1"/>
          <p:nvPr/>
        </p:nvSpPr>
        <p:spPr>
          <a:xfrm flipH="1">
            <a:off x="5867400" y="182879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121: Calculus-based;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135E-B561-467D-85F7-D5B09B46DA04}"/>
              </a:ext>
            </a:extLst>
          </p:cNvPr>
          <p:cNvSpPr txBox="1"/>
          <p:nvPr/>
        </p:nvSpPr>
        <p:spPr>
          <a:xfrm flipH="1">
            <a:off x="3810000" y="1828793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112: Algebra-based; 2</a:t>
            </a:r>
            <a:r>
              <a:rPr lang="en-US" sz="1600" baseline="30000" dirty="0"/>
              <a:t>nd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PHY 131: Calculus-based; 2</a:t>
            </a:r>
            <a:r>
              <a:rPr lang="en-US" sz="1600" baseline="30000" dirty="0"/>
              <a:t>nd </a:t>
            </a:r>
            <a:r>
              <a:rPr lang="en-US" sz="1600" dirty="0"/>
              <a:t>semester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C2DA0-99EF-4DB8-B61F-68CF1BB91D57}"/>
              </a:ext>
            </a:extLst>
          </p:cNvPr>
          <p:cNvGrpSpPr/>
          <p:nvPr/>
        </p:nvGrpSpPr>
        <p:grpSpPr>
          <a:xfrm>
            <a:off x="4026183" y="2743200"/>
            <a:ext cx="1625035" cy="369332"/>
            <a:chOff x="380072" y="2743200"/>
            <a:chExt cx="1625035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9DD4-C620-4081-AE93-87D37A525DA9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280D68-CBFE-457E-B520-100E9D472509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B7A48-96A9-45D3-8F1D-7562AF782716}"/>
              </a:ext>
            </a:extLst>
          </p:cNvPr>
          <p:cNvGrpSpPr/>
          <p:nvPr/>
        </p:nvGrpSpPr>
        <p:grpSpPr>
          <a:xfrm>
            <a:off x="6096001" y="2733773"/>
            <a:ext cx="1625035" cy="369332"/>
            <a:chOff x="380072" y="2743200"/>
            <a:chExt cx="1625035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AAC2F5-C69B-4E32-809F-9C23D5625BDF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7813-FC91-42A9-9746-F0EF1799B6C5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B3F86F-A846-424A-8CC0-9802BCC7AB33}"/>
              </a:ext>
            </a:extLst>
          </p:cNvPr>
          <p:cNvGrpSpPr/>
          <p:nvPr/>
        </p:nvGrpSpPr>
        <p:grpSpPr>
          <a:xfrm>
            <a:off x="8369583" y="2727615"/>
            <a:ext cx="1625035" cy="369332"/>
            <a:chOff x="380072" y="2743200"/>
            <a:chExt cx="1625035" cy="344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B39F6-63E2-4AE1-99DF-05E6486713B5}"/>
                </a:ext>
              </a:extLst>
            </p:cNvPr>
            <p:cNvSpPr txBox="1"/>
            <p:nvPr/>
          </p:nvSpPr>
          <p:spPr>
            <a:xfrm>
              <a:off x="380072" y="2743200"/>
              <a:ext cx="877228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A2F31-8ADD-4F95-B342-DAE469E50621}"/>
                </a:ext>
              </a:extLst>
            </p:cNvPr>
            <p:cNvSpPr txBox="1"/>
            <p:nvPr/>
          </p:nvSpPr>
          <p:spPr>
            <a:xfrm>
              <a:off x="1371600" y="2743200"/>
              <a:ext cx="633507" cy="344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6E87B0-7521-410D-859D-E97F9620D80B}"/>
              </a:ext>
            </a:extLst>
          </p:cNvPr>
          <p:cNvGrpSpPr/>
          <p:nvPr/>
        </p:nvGrpSpPr>
        <p:grpSpPr>
          <a:xfrm>
            <a:off x="1904073" y="2413568"/>
            <a:ext cx="1625035" cy="698965"/>
            <a:chOff x="380072" y="2413567"/>
            <a:chExt cx="1625035" cy="698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6999C-3BBB-44A9-9683-9606B1C57B61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E38AD-4476-4F48-A499-9F3EB0DBAC04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E8F9-69A5-48DD-A941-32F81F9FFBBF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1BA0-F20D-4C9E-8D21-743F69236494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140145-3B35-4DE3-9E3C-2376C000405A}"/>
                  </a:ext>
                </a:extLst>
              </p:cNvPr>
              <p:cNvCxnSpPr>
                <a:stCxn id="3" idx="2"/>
                <a:endCxn id="7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7C50BB-8746-4394-A4D5-3601B774275C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0EAA04-5399-4BA8-8AA4-CB7FA645E8CA}"/>
              </a:ext>
            </a:extLst>
          </p:cNvPr>
          <p:cNvGrpSpPr/>
          <p:nvPr/>
        </p:nvGrpSpPr>
        <p:grpSpPr>
          <a:xfrm>
            <a:off x="4519094" y="2404141"/>
            <a:ext cx="869668" cy="329633"/>
            <a:chOff x="818686" y="2413567"/>
            <a:chExt cx="869668" cy="3296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600F94-608A-4EB3-AF9C-6757D5D9FB45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9C4E79-4E8D-451E-A8C0-3A393DBB7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FA1ED-A1C8-4AEE-9FE0-4205DD6FF4C7}"/>
              </a:ext>
            </a:extLst>
          </p:cNvPr>
          <p:cNvGrpSpPr/>
          <p:nvPr/>
        </p:nvGrpSpPr>
        <p:grpSpPr>
          <a:xfrm>
            <a:off x="6539906" y="2413568"/>
            <a:ext cx="869668" cy="329633"/>
            <a:chOff x="818686" y="2413567"/>
            <a:chExt cx="869668" cy="3296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7F2A78-6A9B-4CA7-AF0A-2B8AA1B63252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3746A8-324C-486A-86F6-9E29D8035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AD6B6-15DA-4C4F-AEEA-23A1BDA78FEB}"/>
              </a:ext>
            </a:extLst>
          </p:cNvPr>
          <p:cNvGrpSpPr/>
          <p:nvPr/>
        </p:nvGrpSpPr>
        <p:grpSpPr>
          <a:xfrm>
            <a:off x="8811976" y="2397982"/>
            <a:ext cx="869668" cy="329633"/>
            <a:chOff x="818686" y="2413567"/>
            <a:chExt cx="869668" cy="3296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C8FDE9-621F-44FB-8209-6568FEA82948}"/>
                </a:ext>
              </a:extLst>
            </p:cNvPr>
            <p:cNvCxnSpPr/>
            <p:nvPr/>
          </p:nvCxnSpPr>
          <p:spPr>
            <a:xfrm flipH="1">
              <a:off x="818686" y="2413567"/>
              <a:ext cx="438614" cy="3296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3CCEF-16DC-4EDF-A165-6D9A27856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6158" y="2428598"/>
              <a:ext cx="422196" cy="314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89B3CE2-EC48-472F-ADC5-805021172D21}"/>
              </a:ext>
            </a:extLst>
          </p:cNvPr>
          <p:cNvSpPr/>
          <p:nvPr/>
        </p:nvSpPr>
        <p:spPr>
          <a:xfrm>
            <a:off x="1439626" y="1399599"/>
            <a:ext cx="2351323" cy="2239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7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819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Arizona State University</a:t>
            </a:r>
            <a:r>
              <a:rPr lang="en-US" sz="1600" dirty="0"/>
              <a:t>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8B5949-6918-47F0-8E0B-17C8FAF1C31D}"/>
              </a:ext>
            </a:extLst>
          </p:cNvPr>
          <p:cNvGrpSpPr/>
          <p:nvPr/>
        </p:nvGrpSpPr>
        <p:grpSpPr>
          <a:xfrm>
            <a:off x="2133600" y="2425924"/>
            <a:ext cx="1625035" cy="698965"/>
            <a:chOff x="380072" y="2413567"/>
            <a:chExt cx="1625035" cy="6989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20E64E-5427-45AF-A377-9E8E357909C6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6AE0D0-9CF7-4FA8-85F2-D6343F80A8EB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153316-9645-4822-AA56-4393CA8B9757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A203036-855E-4D55-90C4-14C9CAC475F6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F056704-D51A-4A68-861C-3BF90AA6BC94}"/>
                  </a:ext>
                </a:extLst>
              </p:cNvPr>
              <p:cNvCxnSpPr>
                <a:endCxn id="42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BC6BB9B-A436-4F90-9126-BE31098ED3FD}"/>
                  </a:ext>
                </a:extLst>
              </p:cNvPr>
              <p:cNvCxnSpPr>
                <a:cxnSpLocks/>
                <a:stCxn id="43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itle 44">
            <a:extLst>
              <a:ext uri="{FF2B5EF4-FFF2-40B4-BE49-F238E27FC236}">
                <a16:creationId xmlns:a16="http://schemas.microsoft.com/office/drawing/2014/main" id="{B9E99908-258E-4E79-B0E2-4DDA663B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0BF64-8DB5-4E99-86DA-F737DDBC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47800"/>
            <a:ext cx="5070821" cy="31432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4DF5F4-8916-439A-A209-B3D4FED0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8641095" cy="426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3FFDA5-7A6F-4118-A909-8A8D58B4DA00}"/>
              </a:ext>
            </a:extLst>
          </p:cNvPr>
          <p:cNvSpPr/>
          <p:nvPr/>
        </p:nvSpPr>
        <p:spPr>
          <a:xfrm>
            <a:off x="4724400" y="2438400"/>
            <a:ext cx="6202695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DA969-F6A0-4AE8-A8D4-5004258D3BEF}"/>
              </a:ext>
            </a:extLst>
          </p:cNvPr>
          <p:cNvSpPr/>
          <p:nvPr/>
        </p:nvSpPr>
        <p:spPr>
          <a:xfrm>
            <a:off x="7696200" y="1585912"/>
            <a:ext cx="2402264" cy="140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CC940-8DBE-4CFD-A0D9-C5512690B49C}"/>
              </a:ext>
            </a:extLst>
          </p:cNvPr>
          <p:cNvSpPr/>
          <p:nvPr/>
        </p:nvSpPr>
        <p:spPr>
          <a:xfrm>
            <a:off x="3160540" y="476250"/>
            <a:ext cx="5080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Find Unknown Side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7434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2A60-6292-4713-B06A-28D0F7D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3 Sample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F32A-11C9-4659-A0CB-A87F9BC994E3}"/>
              </a:ext>
            </a:extLst>
          </p:cNvPr>
          <p:cNvSpPr txBox="1"/>
          <p:nvPr/>
        </p:nvSpPr>
        <p:spPr>
          <a:xfrm flipH="1">
            <a:off x="1752600" y="1828793"/>
            <a:ext cx="2819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Arizona State University</a:t>
            </a:r>
            <a:r>
              <a:rPr lang="en-US" sz="1600" dirty="0"/>
              <a:t>: Algebra-based;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A43D-333E-4BFA-9987-A075710018D7}"/>
              </a:ext>
            </a:extLst>
          </p:cNvPr>
          <p:cNvSpPr txBox="1"/>
          <p:nvPr/>
        </p:nvSpPr>
        <p:spPr>
          <a:xfrm flipH="1">
            <a:off x="8077200" y="1828792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University of Colorado: </a:t>
            </a:r>
            <a:r>
              <a:rPr lang="en-US" sz="1600" dirty="0"/>
              <a:t>Algebra-based, 1</a:t>
            </a:r>
            <a:r>
              <a:rPr lang="en-US" sz="1600" baseline="30000" dirty="0"/>
              <a:t>st</a:t>
            </a:r>
            <a:r>
              <a:rPr lang="en-US" sz="1600" dirty="0"/>
              <a:t> semester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8B5949-6918-47F0-8E0B-17C8FAF1C31D}"/>
              </a:ext>
            </a:extLst>
          </p:cNvPr>
          <p:cNvGrpSpPr/>
          <p:nvPr/>
        </p:nvGrpSpPr>
        <p:grpSpPr>
          <a:xfrm>
            <a:off x="2133600" y="2425924"/>
            <a:ext cx="1625035" cy="698965"/>
            <a:chOff x="380072" y="2413567"/>
            <a:chExt cx="1625035" cy="6989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20E64E-5427-45AF-A377-9E8E357909C6}"/>
                </a:ext>
              </a:extLst>
            </p:cNvPr>
            <p:cNvGrpSpPr/>
            <p:nvPr/>
          </p:nvGrpSpPr>
          <p:grpSpPr>
            <a:xfrm>
              <a:off x="380072" y="2743200"/>
              <a:ext cx="1625035" cy="369332"/>
              <a:chOff x="380072" y="2743200"/>
              <a:chExt cx="1625035" cy="36933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6AE0D0-9CF7-4FA8-85F2-D6343F80A8EB}"/>
                  </a:ext>
                </a:extLst>
              </p:cNvPr>
              <p:cNvSpPr txBox="1"/>
              <p:nvPr/>
            </p:nvSpPr>
            <p:spPr>
              <a:xfrm>
                <a:off x="380072" y="2743200"/>
                <a:ext cx="8772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Tempe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153316-9645-4822-AA56-4393CA8B9757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6335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Poly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A203036-855E-4D55-90C4-14C9CAC475F6}"/>
                </a:ext>
              </a:extLst>
            </p:cNvPr>
            <p:cNvGrpSpPr/>
            <p:nvPr/>
          </p:nvGrpSpPr>
          <p:grpSpPr>
            <a:xfrm>
              <a:off x="818686" y="2413567"/>
              <a:ext cx="869668" cy="329633"/>
              <a:chOff x="818686" y="2413567"/>
              <a:chExt cx="869668" cy="32963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F056704-D51A-4A68-861C-3BF90AA6BC94}"/>
                  </a:ext>
                </a:extLst>
              </p:cNvPr>
              <p:cNvCxnSpPr>
                <a:endCxn id="42" idx="0"/>
              </p:cNvCxnSpPr>
              <p:nvPr/>
            </p:nvCxnSpPr>
            <p:spPr>
              <a:xfrm flipH="1">
                <a:off x="818686" y="2413567"/>
                <a:ext cx="438614" cy="32963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BC6BB9B-A436-4F90-9126-BE31098ED3FD}"/>
                  </a:ext>
                </a:extLst>
              </p:cNvPr>
              <p:cNvCxnSpPr>
                <a:cxnSpLocks/>
                <a:stCxn id="43" idx="0"/>
              </p:cNvCxnSpPr>
              <p:nvPr/>
            </p:nvCxnSpPr>
            <p:spPr>
              <a:xfrm flipH="1" flipV="1">
                <a:off x="1266158" y="2428598"/>
                <a:ext cx="422196" cy="31460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61156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E1747-6E94-449C-81C8-B072EA7AF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5480"/>
            <a:ext cx="11277600" cy="5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ncil&#10;&#10;Description automatically generated">
            <a:extLst>
              <a:ext uri="{FF2B5EF4-FFF2-40B4-BE49-F238E27FC236}">
                <a16:creationId xmlns:a16="http://schemas.microsoft.com/office/drawing/2014/main" id="{E9F50B18-DCCD-4998-B5DF-3009FD3E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6" y="980981"/>
            <a:ext cx="10060707" cy="48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4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806651-D1CE-49BC-846D-953D77872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0" y="1019081"/>
            <a:ext cx="9946779" cy="48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7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06D462-B58D-4FA3-88E5-50087F07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201650"/>
            <a:ext cx="12177815" cy="6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5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06D462-B58D-4FA3-88E5-50087F07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201650"/>
            <a:ext cx="12177815" cy="64546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05EB12-804F-430D-A839-2DEF20F7895C}"/>
              </a:ext>
            </a:extLst>
          </p:cNvPr>
          <p:cNvSpPr/>
          <p:nvPr/>
        </p:nvSpPr>
        <p:spPr>
          <a:xfrm>
            <a:off x="8458200" y="1600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93B6CB-A7B7-4465-9045-24E08E5A8D0E}"/>
              </a:ext>
            </a:extLst>
          </p:cNvPr>
          <p:cNvSpPr/>
          <p:nvPr/>
        </p:nvSpPr>
        <p:spPr>
          <a:xfrm>
            <a:off x="10744200" y="2743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32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213E67-AF39-4403-9FC9-A95F9824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85"/>
            <a:ext cx="12192000" cy="63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213E67-AF39-4403-9FC9-A95F9824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85"/>
            <a:ext cx="12192000" cy="63368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9775C61-A64E-4593-81CD-2CFD281E845A}"/>
              </a:ext>
            </a:extLst>
          </p:cNvPr>
          <p:cNvSpPr/>
          <p:nvPr/>
        </p:nvSpPr>
        <p:spPr>
          <a:xfrm>
            <a:off x="8382000" y="4267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CA1610-0CAE-4D87-8A2A-9548443868C0}"/>
              </a:ext>
            </a:extLst>
          </p:cNvPr>
          <p:cNvSpPr/>
          <p:nvPr/>
        </p:nvSpPr>
        <p:spPr>
          <a:xfrm>
            <a:off x="10668000" y="2362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01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FCB7-EFB0-48DB-BF3A-9DAEBB11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2" y="177114"/>
            <a:ext cx="11125200" cy="1143000"/>
          </a:xfrm>
        </p:spPr>
        <p:txBody>
          <a:bodyPr/>
          <a:lstStyle/>
          <a:p>
            <a:r>
              <a:rPr lang="en-US" sz="4000" dirty="0"/>
              <a:t>Item Responses Reflect Institutional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1566-B8A0-41AD-83D6-978987FE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22" y="1320114"/>
            <a:ext cx="10972800" cy="4953000"/>
          </a:xfrm>
        </p:spPr>
        <p:txBody>
          <a:bodyPr/>
          <a:lstStyle/>
          <a:p>
            <a:r>
              <a:rPr lang="en-US" sz="2800" dirty="0"/>
              <a:t>The correct-response rate (CRR) for CU on the 19 test items averages 16% higher than those at ASU-Tempe, while Tempe averages 33% higher than Poly, with ratios of all but two test items falling within fairly narrow bands (mean +/− 1 </a:t>
            </a:r>
            <a:r>
              <a:rPr lang="en-US" sz="2800" dirty="0" err="1"/>
              <a:t>sd</a:t>
            </a:r>
            <a:r>
              <a:rPr lang="en-US" sz="2800" dirty="0"/>
              <a:t>).</a:t>
            </a:r>
          </a:p>
          <a:p>
            <a:r>
              <a:rPr lang="en-US" sz="2800" dirty="0"/>
              <a:t>Conjecture #1: The differences in mean CRRs reflect differences among the institutions’ student populations</a:t>
            </a:r>
          </a:p>
          <a:p>
            <a:r>
              <a:rPr lang="en-US" sz="2800" dirty="0"/>
              <a:t>Conjecture #2:  Most of the (otherwise diverse) test items probe operational ability to similar “degrees”</a:t>
            </a:r>
          </a:p>
          <a:p>
            <a:r>
              <a:rPr lang="en-US" sz="2800" dirty="0"/>
              <a:t>Conjecture #3: Another “level” of operational-ability difference is probed by the multi-step symbolic test items</a:t>
            </a:r>
          </a:p>
        </p:txBody>
      </p:sp>
    </p:spTree>
    <p:extLst>
      <p:ext uri="{BB962C8B-B14F-4D97-AF65-F5344CB8AC3E}">
        <p14:creationId xmlns:p14="http://schemas.microsoft.com/office/powerpoint/2010/main" val="40284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D492-4423-45D0-8B9F-9D519A47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8610600" cy="1143000"/>
          </a:xfrm>
        </p:spPr>
        <p:txBody>
          <a:bodyPr/>
          <a:lstStyle/>
          <a:p>
            <a:r>
              <a:rPr lang="en-US" sz="4000" dirty="0"/>
              <a:t>Why the Difficulties with Symbols?</a:t>
            </a:r>
            <a:br>
              <a:rPr lang="en-US" sz="4000" dirty="0"/>
            </a:br>
            <a:r>
              <a:rPr lang="en-US" sz="2800" dirty="0"/>
              <a:t>Some Suggestions Arising from the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9CDD-8C6D-4B8A-8D42-D827FE1A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elementary math courses, “simplified forms” of equations are emphasized (i.e., few messy symbols and functions).</a:t>
            </a:r>
          </a:p>
          <a:p>
            <a:r>
              <a:rPr lang="en-US" sz="2400" dirty="0"/>
              <a:t>Many students get “overloaded” by seeing all the variables, and are unable to carry out procedures that they do successfully with numbers.</a:t>
            </a:r>
          </a:p>
          <a:p>
            <a:r>
              <a:rPr lang="en-US" sz="2400" dirty="0"/>
              <a:t>Many students have had </a:t>
            </a:r>
            <a:r>
              <a:rPr lang="en-US" sz="2400" i="1" dirty="0"/>
              <a:t>insufficient practice </a:t>
            </a:r>
            <a:r>
              <a:rPr lang="en-US" sz="2400" dirty="0"/>
              <a:t>with algebraic operations to avoid being overwhelmed by standard algebraic manipulations.</a:t>
            </a:r>
          </a:p>
          <a:p>
            <a:pPr lvl="1"/>
            <a:r>
              <a:rPr lang="en-US" sz="2000" dirty="0"/>
              <a:t>Students tend to become </a:t>
            </a:r>
            <a:r>
              <a:rPr lang="en-US" sz="2000" i="1" dirty="0"/>
              <a:t>careless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4626-54CD-4F69-923A-A1AB542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07" y="2152683"/>
            <a:ext cx="3157871" cy="33824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2FFC6-1240-48C5-826B-5AB90EE5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23" y="2158994"/>
            <a:ext cx="3021424" cy="33761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321-EFFB-40BB-A3D4-BCF066F4993C}"/>
              </a:ext>
            </a:extLst>
          </p:cNvPr>
          <p:cNvSpPr txBox="1"/>
          <p:nvPr/>
        </p:nvSpPr>
        <p:spPr>
          <a:xfrm>
            <a:off x="2443065" y="603061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 Area</a:t>
            </a:r>
          </a:p>
        </p:txBody>
      </p:sp>
    </p:spTree>
    <p:extLst>
      <p:ext uri="{BB962C8B-B14F-4D97-AF65-F5344CB8AC3E}">
        <p14:creationId xmlns:p14="http://schemas.microsoft.com/office/powerpoint/2010/main" val="9937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4354-694E-4783-BE75-97EE1698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/>
              <a:t>Error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86A1-A761-45C4-9B6A-DECD63DF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74805"/>
            <a:ext cx="11125200" cy="49530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/>
              <a:t>“Operational” Errors: Inadequate learning or expertise with fundamental operations</a:t>
            </a:r>
          </a:p>
          <a:p>
            <a:pPr lvl="1">
              <a:spcBef>
                <a:spcPts val="1800"/>
              </a:spcBef>
            </a:pPr>
            <a:r>
              <a:rPr lang="en-US" sz="2400" b="1" i="1" dirty="0"/>
              <a:t>Conceptual</a:t>
            </a:r>
            <a:r>
              <a:rPr lang="en-US" sz="2400" dirty="0"/>
              <a:t> confusion, e.g., What is an inverse sine? What is slope?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Weak </a:t>
            </a:r>
            <a:r>
              <a:rPr lang="en-US" sz="2400" b="1" i="1" dirty="0"/>
              <a:t>skills</a:t>
            </a:r>
            <a:r>
              <a:rPr lang="en-US" sz="2400" dirty="0"/>
              <a:t> with numerical and/or algebraic operations (e.g., factoring)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Inadequate</a:t>
            </a:r>
            <a:r>
              <a:rPr lang="en-US" sz="2400" b="1" i="1" dirty="0"/>
              <a:t> practice</a:t>
            </a:r>
            <a:r>
              <a:rPr lang="en-US" sz="2400" dirty="0"/>
              <a:t> with symbolic operations (e.g., dividing fractions)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“Non-operational” Errors: Difficulties connecting context of problem to context in which operations were learned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Physics context, e.g., position-time graph with appropriate units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Problems involving multiple linked steps, each involving basic operations</a:t>
            </a:r>
          </a:p>
        </p:txBody>
      </p:sp>
    </p:spTree>
    <p:extLst>
      <p:ext uri="{BB962C8B-B14F-4D97-AF65-F5344CB8AC3E}">
        <p14:creationId xmlns:p14="http://schemas.microsoft.com/office/powerpoint/2010/main" val="4845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9D6C-C4E8-4793-B21C-F0D642FF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19" y="1314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Weak Operational Skills, or Carelessness?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56178-D1D4-460C-93B9-13D1B53B9513}"/>
              </a:ext>
            </a:extLst>
          </p:cNvPr>
          <p:cNvSpPr txBox="1"/>
          <p:nvPr/>
        </p:nvSpPr>
        <p:spPr>
          <a:xfrm>
            <a:off x="609600" y="1288012"/>
            <a:ext cx="109727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define “non-operational errors” as errors that occur when the student apparently demonstrates knowledge of the mathematical operations needed to solve individual steps of a multi-step problem, yet fails to solve the problem correctly</a:t>
            </a:r>
          </a:p>
          <a:p>
            <a:pPr marL="7429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causes for error might include not accessing previously learned skills, or not exercising sufficient care.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certain assumptions, we can estimate the percentage of students that solved certain problems incorrectly because of “non-operational errors”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7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4354-694E-4783-BE75-97EE1698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/>
              <a:t>Possible Origins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86A1-A761-45C4-9B6A-DECD63DF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9697"/>
            <a:ext cx="11125200" cy="4953000"/>
          </a:xfrm>
        </p:spPr>
        <p:txBody>
          <a:bodyPr/>
          <a:lstStyle/>
          <a:p>
            <a:r>
              <a:rPr lang="en-US" sz="2800" dirty="0"/>
              <a:t>We assume several different possible sources for students’ errors: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Difficulty with operations: Inadequate learning or expertise with fundamental operations, including symbolic operations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Difficulty accessing knowledge: Students don’t connect context of problem to context in which operations were learned, e.g., “multi-step” context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“Careless” errors, due to simple inattention, lack of checking, etc.; can be corrected (in principle) by greater attentiveness.</a:t>
            </a:r>
          </a:p>
          <a:p>
            <a:pPr lvl="2">
              <a:spcBef>
                <a:spcPts val="1200"/>
              </a:spcBef>
            </a:pPr>
            <a:r>
              <a:rPr lang="en-US" sz="2000" dirty="0"/>
              <a:t> (</a:t>
            </a:r>
            <a:r>
              <a:rPr lang="en-US" sz="2000" i="1" dirty="0"/>
              <a:t>Note: </a:t>
            </a:r>
            <a:r>
              <a:rPr lang="en-US" sz="2000" dirty="0"/>
              <a:t>≈50% of errors were “self-corrected” during interviews)</a:t>
            </a:r>
          </a:p>
        </p:txBody>
      </p:sp>
    </p:spTree>
    <p:extLst>
      <p:ext uri="{BB962C8B-B14F-4D97-AF65-F5344CB8AC3E}">
        <p14:creationId xmlns:p14="http://schemas.microsoft.com/office/powerpoint/2010/main" val="9110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3" y="7620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836DC7-7CD8-4D96-80C2-2FC3DF62C3B3}"/>
              </a:ext>
            </a:extLst>
          </p:cNvPr>
          <p:cNvSpPr txBox="1"/>
          <p:nvPr/>
        </p:nvSpPr>
        <p:spPr>
          <a:xfrm>
            <a:off x="4191000" y="43883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Find Slope of Graph</a:t>
            </a:r>
          </a:p>
        </p:txBody>
      </p:sp>
    </p:spTree>
    <p:extLst>
      <p:ext uri="{BB962C8B-B14F-4D97-AF65-F5344CB8AC3E}">
        <p14:creationId xmlns:p14="http://schemas.microsoft.com/office/powerpoint/2010/main" val="22672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0B07C-3405-4F94-BE09-0F8DE14F8198}"/>
              </a:ext>
            </a:extLst>
          </p:cNvPr>
          <p:cNvSpPr txBox="1"/>
          <p:nvPr/>
        </p:nvSpPr>
        <p:spPr>
          <a:xfrm>
            <a:off x="1447800" y="774412"/>
            <a:ext cx="8605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Simultaneous Equations, Numeric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F4AB0-2BED-4E62-B0AB-935A0A78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92982"/>
            <a:ext cx="3657600" cy="15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F3F8-B64E-4E4F-B61F-5D53FA36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3" y="1447800"/>
            <a:ext cx="869483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3C7AD-FBED-473F-AACD-3BF91D7843C1}"/>
              </a:ext>
            </a:extLst>
          </p:cNvPr>
          <p:cNvSpPr/>
          <p:nvPr/>
        </p:nvSpPr>
        <p:spPr>
          <a:xfrm>
            <a:off x="1981200" y="40767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7693A-5422-446D-ADB7-9B9DF9FD8848}"/>
              </a:ext>
            </a:extLst>
          </p:cNvPr>
          <p:cNvSpPr/>
          <p:nvPr/>
        </p:nvSpPr>
        <p:spPr>
          <a:xfrm>
            <a:off x="2216853" y="1130431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EC2E-BAE5-4A10-BC56-87B37D66FE02}"/>
              </a:ext>
            </a:extLst>
          </p:cNvPr>
          <p:cNvSpPr/>
          <p:nvPr/>
        </p:nvSpPr>
        <p:spPr>
          <a:xfrm>
            <a:off x="2207533" y="1740031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32B3B-FAF9-4EF4-B519-F11E775992B2}"/>
              </a:ext>
            </a:extLst>
          </p:cNvPr>
          <p:cNvSpPr txBox="1"/>
          <p:nvPr/>
        </p:nvSpPr>
        <p:spPr>
          <a:xfrm>
            <a:off x="1447800" y="774412"/>
            <a:ext cx="874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Simultaneous Equations, Symbolic Coefficients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92E18-8105-4EE9-829C-79851F3FC476}"/>
              </a:ext>
            </a:extLst>
          </p:cNvPr>
          <p:cNvSpPr/>
          <p:nvPr/>
        </p:nvSpPr>
        <p:spPr>
          <a:xfrm>
            <a:off x="4267200" y="1676400"/>
            <a:ext cx="6019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2978</Words>
  <Application>Microsoft Office PowerPoint</Application>
  <PresentationFormat>Widescreen</PresentationFormat>
  <Paragraphs>276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Wingdings</vt:lpstr>
      <vt:lpstr>Default Design</vt:lpstr>
      <vt:lpstr>Response Patterns by Introductory Physics Students on Mathematics Diagnostic Tests</vt:lpstr>
      <vt:lpstr>Outline</vt:lpstr>
      <vt:lpstr>Work to Date</vt:lpstr>
      <vt:lpstr>Find Unknown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Primary Sample Populations</vt:lpstr>
      <vt:lpstr>Our Primary Sample Populations</vt:lpstr>
      <vt:lpstr>Findings</vt:lpstr>
      <vt:lpstr>Findings</vt:lpstr>
      <vt:lpstr>“Find Unknown Angle”</vt:lpstr>
      <vt:lpstr>PowerPoint Presentation</vt:lpstr>
      <vt:lpstr>PowerPoint Presentation</vt:lpstr>
      <vt:lpstr>PowerPoint Presentation</vt:lpstr>
      <vt:lpstr>Findings</vt:lpstr>
      <vt:lpstr>PowerPoint Presentation</vt:lpstr>
      <vt:lpstr>PowerPoint Presentation</vt:lpstr>
      <vt:lpstr>PowerPoint Presentation</vt:lpstr>
      <vt:lpstr>Findings</vt:lpstr>
      <vt:lpstr>Algebra: Symbolic vs. Numeric Coefficients</vt:lpstr>
      <vt:lpstr>Findings</vt:lpstr>
      <vt:lpstr>PowerPoint Presentation</vt:lpstr>
      <vt:lpstr>PowerPoint Presentation</vt:lpstr>
      <vt:lpstr>Findings</vt:lpstr>
      <vt:lpstr>PowerPoint Presentation</vt:lpstr>
      <vt:lpstr>PowerPoint Presentation</vt:lpstr>
      <vt:lpstr>Findings</vt:lpstr>
      <vt:lpstr>PowerPoint Presentation</vt:lpstr>
      <vt:lpstr>PowerPoint Presentation</vt:lpstr>
      <vt:lpstr>Findings</vt:lpstr>
      <vt:lpstr>Findings</vt:lpstr>
      <vt:lpstr>PowerPoint Presentation</vt:lpstr>
      <vt:lpstr>Possible Instructional Strategies</vt:lpstr>
      <vt:lpstr>Pretest (February 13)</vt:lpstr>
      <vt:lpstr>Pretest (February 13)</vt:lpstr>
      <vt:lpstr>Instructional Intervention</vt:lpstr>
      <vt:lpstr>PowerPoint Presentation</vt:lpstr>
      <vt:lpstr>PowerPoint Presentation</vt:lpstr>
      <vt:lpstr>Posttest (April 2)</vt:lpstr>
      <vt:lpstr>Results on Vector-Diagram Problem</vt:lpstr>
      <vt:lpstr>Summary</vt:lpstr>
      <vt:lpstr>Possible Instructional Strategies</vt:lpstr>
      <vt:lpstr>Our 8 Sample Populations</vt:lpstr>
      <vt:lpstr>PowerPoint Presentation</vt:lpstr>
      <vt:lpstr>Our 3 Sample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Item Responses Reflect Institutional Differences</vt:lpstr>
      <vt:lpstr>Why the Difficulties with Symbols? Some Suggestions Arising from the Interviews</vt:lpstr>
      <vt:lpstr>Error Types</vt:lpstr>
      <vt:lpstr>Weak Operational Skills, or Carelessness?</vt:lpstr>
      <vt:lpstr>Possible Origins of Errors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gewichtheber99</dc:creator>
  <cp:lastModifiedBy>David Meltzer</cp:lastModifiedBy>
  <cp:revision>816</cp:revision>
  <cp:lastPrinted>2017-06-18T21:53:03Z</cp:lastPrinted>
  <dcterms:created xsi:type="dcterms:W3CDTF">2013-03-14T05:41:31Z</dcterms:created>
  <dcterms:modified xsi:type="dcterms:W3CDTF">2020-07-04T02:32:33Z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