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70" r:id="rId3"/>
    <p:sldId id="27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Average" panose="020B0604020202020204" charset="0"/>
      <p:regular r:id="rId17"/>
    </p:embeddedFont>
    <p:embeddedFont>
      <p:font typeface="Roboto" panose="02000000000000000000" pitchFamily="2" charset="0"/>
      <p:regular r:id="rId18"/>
      <p:bold r:id="rId19"/>
      <p:italic r:id="rId20"/>
      <p:boldItalic r:id="rId21"/>
    </p:embeddedFont>
    <p:embeddedFont>
      <p:font typeface="Roboto Slab" panose="020B0604020202020204" charset="0"/>
      <p:regular r:id="rId22"/>
      <p:bold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22c522383e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22c522383e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22c522383e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22c522383e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3b9ac529e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3b9ac529e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22c522383e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22c522383e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22c522383e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22c522383e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4026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124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22c522383e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22c522383e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22c522383e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22c522383e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2c522383e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2c522383e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39f55eda5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39f55eda5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379b5c0265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379b5c0265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379b5c0265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379b5c0265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41395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400"/>
              <a:t>Exploring the Origins of Physics Student Misconceptions in Mathematics</a:t>
            </a:r>
            <a:endParaRPr sz="3400"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770300" y="3068000"/>
            <a:ext cx="5830200" cy="157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indent="0">
              <a:lnSpc>
                <a:spcPct val="115000"/>
              </a:lnSpc>
            </a:pPr>
            <a:r>
              <a:rPr lang="en-US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John D. Byrd</a:t>
            </a:r>
            <a:r>
              <a:rPr lang="en-US" sz="64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1,2 </a:t>
            </a:r>
            <a:r>
              <a:rPr lang="en-US" sz="4400" i="1" dirty="0">
                <a:solidFill>
                  <a:schemeClr val="tx1"/>
                </a:solidFill>
              </a:rPr>
              <a:t>johnbyrd@msu.edu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David E. Meltzer,</a:t>
            </a:r>
            <a:r>
              <a:rPr lang="en-US" sz="64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Dakota H. King</a:t>
            </a:r>
            <a:r>
              <a:rPr lang="en-US" sz="64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1,3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4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</a:t>
            </a:r>
            <a:r>
              <a:rPr lang="en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Arizona State University</a:t>
            </a:r>
            <a:endParaRPr sz="6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4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lang="en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Michigan State University (present address)</a:t>
            </a:r>
            <a:endParaRPr sz="6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4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</a:t>
            </a:r>
            <a:r>
              <a:rPr lang="en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National Heart, Lung, and Blood Institute, National Institutes of Health</a:t>
            </a:r>
            <a:endParaRPr sz="6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Supported in part by NSF DUE #1504986 and #1914712</a:t>
            </a:r>
            <a:endParaRPr sz="4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lt2"/>
              </a:solidFill>
            </a:endParaRPr>
          </a:p>
        </p:txBody>
      </p:sp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A10DD95D-D224-AFA7-2DC2-E806E256E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8736" y="3357967"/>
            <a:ext cx="1221581" cy="15188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FC4FE98-81CC-7A6B-99C4-2650D507F435}"/>
              </a:ext>
            </a:extLst>
          </p:cNvPr>
          <p:cNvSpPr txBox="1"/>
          <p:nvPr/>
        </p:nvSpPr>
        <p:spPr>
          <a:xfrm>
            <a:off x="7738735" y="3050190"/>
            <a:ext cx="1221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These Slides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4 - Graphing</a:t>
            </a:r>
            <a:endParaRPr/>
          </a:p>
        </p:txBody>
      </p:sp>
      <p:sp>
        <p:nvSpPr>
          <p:cNvPr id="130" name="Google Shape;130;p22"/>
          <p:cNvSpPr txBox="1">
            <a:spLocks noGrp="1"/>
          </p:cNvSpPr>
          <p:nvPr>
            <p:ph type="body" idx="1"/>
          </p:nvPr>
        </p:nvSpPr>
        <p:spPr>
          <a:xfrm>
            <a:off x="0" y="1105486"/>
            <a:ext cx="4632900" cy="35577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17" dirty="0"/>
          </a:p>
          <a:p>
            <a:pPr marL="457200" lvl="0" indent="-324970" algn="l" rtl="0">
              <a:spcBef>
                <a:spcPts val="1200"/>
              </a:spcBef>
              <a:spcAft>
                <a:spcPts val="0"/>
              </a:spcAft>
              <a:buSzPts val="1518"/>
              <a:buChar char="●"/>
            </a:pPr>
            <a:r>
              <a:rPr lang="en" sz="1600" dirty="0"/>
              <a:t>71% provided correct answer (C)</a:t>
            </a:r>
            <a:endParaRPr sz="1600" dirty="0"/>
          </a:p>
          <a:p>
            <a:pPr marL="914400" lvl="1" indent="-324970" algn="l" rtl="0">
              <a:spcBef>
                <a:spcPts val="0"/>
              </a:spcBef>
              <a:spcAft>
                <a:spcPts val="0"/>
              </a:spcAft>
              <a:buSzPts val="1518"/>
              <a:buChar char="○"/>
            </a:pPr>
            <a:r>
              <a:rPr lang="en" sz="1600" i="1" dirty="0"/>
              <a:t>Similar courses: 37% correct (N = 133)</a:t>
            </a:r>
          </a:p>
          <a:p>
            <a:pPr marL="914400" lvl="1" indent="-324970" algn="l" rtl="0">
              <a:spcBef>
                <a:spcPts val="0"/>
              </a:spcBef>
              <a:spcAft>
                <a:spcPts val="0"/>
              </a:spcAft>
              <a:buSzPts val="1518"/>
              <a:buChar char="○"/>
            </a:pPr>
            <a:r>
              <a:rPr lang="en" sz="1600" i="1" dirty="0"/>
              <a:t>Common error: ignore axis labels</a:t>
            </a:r>
            <a:endParaRPr sz="1600" i="1"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 dirty="0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700" dirty="0"/>
          </a:p>
        </p:txBody>
      </p:sp>
      <p:sp>
        <p:nvSpPr>
          <p:cNvPr id="131" name="Google Shape;131;p22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32" name="Google Shape;13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6200" y="1144125"/>
            <a:ext cx="3999899" cy="3557739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134" name="Google Shape;134;p22"/>
          <p:cNvSpPr txBox="1"/>
          <p:nvPr/>
        </p:nvSpPr>
        <p:spPr>
          <a:xfrm>
            <a:off x="74000" y="2571750"/>
            <a:ext cx="4632900" cy="117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2385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➔"/>
            </a:pPr>
            <a:r>
              <a:rPr lang="en" sz="16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We should not assume that students read and utilize the axis labels on graphs.</a:t>
            </a:r>
            <a:endParaRPr sz="1600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15 - Algebra</a:t>
            </a:r>
            <a:endParaRPr/>
          </a:p>
        </p:txBody>
      </p:sp>
      <p:sp>
        <p:nvSpPr>
          <p:cNvPr id="140" name="Google Shape;140;p23"/>
          <p:cNvSpPr txBox="1">
            <a:spLocks noGrp="1"/>
          </p:cNvSpPr>
          <p:nvPr>
            <p:ph type="body" idx="2"/>
          </p:nvPr>
        </p:nvSpPr>
        <p:spPr>
          <a:xfrm>
            <a:off x="4572000" y="1144124"/>
            <a:ext cx="4572000" cy="29670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Char char="●"/>
            </a:pPr>
            <a:r>
              <a:rPr lang="en" sz="1600" dirty="0"/>
              <a:t>57% initially provided correct answer</a:t>
            </a:r>
            <a:endParaRPr sz="1600" dirty="0"/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600" i="1" dirty="0"/>
              <a:t>Similar courses: 31% correct (N = 372)</a:t>
            </a:r>
            <a:endParaRPr sz="1600" i="1" dirty="0"/>
          </a:p>
          <a:p>
            <a:pPr marL="457200" lvl="0" indent="-3238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Char char="●"/>
            </a:pPr>
            <a:r>
              <a:rPr lang="en" sz="1600" dirty="0"/>
              <a:t>Most students corrected their errors during interviews with no prompting </a:t>
            </a:r>
            <a:endParaRPr sz="1600" dirty="0"/>
          </a:p>
          <a:p>
            <a:pPr marL="914400" lvl="1" indent="-3111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00"/>
              <a:buChar char="○"/>
            </a:pPr>
            <a:r>
              <a:rPr lang="en" sz="1600" i="1" dirty="0"/>
              <a:t>Similar to findings in larger interview samples</a:t>
            </a:r>
            <a:endParaRPr sz="1600" i="1" dirty="0"/>
          </a:p>
          <a:p>
            <a:pPr marL="457200" lvl="0" indent="-3238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Char char="●"/>
            </a:pPr>
            <a:r>
              <a:rPr lang="en" sz="1600" dirty="0"/>
              <a:t>Multiple students had issues with isolating x from fractions</a:t>
            </a:r>
            <a:endParaRPr sz="1600" dirty="0"/>
          </a:p>
          <a:p>
            <a:pPr marL="914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1700" dirty="0"/>
          </a:p>
        </p:txBody>
      </p:sp>
      <p:pic>
        <p:nvPicPr>
          <p:cNvPr id="141" name="Google Shape;14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242013"/>
            <a:ext cx="4260300" cy="1237315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143" name="Google Shape;143;p23"/>
          <p:cNvSpPr txBox="1"/>
          <p:nvPr/>
        </p:nvSpPr>
        <p:spPr>
          <a:xfrm>
            <a:off x="4572000" y="3676772"/>
            <a:ext cx="4260300" cy="1420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2385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➔"/>
            </a:pPr>
            <a:r>
              <a:rPr lang="en" sz="16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Students frequently make algebra errors, many of which might be correctable with prompting</a:t>
            </a:r>
            <a:endParaRPr sz="1600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Work	</a:t>
            </a:r>
            <a:endParaRPr/>
          </a:p>
        </p:txBody>
      </p:sp>
      <p:sp>
        <p:nvSpPr>
          <p:cNvPr id="149" name="Google Shape;149;p2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Reassess interview recruitment strategies. (Larger interview sample sizes are needed for any definitive conclusions.)</a:t>
            </a: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Focus on how to help students automatically self-correct their errors.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New questions should be designed to specifically examine student difficulties with units.</a:t>
            </a:r>
            <a:endParaRPr dirty="0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150" name="Google Shape;150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56" name="Google Shape;156;p2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457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Jones, M. (2016). The Mathematical Successes and Failures of Students in an Introductory Physics Course.  Honors Thesis. (unpublished).</a:t>
            </a:r>
            <a:endParaRPr sz="1400" dirty="0"/>
          </a:p>
          <a:p>
            <a:pPr marL="457200" lvl="0" indent="-457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 Meltzer, D. (2002). The relationship between mathematics preparation and conceptual learning gains in physics: A possible “hidden variable” in diagnostic pretest scores. </a:t>
            </a:r>
            <a:endParaRPr sz="1400" dirty="0"/>
          </a:p>
          <a:p>
            <a:pPr marL="914400" lvl="0" indent="-457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Am. J. Phys. 70 (12), 1259-1268. </a:t>
            </a:r>
            <a:endParaRPr sz="14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157" name="Google Shape;157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>
            <a:spLocks noGrp="1"/>
          </p:cNvSpPr>
          <p:nvPr>
            <p:ph type="title"/>
          </p:nvPr>
        </p:nvSpPr>
        <p:spPr>
          <a:xfrm>
            <a:off x="524708" y="25717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latin typeface="Average"/>
                <a:ea typeface="Average"/>
                <a:cs typeface="Average"/>
                <a:sym typeface="Average"/>
              </a:rPr>
              <a:t>This work is supported in part by NSF DUE #1504986 and #1914712</a:t>
            </a:r>
            <a:endParaRPr sz="2000" dirty="0"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latin typeface="Average"/>
                <a:ea typeface="Average"/>
                <a:cs typeface="Average"/>
                <a:sym typeface="Average"/>
              </a:rPr>
              <a:t>	Any opinions, findings, and conclusions, or recommendations expressed in this material are those of the author(s) and do not necessarily reflect the views of the National Science Foundation.</a:t>
            </a:r>
            <a:endParaRPr sz="2000" dirty="0"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3" name="Google Shape;163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41395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400" strike="sngStrike" dirty="0"/>
              <a:t>Exploring the Origins of Physics Student Misconceptions in Mathematics</a:t>
            </a:r>
            <a:endParaRPr sz="3400" strike="sngStrike" dirty="0"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770300" y="3068000"/>
            <a:ext cx="5830200" cy="157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indent="0">
              <a:lnSpc>
                <a:spcPct val="115000"/>
              </a:lnSpc>
            </a:pPr>
            <a:r>
              <a:rPr lang="en-US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John D. Byrd</a:t>
            </a:r>
            <a:r>
              <a:rPr lang="en-US" sz="64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1,2 </a:t>
            </a:r>
            <a:r>
              <a:rPr lang="en-US" sz="4400" i="1" dirty="0">
                <a:solidFill>
                  <a:schemeClr val="tx1"/>
                </a:solidFill>
              </a:rPr>
              <a:t>johnbyrd@msu.edu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David E. Meltzer,</a:t>
            </a:r>
            <a:r>
              <a:rPr lang="en-US" sz="64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Dakota H. King</a:t>
            </a:r>
            <a:r>
              <a:rPr lang="en-US" sz="64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1,3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4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</a:t>
            </a:r>
            <a:r>
              <a:rPr lang="en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Arizona State University</a:t>
            </a:r>
            <a:endParaRPr sz="6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4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lang="en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Michigan State University (present address)</a:t>
            </a:r>
            <a:endParaRPr sz="6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4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</a:t>
            </a:r>
            <a:r>
              <a:rPr lang="en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National Heart, Lung, and Blood Institute, National Institutes of Health</a:t>
            </a:r>
            <a:endParaRPr sz="6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Supported in part by NSF DUE #1504986 and #1914712</a:t>
            </a:r>
            <a:endParaRPr sz="4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lt2"/>
              </a:solidFill>
            </a:endParaRPr>
          </a:p>
        </p:txBody>
      </p:sp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A10DD95D-D224-AFA7-2DC2-E806E256E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8736" y="3357967"/>
            <a:ext cx="1221581" cy="15188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FC4FE98-81CC-7A6B-99C4-2650D507F435}"/>
              </a:ext>
            </a:extLst>
          </p:cNvPr>
          <p:cNvSpPr txBox="1"/>
          <p:nvPr/>
        </p:nvSpPr>
        <p:spPr>
          <a:xfrm>
            <a:off x="7738735" y="3050190"/>
            <a:ext cx="1221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These Slides</a:t>
            </a:r>
          </a:p>
        </p:txBody>
      </p:sp>
    </p:spTree>
    <p:extLst>
      <p:ext uri="{BB962C8B-B14F-4D97-AF65-F5344CB8AC3E}">
        <p14:creationId xmlns:p14="http://schemas.microsoft.com/office/powerpoint/2010/main" val="2666408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41395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400" dirty="0"/>
              <a:t>Exploring Areas of Introductory Physics Student Difficulties in Mathematics</a:t>
            </a:r>
            <a:endParaRPr sz="3400" dirty="0"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770300" y="3068000"/>
            <a:ext cx="5830200" cy="157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indent="0">
              <a:lnSpc>
                <a:spcPct val="115000"/>
              </a:lnSpc>
            </a:pPr>
            <a:r>
              <a:rPr lang="en-US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John D. Byrd</a:t>
            </a:r>
            <a:r>
              <a:rPr lang="en-US" sz="64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1,2 </a:t>
            </a:r>
            <a:r>
              <a:rPr lang="en-US" sz="4400" i="1" dirty="0">
                <a:solidFill>
                  <a:schemeClr val="tx1"/>
                </a:solidFill>
              </a:rPr>
              <a:t>johnbyrd@msu.edu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David E. Meltzer,</a:t>
            </a:r>
            <a:r>
              <a:rPr lang="en-US" sz="64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Dakota H. King</a:t>
            </a:r>
            <a:r>
              <a:rPr lang="en-US" sz="64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1,3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4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</a:t>
            </a:r>
            <a:r>
              <a:rPr lang="en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Arizona State University</a:t>
            </a:r>
            <a:endParaRPr sz="6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4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lang="en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Michigan State University (present address)</a:t>
            </a:r>
            <a:endParaRPr sz="6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4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</a:t>
            </a:r>
            <a:r>
              <a:rPr lang="en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National Heart, Lung, and Blood Institute, National Institutes of Health</a:t>
            </a:r>
            <a:endParaRPr sz="6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Supported in part by NSF DUE #1504986 and #1914712</a:t>
            </a:r>
            <a:endParaRPr sz="4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lt2"/>
              </a:solidFill>
            </a:endParaRPr>
          </a:p>
        </p:txBody>
      </p:sp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A10DD95D-D224-AFA7-2DC2-E806E256E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8736" y="3357967"/>
            <a:ext cx="1221581" cy="15188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FC4FE98-81CC-7A6B-99C4-2650D507F435}"/>
              </a:ext>
            </a:extLst>
          </p:cNvPr>
          <p:cNvSpPr txBox="1"/>
          <p:nvPr/>
        </p:nvSpPr>
        <p:spPr>
          <a:xfrm>
            <a:off x="7738735" y="3050190"/>
            <a:ext cx="1221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These Slides</a:t>
            </a:r>
          </a:p>
        </p:txBody>
      </p:sp>
    </p:spTree>
    <p:extLst>
      <p:ext uri="{BB962C8B-B14F-4D97-AF65-F5344CB8AC3E}">
        <p14:creationId xmlns:p14="http://schemas.microsoft.com/office/powerpoint/2010/main" val="3782635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87900" y="62887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Motivation</a:t>
            </a:r>
            <a:endParaRPr dirty="0"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87900" y="1486425"/>
            <a:ext cx="8368200" cy="340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227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33"/>
              <a:buChar char="●"/>
            </a:pPr>
            <a:r>
              <a:rPr lang="en" dirty="0"/>
              <a:t>Math skills are correlated with student success in physics </a:t>
            </a:r>
            <a:endParaRPr dirty="0"/>
          </a:p>
          <a:p>
            <a:pPr marL="457200" lvl="0" indent="-332275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33"/>
              <a:buChar char="●"/>
            </a:pPr>
            <a:r>
              <a:rPr lang="en" dirty="0"/>
              <a:t>By better understanding areas of student difficulties, we can work to address them</a:t>
            </a:r>
            <a:endParaRPr dirty="0"/>
          </a:p>
          <a:p>
            <a:pPr marL="457200" lvl="0" indent="-33227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33"/>
              <a:buChar char="●"/>
            </a:pPr>
            <a:r>
              <a:rPr lang="en" dirty="0"/>
              <a:t>Why are certain mathematical operations so difficult for students?</a:t>
            </a:r>
            <a:endParaRPr dirty="0"/>
          </a:p>
          <a:p>
            <a:pPr marL="457200" lvl="0" indent="-332275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33"/>
              <a:buChar char="●"/>
            </a:pPr>
            <a:r>
              <a:rPr lang="en" dirty="0"/>
              <a:t>Are there patterns of common difficulties between students?</a:t>
            </a:r>
            <a:endParaRPr dirty="0"/>
          </a:p>
          <a:p>
            <a:pPr marL="457200" lvl="0" indent="-332275" algn="l" rtl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SzPts val="1633"/>
              <a:buChar char="●"/>
            </a:pPr>
            <a:r>
              <a:rPr lang="en" dirty="0"/>
              <a:t>Difficult to determine student mindset from written work alone</a:t>
            </a:r>
            <a:endParaRPr dirty="0"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21275" y="104267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Project and Findings	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350900" y="1253000"/>
            <a:ext cx="8368200" cy="251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179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40"/>
              <a:buChar char="●"/>
            </a:pPr>
            <a:r>
              <a:rPr lang="en" dirty="0"/>
              <a:t>7 student interviews with students in algebra-based physics immediately after they take the 15-question diagnostic</a:t>
            </a:r>
            <a:endParaRPr dirty="0"/>
          </a:p>
          <a:p>
            <a:pPr marL="457200" lvl="0" indent="-35179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940"/>
              <a:buChar char="●"/>
            </a:pPr>
            <a:r>
              <a:rPr lang="en" dirty="0"/>
              <a:t>90% average score, much higher than average across all students in similar courses</a:t>
            </a:r>
            <a:endParaRPr dirty="0"/>
          </a:p>
          <a:p>
            <a:pPr marL="457200" lvl="0" indent="-351790" algn="l" rtl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SzPts val="1940"/>
              <a:buChar char="●"/>
            </a:pPr>
            <a:r>
              <a:rPr lang="en" dirty="0"/>
              <a:t>Errors were representative of those commonly seen in the larger student population</a:t>
            </a:r>
            <a:endParaRPr dirty="0"/>
          </a:p>
        </p:txBody>
      </p:sp>
      <p:sp>
        <p:nvSpPr>
          <p:cNvPr id="90" name="Google Shape;90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91" name="Google Shape;91;p17"/>
          <p:cNvSpPr txBox="1"/>
          <p:nvPr/>
        </p:nvSpPr>
        <p:spPr>
          <a:xfrm>
            <a:off x="350900" y="3414726"/>
            <a:ext cx="7615200" cy="102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51790" algn="l" rtl="0">
              <a:spcBef>
                <a:spcPts val="1000"/>
              </a:spcBef>
              <a:spcAft>
                <a:spcPts val="1200"/>
              </a:spcAft>
              <a:buClr>
                <a:schemeClr val="dk1"/>
              </a:buClr>
              <a:buSzPts val="1940"/>
              <a:buFont typeface="Roboto"/>
              <a:buChar char="➔"/>
            </a:pPr>
            <a:r>
              <a:rPr lang="en" sz="1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Interesting findings will be presented, along with statistics for similar classes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376000" y="486150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 with Interesting Results</a:t>
            </a:r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3 - Trigonometry </a:t>
            </a:r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2"/>
          </p:nvPr>
        </p:nvSpPr>
        <p:spPr>
          <a:xfrm>
            <a:off x="4572001" y="1300163"/>
            <a:ext cx="4714874" cy="27217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4191" algn="l" rtl="0">
              <a:spcBef>
                <a:spcPts val="0"/>
              </a:spcBef>
              <a:spcAft>
                <a:spcPts val="0"/>
              </a:spcAft>
              <a:buSzPts val="1663"/>
              <a:buChar char="●"/>
            </a:pPr>
            <a:r>
              <a:rPr lang="en" sz="1600" dirty="0"/>
              <a:t>86% (6/7) got all values correct</a:t>
            </a:r>
            <a:endParaRPr sz="1600" dirty="0"/>
          </a:p>
          <a:p>
            <a:pPr marL="914400" lvl="1" indent="-30377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84"/>
              <a:buChar char="○"/>
            </a:pPr>
            <a:r>
              <a:rPr lang="en" sz="1600" i="1" dirty="0"/>
              <a:t>Similar courses: 65% correct (N = 660)</a:t>
            </a:r>
            <a:endParaRPr sz="1600" i="1" dirty="0"/>
          </a:p>
          <a:p>
            <a:pPr marL="457200" lvl="0" indent="-335520" algn="l" rtl="0">
              <a:spcBef>
                <a:spcPts val="1000"/>
              </a:spcBef>
              <a:spcAft>
                <a:spcPts val="0"/>
              </a:spcAft>
              <a:buSzPts val="1684"/>
              <a:buChar char="●"/>
            </a:pPr>
            <a:r>
              <a:rPr lang="en" sz="1600" dirty="0"/>
              <a:t>71% (5/7) students did not remember values without a calculator</a:t>
            </a:r>
            <a:endParaRPr sz="1600" dirty="0"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sz="1900" dirty="0"/>
          </a:p>
        </p:txBody>
      </p:sp>
      <p:pic>
        <p:nvPicPr>
          <p:cNvPr id="104" name="Google Shape;104;p19"/>
          <p:cNvPicPr preferRelativeResize="0"/>
          <p:nvPr/>
        </p:nvPicPr>
        <p:blipFill rotWithShape="1">
          <a:blip r:embed="rId3">
            <a:alphaModFix/>
          </a:blip>
          <a:srcRect r="18207"/>
          <a:stretch/>
        </p:blipFill>
        <p:spPr>
          <a:xfrm>
            <a:off x="387900" y="1512950"/>
            <a:ext cx="4260300" cy="2117601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06" name="Google Shape;106;p19"/>
          <p:cNvSpPr txBox="1"/>
          <p:nvPr/>
        </p:nvSpPr>
        <p:spPr>
          <a:xfrm>
            <a:off x="4833475" y="2858325"/>
            <a:ext cx="4113900" cy="9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600"/>
              <a:buFont typeface="Roboto"/>
              <a:buChar char="➔"/>
            </a:pPr>
            <a:r>
              <a:rPr lang="en" sz="16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We should not assume students in intro courses remember  cos (0°) = 1 and sin (90°) = 1.</a:t>
            </a:r>
            <a:endParaRPr sz="1100"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13 - Area</a:t>
            </a:r>
            <a:endParaRPr/>
          </a:p>
        </p:txBody>
      </p:sp>
      <p:sp>
        <p:nvSpPr>
          <p:cNvPr id="112" name="Google Shape;112;p20"/>
          <p:cNvSpPr txBox="1">
            <a:spLocks noGrp="1"/>
          </p:cNvSpPr>
          <p:nvPr>
            <p:ph type="body" idx="1"/>
          </p:nvPr>
        </p:nvSpPr>
        <p:spPr>
          <a:xfrm>
            <a:off x="387900" y="842337"/>
            <a:ext cx="4644600" cy="283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500" dirty="0"/>
          </a:p>
          <a:p>
            <a:pPr marL="457200" lvl="0" indent="-3238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500"/>
              <a:buChar char="●"/>
            </a:pPr>
            <a:r>
              <a:rPr lang="en" sz="1600" dirty="0"/>
              <a:t>71% provided correct numerical answer</a:t>
            </a:r>
            <a:endParaRPr sz="1600" dirty="0"/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600" i="1" dirty="0"/>
              <a:t>Similar courses: 77% correct (N = 596)</a:t>
            </a:r>
            <a:endParaRPr sz="1600" i="1" dirty="0"/>
          </a:p>
          <a:p>
            <a:pPr marL="457200" lvl="0" indent="-3238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Char char="●"/>
            </a:pPr>
            <a:r>
              <a:rPr lang="en" sz="1600" dirty="0"/>
              <a:t>Only 29% provided any units, </a:t>
            </a:r>
            <a:r>
              <a:rPr lang="en" sz="1600" i="1" dirty="0"/>
              <a:t>even with prompting</a:t>
            </a:r>
            <a:endParaRPr sz="1600" i="1" dirty="0"/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600" i="1" dirty="0"/>
              <a:t>Similar courses: &lt; 50% correct units</a:t>
            </a:r>
            <a:endParaRPr sz="1600" i="1"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 dirty="0"/>
              <a:t>“I don’t include units until the end, it gets me too confused.” - Student 1</a:t>
            </a:r>
            <a:endParaRPr sz="1600"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1500" dirty="0"/>
          </a:p>
        </p:txBody>
      </p:sp>
      <p:pic>
        <p:nvPicPr>
          <p:cNvPr id="113" name="Google Shape;113;p20"/>
          <p:cNvPicPr preferRelativeResize="0"/>
          <p:nvPr/>
        </p:nvPicPr>
        <p:blipFill rotWithShape="1">
          <a:blip r:embed="rId3">
            <a:alphaModFix/>
          </a:blip>
          <a:srcRect l="3166" r="40896"/>
          <a:stretch/>
        </p:blipFill>
        <p:spPr>
          <a:xfrm>
            <a:off x="5765150" y="1301925"/>
            <a:ext cx="2383050" cy="2539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115" name="Google Shape;115;p20"/>
          <p:cNvSpPr txBox="1"/>
          <p:nvPr/>
        </p:nvSpPr>
        <p:spPr>
          <a:xfrm>
            <a:off x="387900" y="3432651"/>
            <a:ext cx="4632900" cy="1420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2385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➔"/>
            </a:pPr>
            <a:r>
              <a:rPr lang="en" sz="16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We should not assume that students know how to find the area of a circle, or the correct units.</a:t>
            </a:r>
            <a:endParaRPr sz="1600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13 - Area</a:t>
            </a:r>
            <a:endParaRPr/>
          </a:p>
        </p:txBody>
      </p:sp>
      <p:sp>
        <p:nvSpPr>
          <p:cNvPr id="121" name="Google Shape;121;p21"/>
          <p:cNvSpPr txBox="1">
            <a:spLocks noGrp="1"/>
          </p:cNvSpPr>
          <p:nvPr>
            <p:ph type="body" idx="1"/>
          </p:nvPr>
        </p:nvSpPr>
        <p:spPr>
          <a:xfrm>
            <a:off x="387900" y="799463"/>
            <a:ext cx="4370700" cy="344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25" dirty="0"/>
          </a:p>
          <a:p>
            <a:pPr marL="457200" lvl="0" indent="-321747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1600" dirty="0"/>
              <a:t>100% provided correct numerical answer for triangle </a:t>
            </a:r>
            <a:endParaRPr sz="1600" dirty="0"/>
          </a:p>
          <a:p>
            <a:pPr marL="914400" lvl="1" indent="-321747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600" i="1" dirty="0"/>
              <a:t>Similar courses: 87% correct (N = 588)</a:t>
            </a:r>
            <a:endParaRPr sz="1600" i="1" dirty="0"/>
          </a:p>
          <a:p>
            <a:pPr marL="457200" lvl="0" indent="-321747" algn="l" rtl="0"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n" sz="1600" dirty="0"/>
              <a:t>Only 29% provided correct units, even with prompting</a:t>
            </a:r>
            <a:endParaRPr sz="1600" dirty="0"/>
          </a:p>
          <a:p>
            <a:pPr marL="457200" lvl="0" indent="-321747" algn="l" rtl="0"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n" sz="1600" dirty="0"/>
              <a:t>Two students provided no units for the circle, and </a:t>
            </a:r>
            <a:r>
              <a:rPr lang="en" sz="1600" i="1" dirty="0"/>
              <a:t>incorrect</a:t>
            </a:r>
            <a:r>
              <a:rPr lang="en" sz="1600" dirty="0"/>
              <a:t> units for the triangle (cm)</a:t>
            </a:r>
            <a:endParaRPr sz="16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122" name="Google Shape;122;p21"/>
          <p:cNvPicPr preferRelativeResize="0"/>
          <p:nvPr/>
        </p:nvPicPr>
        <p:blipFill rotWithShape="1">
          <a:blip r:embed="rId3">
            <a:alphaModFix/>
          </a:blip>
          <a:srcRect l="54065" t="10514"/>
          <a:stretch/>
        </p:blipFill>
        <p:spPr>
          <a:xfrm>
            <a:off x="5913200" y="1301925"/>
            <a:ext cx="2286800" cy="2655575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124" name="Google Shape;124;p21"/>
          <p:cNvSpPr txBox="1"/>
          <p:nvPr/>
        </p:nvSpPr>
        <p:spPr>
          <a:xfrm>
            <a:off x="387900" y="4075892"/>
            <a:ext cx="4632900" cy="117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2385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➔"/>
            </a:pPr>
            <a:r>
              <a:rPr lang="en" sz="16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We should not assume that students can provide correct units for area. </a:t>
            </a:r>
            <a:endParaRPr sz="1600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801</Words>
  <Application>Microsoft Office PowerPoint</Application>
  <PresentationFormat>On-screen Show (16:9)</PresentationFormat>
  <Paragraphs>110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Average</vt:lpstr>
      <vt:lpstr>Arial</vt:lpstr>
      <vt:lpstr>Roboto Slab</vt:lpstr>
      <vt:lpstr>Roboto</vt:lpstr>
      <vt:lpstr>Marina</vt:lpstr>
      <vt:lpstr>Exploring the Origins of Physics Student Misconceptions in Mathematics</vt:lpstr>
      <vt:lpstr>Exploring the Origins of Physics Student Misconceptions in Mathematics</vt:lpstr>
      <vt:lpstr>Exploring Areas of Introductory Physics Student Difficulties in Mathematics</vt:lpstr>
      <vt:lpstr>                   Motivation</vt:lpstr>
      <vt:lpstr>The Project and Findings  </vt:lpstr>
      <vt:lpstr>Questions with Interesting Results</vt:lpstr>
      <vt:lpstr>Question 3 - Trigonometry </vt:lpstr>
      <vt:lpstr>Question 13 - Area</vt:lpstr>
      <vt:lpstr>Question 13 - Area</vt:lpstr>
      <vt:lpstr>Question 4 - Graphing</vt:lpstr>
      <vt:lpstr>Question 15 - Algebra</vt:lpstr>
      <vt:lpstr>Future Work </vt:lpstr>
      <vt:lpstr>References</vt:lpstr>
      <vt:lpstr>This work is supported in part by NSF DUE #1504986 and #1914712  Any opinions, findings, and conclusions, or recommendations expressed in this material are those of the author(s) and do not necessarily reflect the views of the National Science Foundation.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Origins of Physics Student Misconceptions in Mathematics</dc:title>
  <cp:lastModifiedBy>Byrd, John</cp:lastModifiedBy>
  <cp:revision>3</cp:revision>
  <dcterms:modified xsi:type="dcterms:W3CDTF">2022-07-11T01:07:07Z</dcterms:modified>
</cp:coreProperties>
</file>