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60" r:id="rId5"/>
    <p:sldId id="292" r:id="rId6"/>
    <p:sldId id="277" r:id="rId7"/>
    <p:sldId id="261" r:id="rId8"/>
    <p:sldId id="264" r:id="rId9"/>
    <p:sldId id="263" r:id="rId10"/>
    <p:sldId id="265" r:id="rId11"/>
    <p:sldId id="266" r:id="rId12"/>
    <p:sldId id="267" r:id="rId13"/>
    <p:sldId id="293" r:id="rId14"/>
    <p:sldId id="294" r:id="rId15"/>
    <p:sldId id="295" r:id="rId16"/>
    <p:sldId id="296" r:id="rId17"/>
    <p:sldId id="297" r:id="rId18"/>
    <p:sldId id="262" r:id="rId19"/>
    <p:sldId id="298" r:id="rId20"/>
    <p:sldId id="270" r:id="rId21"/>
    <p:sldId id="299" r:id="rId22"/>
    <p:sldId id="269" r:id="rId23"/>
    <p:sldId id="271" r:id="rId24"/>
    <p:sldId id="268" r:id="rId25"/>
    <p:sldId id="300" r:id="rId26"/>
    <p:sldId id="279" r:id="rId27"/>
    <p:sldId id="282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0FAFE-7927-4E40-81DE-7BED420B3DDB}" v="2384" dt="2021-07-03T06:18:43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4D76-E4AA-44C9-AF68-F342FAC9B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7CC2E-52BA-45A7-A3F7-2B6FDBCA1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2767D-7AA4-4502-8D4C-29007FA6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E90C-1141-472E-ABFF-F1D64D8ED14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D4ECC-69F4-454B-9E02-25B4D989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56E0E-6C62-40FC-9A50-34E97467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DC61-5140-4933-BB00-564C74CA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2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C99A-4810-4D3E-8C99-BF706CF1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9E820-9216-486D-849C-77FA028A7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78BAC-EEF7-4263-AC90-2A06ECD5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E90C-1141-472E-ABFF-F1D64D8ED14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F2340-7AFC-432A-AD35-14094349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2CAE1-6E72-48BE-8CF1-C687CF07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DC61-5140-4933-BB00-564C74CA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4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902B88-C8DA-43CD-A328-510487FAF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EC55E-5841-458E-B3A8-2FE380866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24078-C911-473A-8EC3-37FC1C14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E90C-1141-472E-ABFF-F1D64D8ED14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EB2FC-EAD7-47BD-824B-FD11C4F9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802B2-91BD-47B6-A8E6-340D9AFB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DC61-5140-4933-BB00-564C74CA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B0273-6E9C-4901-BE80-22A3C782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8F33-C177-4539-A038-BF0A1A7AE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D7B25-088A-48AE-AA6C-80D3A0F6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E90C-1141-472E-ABFF-F1D64D8ED14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60BDB-04BA-4156-9E70-77A8EB30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405C-610B-4EA2-80CB-912F1243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DC61-5140-4933-BB00-564C74CA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2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E82B-BB4C-4294-A546-7A61B17F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9EF10-CD47-4656-86C5-ADD52D284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AE3E1-571B-4F52-86B8-6CB9DD4B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E90C-1141-472E-ABFF-F1D64D8ED14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BD5E6-93B7-43FE-922C-225C0400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8BF40-0E97-4354-A200-11A1DC9B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DC61-5140-4933-BB00-564C74CA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4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97AB-92D5-4D02-B7A8-7480B4A5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99E88-3E79-4218-BFA5-4FA9DAE26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714CB-C84C-4019-AFB1-C6F77A1DF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C87B2-1062-49CB-A56E-0D694FAC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E90C-1141-472E-ABFF-F1D64D8ED14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3EEF2-59B4-4D9F-A33E-D8514D11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01886-A4FF-4C68-9D86-3EFC3C66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DC61-5140-4933-BB00-564C74CA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4EDB-1B3A-4163-BAA3-2AE14FBCC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D40FF-66FE-41F8-B771-25C98301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299B3-43EC-4E55-B139-2DDA20174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2D3AA-8252-47CB-8E97-A1D5EC725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A0F33-403A-4075-9932-623C5B991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B4768-214C-47E3-9CC7-DAF96E22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E90C-1141-472E-ABFF-F1D64D8ED14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16AC00-AA90-4FD4-A195-6B2864A8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4CC72-FBC9-4FC9-A48F-2BF616AF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DC61-5140-4933-BB00-564C74CA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4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001C-99C9-439E-BC9F-A3BA0134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29B38-7945-4757-9242-D03F3D2F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E90C-1141-472E-ABFF-F1D64D8ED14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6F856-FC89-497B-AD6A-E6EF33F7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FA077-9A62-48E9-81A4-6DE8CF06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DC61-5140-4933-BB00-564C74CA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6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FD883-3DBB-48D1-ADAE-C750CF78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E90C-1141-472E-ABFF-F1D64D8ED14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DF7B8-CD9C-40DD-904A-0ECE0F456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8E2A-899D-470E-8AC8-456CB821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DC61-5140-4933-BB00-564C74CA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1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428E-8497-4047-A8A3-4A7E3F421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57F68-30D0-4774-92C5-22EEF8702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758E1-A452-4314-A7B8-1CBA57737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78C7F-78DC-42D0-818A-809C708D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E90C-1141-472E-ABFF-F1D64D8ED14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2D891-B6AC-44C7-84B4-4FF39698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5F137-8598-4E95-9F51-B36AC5E2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DC61-5140-4933-BB00-564C74CA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1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5DC0-FBA7-4D63-B5D5-032FF7D7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E0314-AC6C-4B39-B7F5-0476A57A9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29C12-CDDD-4B03-BDFA-F6B7EBBD2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28D7E-9C32-46FF-B3AE-B11E6054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E90C-1141-472E-ABFF-F1D64D8ED14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8C697-8938-46ED-B66D-3B94BA26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0D37F-2A62-4A7B-BD6B-C120CF43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DC61-5140-4933-BB00-564C74CA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6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B1474-5DCC-41A1-BB4E-23FBDE45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1A8C3-4C0F-4833-8108-F2062D37D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4DA7B-9F4E-45B4-98F1-ED7F36543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3F79E90C-1141-472E-ABFF-F1D64D8ED147}" type="datetimeFigureOut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1F34A-16C2-41AC-9D59-1AB2C43AD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C89A-8BEF-4034-A5AF-C7A21C298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0C0DDC61-5140-4933-BB00-564C74CACA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5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stmoz.com/q/ExampleDiagnosti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7908-E43F-4BBB-AFDE-10457B00D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62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cs typeface="Calibri Light" panose="020F0302020204030204" pitchFamily="34" charset="0"/>
              </a:rPr>
              <a:t>Symbolic</a:t>
            </a:r>
            <a:r>
              <a:rPr lang="en-US" sz="5400" dirty="0">
                <a:cs typeface="Arial" panose="020B0604020202020204" pitchFamily="34" charset="0"/>
              </a:rPr>
              <a:t> manipulation fluency predicts introductory physics students’ mathematical preparedness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2F5BA-F60B-4CEE-8325-E02D1D1BF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2562"/>
            <a:ext cx="9144000" cy="1655762"/>
          </a:xfrm>
        </p:spPr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Dakota H. King and David E. Meltzer</a:t>
            </a:r>
          </a:p>
          <a:p>
            <a:r>
              <a:rPr lang="en-US" dirty="0">
                <a:latin typeface="+mj-lt"/>
                <a:cs typeface="Arial" panose="020B0604020202020204" pitchFamily="34" charset="0"/>
              </a:rPr>
              <a:t>Arizona State University</a:t>
            </a:r>
          </a:p>
          <a:p>
            <a:r>
              <a:rPr lang="en-US" dirty="0">
                <a:latin typeface="+mj-lt"/>
                <a:cs typeface="Arial" panose="020B0604020202020204" pitchFamily="34" charset="0"/>
              </a:rPr>
              <a:t>Supported in part by NSF DUE #1504986 and #1914712</a:t>
            </a:r>
          </a:p>
          <a:p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0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A106C2-62B0-42A3-886A-702FD3AE9027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hand-written: correct-response rates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F479097-2E72-4D2F-B032-A8BAC91AF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344168"/>
            <a:ext cx="6102067" cy="4898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4F77F9-8EB9-4A14-8675-0FD00846570A}"/>
              </a:ext>
            </a:extLst>
          </p:cNvPr>
          <p:cNvSpPr txBox="1"/>
          <p:nvPr/>
        </p:nvSpPr>
        <p:spPr>
          <a:xfrm>
            <a:off x="7721599" y="3452047"/>
            <a:ext cx="2109893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3 min &lt; t</a:t>
            </a:r>
          </a:p>
        </p:txBody>
      </p:sp>
    </p:spTree>
    <p:extLst>
      <p:ext uri="{BB962C8B-B14F-4D97-AF65-F5344CB8AC3E}">
        <p14:creationId xmlns:p14="http://schemas.microsoft.com/office/powerpoint/2010/main" val="355410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A106C2-62B0-42A3-886A-702FD3AE9027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hand-written: correct-response rates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CF5CC410-1522-4B34-BB90-726A79699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344168"/>
            <a:ext cx="6102067" cy="4898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A11952-5690-474B-AA5B-26F1509025D9}"/>
              </a:ext>
            </a:extLst>
          </p:cNvPr>
          <p:cNvSpPr txBox="1"/>
          <p:nvPr/>
        </p:nvSpPr>
        <p:spPr>
          <a:xfrm>
            <a:off x="7721599" y="3452047"/>
            <a:ext cx="2109893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4 min &lt; t</a:t>
            </a:r>
          </a:p>
        </p:txBody>
      </p:sp>
    </p:spTree>
    <p:extLst>
      <p:ext uri="{BB962C8B-B14F-4D97-AF65-F5344CB8AC3E}">
        <p14:creationId xmlns:p14="http://schemas.microsoft.com/office/powerpoint/2010/main" val="184822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A106C2-62B0-42A3-886A-702FD3AE9027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 correct-response rates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67CE36F5-36F7-41DB-95F3-B02538DF1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344168"/>
            <a:ext cx="6102067" cy="48984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B94812-3E3C-4321-B37C-15404BEDBBA9}"/>
              </a:ext>
            </a:extLst>
          </p:cNvPr>
          <p:cNvSpPr txBox="1"/>
          <p:nvPr/>
        </p:nvSpPr>
        <p:spPr>
          <a:xfrm>
            <a:off x="7721599" y="3452047"/>
            <a:ext cx="2109893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5 min &lt; t</a:t>
            </a:r>
          </a:p>
        </p:txBody>
      </p:sp>
    </p:spTree>
    <p:extLst>
      <p:ext uri="{BB962C8B-B14F-4D97-AF65-F5344CB8AC3E}">
        <p14:creationId xmlns:p14="http://schemas.microsoft.com/office/powerpoint/2010/main" val="51270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A106C2-62B0-42A3-886A-702FD3AE9027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 correct-response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94812-3E3C-4321-B37C-15404BEDBBA9}"/>
              </a:ext>
            </a:extLst>
          </p:cNvPr>
          <p:cNvSpPr txBox="1"/>
          <p:nvPr/>
        </p:nvSpPr>
        <p:spPr>
          <a:xfrm>
            <a:off x="7721599" y="3452047"/>
            <a:ext cx="2109893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6 min &lt; t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4F984266-29CC-4DF3-92F9-95E0A1E2A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344168"/>
            <a:ext cx="6102067" cy="48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17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A106C2-62B0-42A3-886A-702FD3AE9027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 correct-response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94812-3E3C-4321-B37C-15404BEDBBA9}"/>
              </a:ext>
            </a:extLst>
          </p:cNvPr>
          <p:cNvSpPr txBox="1"/>
          <p:nvPr/>
        </p:nvSpPr>
        <p:spPr>
          <a:xfrm>
            <a:off x="7721599" y="3452047"/>
            <a:ext cx="2109893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7 min &lt; t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D682D494-6C5C-4C8D-83F2-F683455C1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344168"/>
            <a:ext cx="6102067" cy="48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44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A106C2-62B0-42A3-886A-702FD3AE9027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 correct-response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94812-3E3C-4321-B37C-15404BEDBBA9}"/>
              </a:ext>
            </a:extLst>
          </p:cNvPr>
          <p:cNvSpPr txBox="1"/>
          <p:nvPr/>
        </p:nvSpPr>
        <p:spPr>
          <a:xfrm>
            <a:off x="7721599" y="3452047"/>
            <a:ext cx="2109893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8 min &lt; t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6D153AF4-8CF8-492B-A4E4-759E91975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344168"/>
            <a:ext cx="6102067" cy="48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A106C2-62B0-42A3-886A-702FD3AE9027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 correct-response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94812-3E3C-4321-B37C-15404BEDBBA9}"/>
              </a:ext>
            </a:extLst>
          </p:cNvPr>
          <p:cNvSpPr txBox="1"/>
          <p:nvPr/>
        </p:nvSpPr>
        <p:spPr>
          <a:xfrm>
            <a:off x="7721599" y="3452047"/>
            <a:ext cx="2109893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9 min &lt; t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FB84DE65-2DC7-4500-A81A-57C0AC9AA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344168"/>
            <a:ext cx="6102068" cy="48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8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A106C2-62B0-42A3-886A-702FD3AE9027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 correct-response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94812-3E3C-4321-B37C-15404BEDBBA9}"/>
              </a:ext>
            </a:extLst>
          </p:cNvPr>
          <p:cNvSpPr txBox="1"/>
          <p:nvPr/>
        </p:nvSpPr>
        <p:spPr>
          <a:xfrm>
            <a:off x="7721599" y="3452047"/>
            <a:ext cx="2109893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10 min &lt; t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4DF551A9-D6ED-47D5-88AE-01C9EF025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344168"/>
            <a:ext cx="6102068" cy="48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1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A106C2-62B0-42A3-886A-702FD3AE9027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hand-written: correct-response rates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54D06577-F0D3-4341-80A6-7252CA2B2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344168"/>
            <a:ext cx="6102065" cy="48984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DAED0-9F65-4791-87DE-AE70BD8BBCB9}"/>
              </a:ext>
            </a:extLst>
          </p:cNvPr>
          <p:cNvSpPr txBox="1"/>
          <p:nvPr/>
        </p:nvSpPr>
        <p:spPr>
          <a:xfrm>
            <a:off x="7721600" y="3452047"/>
            <a:ext cx="2445174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5 min &lt; t &lt; 60 min</a:t>
            </a:r>
          </a:p>
        </p:txBody>
      </p:sp>
    </p:spTree>
    <p:extLst>
      <p:ext uri="{BB962C8B-B14F-4D97-AF65-F5344CB8AC3E}">
        <p14:creationId xmlns:p14="http://schemas.microsoft.com/office/powerpoint/2010/main" val="1327809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A106C2-62B0-42A3-886A-702FD3AE9027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hand-written: correct-response rates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54D06577-F0D3-4341-80A6-7252CA2B2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344168"/>
            <a:ext cx="6102065" cy="48984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5ACF5-2857-429F-8B1A-EF05C063EC29}"/>
              </a:ext>
            </a:extLst>
          </p:cNvPr>
          <p:cNvSpPr txBox="1"/>
          <p:nvPr/>
        </p:nvSpPr>
        <p:spPr>
          <a:xfrm>
            <a:off x="7376160" y="2243328"/>
            <a:ext cx="42793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 Light" panose="020F0302020204030204" pitchFamily="34" charset="0"/>
              </a:rPr>
              <a:t>Applying a time cutoff helped reduce guessing rates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 Light" panose="020F0302020204030204" pitchFamily="34" charset="0"/>
              </a:rPr>
              <a:t>Correct-response rates are within 6% for all items except item 13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2955-8DD7-4721-8129-5DA42D95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Our mathematics diagnostic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1063-0FAC-4E31-91DC-D205AE93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594" y="1279309"/>
            <a:ext cx="9658812" cy="4975188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sz="2600" dirty="0">
                <a:latin typeface="+mj-lt"/>
                <a:ea typeface="+mj-ea"/>
                <a:cs typeface="Arial" panose="020B0604020202020204" pitchFamily="34" charset="0"/>
              </a:rPr>
              <a:t>Administered to 7,264 students over the past 5 years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  <a:ea typeface="+mj-ea"/>
                <a:cs typeface="Arial" panose="020B0604020202020204" pitchFamily="34" charset="0"/>
              </a:rPr>
              <a:t>Includes students enrolled in algebra- and calculus-based introductory physics courses at four large state universities</a:t>
            </a:r>
          </a:p>
          <a:p>
            <a:pPr>
              <a:spcAft>
                <a:spcPts val="2400"/>
              </a:spcAft>
            </a:pPr>
            <a:r>
              <a:rPr lang="en-US" sz="2600" dirty="0">
                <a:latin typeface="+mj-lt"/>
                <a:ea typeface="+mj-ea"/>
                <a:cs typeface="Arial" panose="020B0604020202020204" pitchFamily="34" charset="0"/>
              </a:rPr>
              <a:t>Tests knowledge on basic trigonometry, geometry, graphing, and algebra</a:t>
            </a:r>
          </a:p>
          <a:p>
            <a:pPr>
              <a:spcAft>
                <a:spcPts val="2400"/>
              </a:spcAft>
            </a:pPr>
            <a:r>
              <a:rPr lang="en-US" sz="2600" dirty="0">
                <a:latin typeface="+mj-lt"/>
                <a:ea typeface="+mj-ea"/>
                <a:cs typeface="Arial" panose="020B0604020202020204" pitchFamily="34" charset="0"/>
              </a:rPr>
              <a:t>Our latest version: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  <a:ea typeface="+mj-ea"/>
                <a:cs typeface="Arial" panose="020B0604020202020204" pitchFamily="34" charset="0"/>
              </a:rPr>
              <a:t>A multiple-choice online assessment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  <a:ea typeface="+mj-ea"/>
                <a:cs typeface="Arial" panose="020B0604020202020204" pitchFamily="34" charset="0"/>
              </a:rPr>
              <a:t>In addition to math, it includes</a:t>
            </a:r>
            <a:r>
              <a:rPr lang="en-US" dirty="0"/>
              <a:t> </a:t>
            </a:r>
            <a:r>
              <a:rPr lang="en-US" sz="2200" dirty="0">
                <a:latin typeface="+mj-lt"/>
                <a:ea typeface="+mj-ea"/>
                <a:cs typeface="Arial" panose="020B0604020202020204" pitchFamily="34" charset="0"/>
              </a:rPr>
              <a:t>physics items testing conceptual understanding of Newton’s second and third laws</a:t>
            </a:r>
          </a:p>
        </p:txBody>
      </p:sp>
    </p:spTree>
    <p:extLst>
      <p:ext uri="{BB962C8B-B14F-4D97-AF65-F5344CB8AC3E}">
        <p14:creationId xmlns:p14="http://schemas.microsoft.com/office/powerpoint/2010/main" val="911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C9620-385C-45C3-8964-002E7A4C0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682"/>
            <a:ext cx="10515600" cy="4351338"/>
          </a:xfrm>
        </p:spPr>
        <p:txBody>
          <a:bodyPr/>
          <a:lstStyle/>
          <a:p>
            <a:r>
              <a:rPr lang="en-US" dirty="0"/>
              <a:t>With a class’s score on a single item, can we predict the class’s mean performance on the remaining 13 math items?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3413E0-515E-4DA0-AD68-4EDB47678F8D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hand-written: course-level predictive power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955C3C-6ACF-4753-BA82-CE10266E60CF}"/>
              </a:ext>
            </a:extLst>
          </p:cNvPr>
          <p:cNvGrpSpPr/>
          <p:nvPr/>
        </p:nvGrpSpPr>
        <p:grpSpPr>
          <a:xfrm>
            <a:off x="2854809" y="2610099"/>
            <a:ext cx="6482381" cy="3546861"/>
            <a:chOff x="2871193" y="2725923"/>
            <a:chExt cx="5832443" cy="302409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787146-C9EE-4A5A-BE49-7242CA6E4FAC}"/>
                </a:ext>
              </a:extLst>
            </p:cNvPr>
            <p:cNvSpPr txBox="1"/>
            <p:nvPr/>
          </p:nvSpPr>
          <p:spPr>
            <a:xfrm>
              <a:off x="5143949" y="2725923"/>
              <a:ext cx="1286933" cy="3936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</a:rPr>
                <a:t>Item 18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8A345B-281C-4CDC-B7F4-F56968D9A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1193" y="3276281"/>
              <a:ext cx="5832443" cy="2473739"/>
            </a:xfrm>
            <a:prstGeom prst="rect">
              <a:avLst/>
            </a:prstGeom>
            <a:ln w="28575">
              <a:noFill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5C1DE25-0455-4933-A88D-6F10C054E47E}"/>
              </a:ext>
            </a:extLst>
          </p:cNvPr>
          <p:cNvSpPr/>
          <p:nvPr/>
        </p:nvSpPr>
        <p:spPr>
          <a:xfrm>
            <a:off x="2633472" y="3017520"/>
            <a:ext cx="6961632" cy="3304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58FFBBA0-1586-4FFF-B965-6D6D2C932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1255776"/>
            <a:ext cx="10344912" cy="51724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6F5C88A-4108-47D1-A7B1-1DE146E5E42E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hand-written: course-level predictive power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FAD841-CCF5-46E8-95A9-2AD20240EB7B}"/>
              </a:ext>
            </a:extLst>
          </p:cNvPr>
          <p:cNvSpPr txBox="1"/>
          <p:nvPr/>
        </p:nvSpPr>
        <p:spPr>
          <a:xfrm>
            <a:off x="4145280" y="1122576"/>
            <a:ext cx="33832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Samples used in fit: written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AFB25-D795-4BF2-B4C4-277984EA8EB1}"/>
              </a:ext>
            </a:extLst>
          </p:cNvPr>
          <p:cNvSpPr txBox="1"/>
          <p:nvPr/>
        </p:nvSpPr>
        <p:spPr>
          <a:xfrm>
            <a:off x="7739888" y="1903663"/>
            <a:ext cx="2445174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Written only</a:t>
            </a:r>
          </a:p>
        </p:txBody>
      </p:sp>
    </p:spTree>
    <p:extLst>
      <p:ext uri="{BB962C8B-B14F-4D97-AF65-F5344CB8AC3E}">
        <p14:creationId xmlns:p14="http://schemas.microsoft.com/office/powerpoint/2010/main" val="1862600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D4B2A5FD-3CE6-4677-AE8F-E5CC2320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1255776"/>
            <a:ext cx="10344912" cy="517245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FB89063-6A3A-422B-8357-97DAF7E806AE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hand-written: course-level predictive power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2FF60-ACB2-4C5F-9B58-442EBFA1D0BF}"/>
              </a:ext>
            </a:extLst>
          </p:cNvPr>
          <p:cNvSpPr txBox="1"/>
          <p:nvPr/>
        </p:nvSpPr>
        <p:spPr>
          <a:xfrm>
            <a:off x="7739888" y="1903663"/>
            <a:ext cx="2568448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Written and online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06363-4A4B-4258-998F-CF504EAC0AED}"/>
              </a:ext>
            </a:extLst>
          </p:cNvPr>
          <p:cNvSpPr txBox="1"/>
          <p:nvPr/>
        </p:nvSpPr>
        <p:spPr>
          <a:xfrm>
            <a:off x="4145280" y="1122576"/>
            <a:ext cx="33832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Samples used in fit: written </a:t>
            </a:r>
          </a:p>
        </p:txBody>
      </p:sp>
    </p:spTree>
    <p:extLst>
      <p:ext uri="{BB962C8B-B14F-4D97-AF65-F5344CB8AC3E}">
        <p14:creationId xmlns:p14="http://schemas.microsoft.com/office/powerpoint/2010/main" val="1560358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E35AEB6-3E10-4936-8EC3-C768475C28D1}"/>
              </a:ext>
            </a:extLst>
          </p:cNvPr>
          <p:cNvGrpSpPr/>
          <p:nvPr/>
        </p:nvGrpSpPr>
        <p:grpSpPr>
          <a:xfrm>
            <a:off x="2680559" y="1887805"/>
            <a:ext cx="6830882" cy="3082390"/>
            <a:chOff x="2680559" y="1790942"/>
            <a:chExt cx="6830882" cy="30823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249D05-291D-49DB-BF37-94A4E20CC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0559" y="2296413"/>
              <a:ext cx="6830882" cy="257691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787146-C9EE-4A5A-BE49-7242CA6E4FAC}"/>
                </a:ext>
              </a:extLst>
            </p:cNvPr>
            <p:cNvSpPr txBox="1"/>
            <p:nvPr/>
          </p:nvSpPr>
          <p:spPr>
            <a:xfrm>
              <a:off x="5452533" y="1790942"/>
              <a:ext cx="1286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</a:rPr>
                <a:t>Item 6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91DFFF65-410C-4929-857B-244D2A49087B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hand-written: course-level predictive power</a:t>
            </a:r>
          </a:p>
        </p:txBody>
      </p:sp>
    </p:spTree>
    <p:extLst>
      <p:ext uri="{BB962C8B-B14F-4D97-AF65-F5344CB8AC3E}">
        <p14:creationId xmlns:p14="http://schemas.microsoft.com/office/powerpoint/2010/main" val="415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D7AD4650-013D-42ED-B02C-0DCD13F6C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1255776"/>
            <a:ext cx="10344912" cy="517245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6B6AF8F-9F4A-4D31-9C74-EE56DD748860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hand-written: course-level predictive power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F1517-B4C1-437B-9F90-BA5C7D7F72B8}"/>
              </a:ext>
            </a:extLst>
          </p:cNvPr>
          <p:cNvSpPr txBox="1"/>
          <p:nvPr/>
        </p:nvSpPr>
        <p:spPr>
          <a:xfrm>
            <a:off x="4145280" y="1122576"/>
            <a:ext cx="33832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Samples used in fit: written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65878-10AA-479E-80E0-A769171DBC73}"/>
              </a:ext>
            </a:extLst>
          </p:cNvPr>
          <p:cNvSpPr txBox="1"/>
          <p:nvPr/>
        </p:nvSpPr>
        <p:spPr>
          <a:xfrm>
            <a:off x="7739888" y="1903663"/>
            <a:ext cx="2445174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Written only</a:t>
            </a:r>
          </a:p>
        </p:txBody>
      </p:sp>
    </p:spTree>
    <p:extLst>
      <p:ext uri="{BB962C8B-B14F-4D97-AF65-F5344CB8AC3E}">
        <p14:creationId xmlns:p14="http://schemas.microsoft.com/office/powerpoint/2010/main" val="1968421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DCA0DB78-1286-4944-A10B-F159A64E3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1255776"/>
            <a:ext cx="10344912" cy="51724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F0547F-97FF-4A52-B366-A47446EFCBA5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hand-written: course-level predictive power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724A1-2326-4737-897F-2ED21A7F15C3}"/>
              </a:ext>
            </a:extLst>
          </p:cNvPr>
          <p:cNvSpPr txBox="1"/>
          <p:nvPr/>
        </p:nvSpPr>
        <p:spPr>
          <a:xfrm>
            <a:off x="7739888" y="1903663"/>
            <a:ext cx="2568448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Written and online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D1609-04D4-4CBB-8ECB-4870A4496A9A}"/>
              </a:ext>
            </a:extLst>
          </p:cNvPr>
          <p:cNvSpPr txBox="1"/>
          <p:nvPr/>
        </p:nvSpPr>
        <p:spPr>
          <a:xfrm>
            <a:off x="4145280" y="1122576"/>
            <a:ext cx="33832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Samples used in fit: written </a:t>
            </a:r>
          </a:p>
        </p:txBody>
      </p:sp>
    </p:spTree>
    <p:extLst>
      <p:ext uri="{BB962C8B-B14F-4D97-AF65-F5344CB8AC3E}">
        <p14:creationId xmlns:p14="http://schemas.microsoft.com/office/powerpoint/2010/main" val="3690680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462260A-514F-421E-91AC-E2B0F5787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9" y="1792224"/>
            <a:ext cx="7919959" cy="42550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10EBD4-7143-46A6-8BFD-D5672920789A}"/>
              </a:ext>
            </a:extLst>
          </p:cNvPr>
          <p:cNvSpPr txBox="1">
            <a:spLocks/>
          </p:cNvSpPr>
          <p:nvPr/>
        </p:nvSpPr>
        <p:spPr>
          <a:xfrm>
            <a:off x="838200" y="832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Course performance vs diagnostic math performance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331D5C-ED46-4CC2-B2E2-F8CBA6DA8DF9}"/>
              </a:ext>
            </a:extLst>
          </p:cNvPr>
          <p:cNvCxnSpPr/>
          <p:nvPr/>
        </p:nvCxnSpPr>
        <p:spPr>
          <a:xfrm flipV="1">
            <a:off x="4135426" y="1975566"/>
            <a:ext cx="0" cy="3737046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F1B15-0F21-47A9-9E1D-527EA917F210}"/>
              </a:ext>
            </a:extLst>
          </p:cNvPr>
          <p:cNvCxnSpPr>
            <a:cxnSpLocks/>
          </p:cNvCxnSpPr>
          <p:nvPr/>
        </p:nvCxnSpPr>
        <p:spPr>
          <a:xfrm>
            <a:off x="512064" y="2964563"/>
            <a:ext cx="7462507" cy="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31406F9-0D82-45E2-8E06-6D6144D87BCE}"/>
              </a:ext>
            </a:extLst>
          </p:cNvPr>
          <p:cNvSpPr/>
          <p:nvPr/>
        </p:nvSpPr>
        <p:spPr>
          <a:xfrm>
            <a:off x="4135426" y="1975566"/>
            <a:ext cx="3839145" cy="988997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176A9A-ECAA-4E7D-B9BD-F13B4F0D954B}"/>
              </a:ext>
            </a:extLst>
          </p:cNvPr>
          <p:cNvSpPr txBox="1"/>
          <p:nvPr/>
        </p:nvSpPr>
        <p:spPr>
          <a:xfrm>
            <a:off x="8119872" y="2079347"/>
            <a:ext cx="38774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 Light" panose="020F0302020204030204" pitchFamily="34" charset="0"/>
              </a:rPr>
              <a:t>100% of s</a:t>
            </a:r>
            <a:r>
              <a:rPr lang="en-US" sz="1800" dirty="0">
                <a:latin typeface="Calibri Light" panose="020F0302020204030204" pitchFamily="34" charset="0"/>
              </a:rPr>
              <a:t>tudents who earned a B+ or higher scored at least 64% correct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 Light" panose="020F0302020204030204" pitchFamily="34" charset="0"/>
              </a:rPr>
              <a:t>Almost half of students with lower grades scored less than 64% correct</a:t>
            </a:r>
            <a:endParaRPr lang="en-US" sz="1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20F32-DBEF-4B61-971A-9E0DF1AAF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682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The online diagnostic appears to be consistent with our hand-written diagnostic in measuring students’ mathematical difficulties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+mj-lt"/>
              </a:rPr>
              <a:t>Course-level performance on the math portion of the diagnostic can be accurately predicted using a single math item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+mj-lt"/>
              </a:rPr>
              <a:t>Performance on the math portion of the diagnostic is related to students’ final course grade</a:t>
            </a:r>
          </a:p>
          <a:p>
            <a:pPr>
              <a:spcAft>
                <a:spcPts val="1800"/>
              </a:spcAft>
            </a:pPr>
            <a:endParaRPr lang="en-US" dirty="0">
              <a:latin typeface="+mj-lt"/>
            </a:endParaRPr>
          </a:p>
          <a:p>
            <a:pPr>
              <a:spcAft>
                <a:spcPts val="1800"/>
              </a:spcAft>
            </a:pP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129F30-AC9D-4E9D-B795-31A46E5C674B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88118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5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ECB43C8F-5801-49C1-8BF9-BF65CF084352}"/>
              </a:ext>
            </a:extLst>
          </p:cNvPr>
          <p:cNvSpPr/>
          <p:nvPr/>
        </p:nvSpPr>
        <p:spPr>
          <a:xfrm>
            <a:off x="5323482" y="4250364"/>
            <a:ext cx="1261872" cy="5608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48165D-B9D4-44D2-A6EE-6C9FEF6763E2}"/>
              </a:ext>
            </a:extLst>
          </p:cNvPr>
          <p:cNvSpPr txBox="1">
            <a:spLocks/>
          </p:cNvSpPr>
          <p:nvPr/>
        </p:nvSpPr>
        <p:spPr>
          <a:xfrm>
            <a:off x="6940596" y="3201425"/>
            <a:ext cx="3341982" cy="265870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6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Latest </a:t>
            </a:r>
            <a:r>
              <a:rPr lang="en-US" sz="26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online</a:t>
            </a:r>
            <a:r>
              <a:rPr lang="en-US" sz="26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version: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1203 students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11 classes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14 mathematics items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4 physics items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Only multiple-choice items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18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18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660CA0E-51D3-404E-AC0E-705C37EB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7065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Our mathematics diagnostic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FEA6086-8C96-4A00-B728-F2195F532B55}"/>
              </a:ext>
            </a:extLst>
          </p:cNvPr>
          <p:cNvSpPr txBox="1">
            <a:spLocks/>
          </p:cNvSpPr>
          <p:nvPr/>
        </p:nvSpPr>
        <p:spPr>
          <a:xfrm>
            <a:off x="1626258" y="3191112"/>
            <a:ext cx="3341982" cy="26587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Previous </a:t>
            </a:r>
            <a:r>
              <a:rPr 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hand-written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versions (in total):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6061 students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38 classes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10-15 mathematics items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Free-response and multiple-choice items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18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18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39386BBC-8BE6-41C5-AD98-7BA69816002A}"/>
              </a:ext>
            </a:extLst>
          </p:cNvPr>
          <p:cNvSpPr txBox="1"/>
          <p:nvPr/>
        </p:nvSpPr>
        <p:spPr>
          <a:xfrm>
            <a:off x="5078510" y="1784510"/>
            <a:ext cx="473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hlinkClick r:id="rId2"/>
              </a:rPr>
              <a:t>https://testmoz.com/q/ExampleDiagnostic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053E3-FF7D-48A3-AB86-42730E8D5D45}"/>
              </a:ext>
            </a:extLst>
          </p:cNvPr>
          <p:cNvSpPr txBox="1"/>
          <p:nvPr/>
        </p:nvSpPr>
        <p:spPr>
          <a:xfrm>
            <a:off x="2944368" y="1784509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Link to our diagnostic: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DDC4351E-5E35-4072-AF64-A23BA3BF8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8815"/>
            <a:ext cx="1675026" cy="167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/>
      <p:bldP spid="16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5C9A4D-7FE2-4E4E-92FE-B8FD5385A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84" y="3441184"/>
            <a:ext cx="1349512" cy="1519102"/>
          </a:xfrm>
          <a:prstGeom prst="rect">
            <a:avLst/>
          </a:prstGeom>
          <a:ln w="2857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318DE-EB7B-4984-88EA-A55C5E35A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421" y="2870682"/>
            <a:ext cx="5832443" cy="2473739"/>
          </a:xfrm>
          <a:prstGeom prst="rect">
            <a:avLst/>
          </a:prstGeom>
          <a:ln w="28575">
            <a:noFill/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1EB10D4-5A39-4F15-837F-CF778963B8A6}"/>
              </a:ext>
            </a:extLst>
          </p:cNvPr>
          <p:cNvSpPr/>
          <p:nvPr/>
        </p:nvSpPr>
        <p:spPr>
          <a:xfrm>
            <a:off x="3379912" y="4034821"/>
            <a:ext cx="983805" cy="2265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ED2C5C-E429-466C-A729-45AEB157ADF1}"/>
              </a:ext>
            </a:extLst>
          </p:cNvPr>
          <p:cNvSpPr txBox="1">
            <a:spLocks/>
          </p:cNvSpPr>
          <p:nvPr/>
        </p:nvSpPr>
        <p:spPr>
          <a:xfrm>
            <a:off x="838200" y="1279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Designing the online diagnostic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6AB83C-E927-4F98-8BF1-8B4A9194F50C}"/>
              </a:ext>
            </a:extLst>
          </p:cNvPr>
          <p:cNvSpPr txBox="1"/>
          <p:nvPr/>
        </p:nvSpPr>
        <p:spPr>
          <a:xfrm>
            <a:off x="6824865" y="2317479"/>
            <a:ext cx="220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Online version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DF843D4-AE07-4875-B5FA-EE3BED878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594" y="1364652"/>
            <a:ext cx="9658812" cy="83871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Free-response items were reformatted to multiple-choice by analyzing student responses from four years of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475708-B05A-4F81-BC00-381DCB225817}"/>
              </a:ext>
            </a:extLst>
          </p:cNvPr>
          <p:cNvSpPr txBox="1"/>
          <p:nvPr/>
        </p:nvSpPr>
        <p:spPr>
          <a:xfrm>
            <a:off x="1245391" y="2459382"/>
            <a:ext cx="2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</a:rPr>
              <a:t>Hand-written version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7D69E0-35D2-4EEB-8667-385A5AC8B308}"/>
              </a:ext>
            </a:extLst>
          </p:cNvPr>
          <p:cNvSpPr/>
          <p:nvPr/>
        </p:nvSpPr>
        <p:spPr>
          <a:xfrm>
            <a:off x="1469136" y="3290379"/>
            <a:ext cx="1664208" cy="181806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4C1B5-F73A-4135-83CB-ABA3C83AAC00}"/>
              </a:ext>
            </a:extLst>
          </p:cNvPr>
          <p:cNvSpPr/>
          <p:nvPr/>
        </p:nvSpPr>
        <p:spPr>
          <a:xfrm>
            <a:off x="4686503" y="2721755"/>
            <a:ext cx="6478019" cy="271420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7" grpId="0"/>
      <p:bldP spid="19" grpId="0"/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0CBAA4-9290-416C-BB30-9A6FFCE11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82" y="2086630"/>
            <a:ext cx="1821540" cy="114613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AFA3A0-1FBE-4B04-B145-A754E0540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470" y="1792735"/>
            <a:ext cx="4652817" cy="188852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310E1-9AD4-4C4F-A0C5-A0788C9F23E4}"/>
              </a:ext>
            </a:extLst>
          </p:cNvPr>
          <p:cNvCxnSpPr>
            <a:cxnSpLocks/>
          </p:cNvCxnSpPr>
          <p:nvPr/>
        </p:nvCxnSpPr>
        <p:spPr>
          <a:xfrm>
            <a:off x="4534859" y="2575729"/>
            <a:ext cx="96536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179A30-BE3D-419E-82B8-1F9723EB6813}"/>
              </a:ext>
            </a:extLst>
          </p:cNvPr>
          <p:cNvCxnSpPr>
            <a:cxnSpLocks/>
          </p:cNvCxnSpPr>
          <p:nvPr/>
        </p:nvCxnSpPr>
        <p:spPr>
          <a:xfrm>
            <a:off x="4508235" y="5360190"/>
            <a:ext cx="96536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3ECC62-4CCD-4A20-BD29-E6229B29E9C6}"/>
              </a:ext>
            </a:extLst>
          </p:cNvPr>
          <p:cNvSpPr txBox="1"/>
          <p:nvPr/>
        </p:nvSpPr>
        <p:spPr>
          <a:xfrm>
            <a:off x="2306938" y="1200885"/>
            <a:ext cx="2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</a:rPr>
              <a:t>Hand-written version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0656D-5E13-44FE-9C71-0B8395E549F0}"/>
              </a:ext>
            </a:extLst>
          </p:cNvPr>
          <p:cNvSpPr txBox="1"/>
          <p:nvPr/>
        </p:nvSpPr>
        <p:spPr>
          <a:xfrm>
            <a:off x="6687523" y="1277571"/>
            <a:ext cx="220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Online 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20436-4808-4516-91B4-F2F57E237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470" y="4204394"/>
            <a:ext cx="4652817" cy="231159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6A0462-DD45-40D0-916B-7886F1878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623" b="34222"/>
          <a:stretch/>
        </p:blipFill>
        <p:spPr>
          <a:xfrm>
            <a:off x="2469671" y="4699082"/>
            <a:ext cx="1835938" cy="132221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A3195E7-D960-4988-A3B6-B172EA70B758}"/>
              </a:ext>
            </a:extLst>
          </p:cNvPr>
          <p:cNvSpPr txBox="1">
            <a:spLocks/>
          </p:cNvSpPr>
          <p:nvPr/>
        </p:nvSpPr>
        <p:spPr>
          <a:xfrm>
            <a:off x="838200" y="67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Designing the online diagnostic</a:t>
            </a:r>
          </a:p>
        </p:txBody>
      </p:sp>
    </p:spTree>
    <p:extLst>
      <p:ext uri="{BB962C8B-B14F-4D97-AF65-F5344CB8AC3E}">
        <p14:creationId xmlns:p14="http://schemas.microsoft.com/office/powerpoint/2010/main" val="18121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CAF489-C191-467F-8615-6295AA04078C}"/>
              </a:ext>
            </a:extLst>
          </p:cNvPr>
          <p:cNvSpPr txBox="1">
            <a:spLocks/>
          </p:cNvSpPr>
          <p:nvPr/>
        </p:nvSpPr>
        <p:spPr>
          <a:xfrm>
            <a:off x="1854708" y="2766218"/>
            <a:ext cx="8482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Results: online vs hand-written diagnostic (math items only)</a:t>
            </a:r>
          </a:p>
        </p:txBody>
      </p:sp>
    </p:spTree>
    <p:extLst>
      <p:ext uri="{BB962C8B-B14F-4D97-AF65-F5344CB8AC3E}">
        <p14:creationId xmlns:p14="http://schemas.microsoft.com/office/powerpoint/2010/main" val="7248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D38BACBB-F3EA-4619-A6A7-835F10ADE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8" y="1345594"/>
            <a:ext cx="6102065" cy="489848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A106C2-62B0-42A3-886A-702FD3AE9027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hand-written: correct-response rates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3EFBB5-46FE-4665-8A38-28A042F001E3}"/>
              </a:ext>
            </a:extLst>
          </p:cNvPr>
          <p:cNvSpPr txBox="1"/>
          <p:nvPr/>
        </p:nvSpPr>
        <p:spPr>
          <a:xfrm>
            <a:off x="7721599" y="3452047"/>
            <a:ext cx="2109893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0 min &lt; 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89DB86-0033-4909-A6F0-98BEF9856617}"/>
              </a:ext>
            </a:extLst>
          </p:cNvPr>
          <p:cNvSpPr txBox="1"/>
          <p:nvPr/>
        </p:nvSpPr>
        <p:spPr>
          <a:xfrm>
            <a:off x="7334698" y="1576838"/>
            <a:ext cx="4139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Data before applying a time cutoff</a:t>
            </a:r>
          </a:p>
        </p:txBody>
      </p:sp>
    </p:spTree>
    <p:extLst>
      <p:ext uri="{BB962C8B-B14F-4D97-AF65-F5344CB8AC3E}">
        <p14:creationId xmlns:p14="http://schemas.microsoft.com/office/powerpoint/2010/main" val="15347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A106C2-62B0-42A3-886A-702FD3AE9027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hand-written: correct-response rates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4D39AA3-8A1E-4AF1-9AA3-8C1026B04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344168"/>
            <a:ext cx="6102066" cy="4898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B04169-3161-49E2-BDF5-361F4E2FEF29}"/>
              </a:ext>
            </a:extLst>
          </p:cNvPr>
          <p:cNvSpPr txBox="1"/>
          <p:nvPr/>
        </p:nvSpPr>
        <p:spPr>
          <a:xfrm>
            <a:off x="7721599" y="3452047"/>
            <a:ext cx="2109893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1 min &lt; t</a:t>
            </a:r>
          </a:p>
        </p:txBody>
      </p:sp>
    </p:spTree>
    <p:extLst>
      <p:ext uri="{BB962C8B-B14F-4D97-AF65-F5344CB8AC3E}">
        <p14:creationId xmlns:p14="http://schemas.microsoft.com/office/powerpoint/2010/main" val="335734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A106C2-62B0-42A3-886A-702FD3AE9027}"/>
              </a:ext>
            </a:extLst>
          </p:cNvPr>
          <p:cNvSpPr txBox="1">
            <a:spLocks/>
          </p:cNvSpPr>
          <p:nvPr/>
        </p:nvSpPr>
        <p:spPr>
          <a:xfrm>
            <a:off x="838200" y="73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vs hand-written: correct-response rates</a:t>
            </a:r>
          </a:p>
        </p:txBody>
      </p:sp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E54609B3-FA82-4252-9CDA-5E2B83DD9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344168"/>
            <a:ext cx="6102067" cy="48984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2A97E9-C8A0-4057-9356-49E1045E7DBD}"/>
              </a:ext>
            </a:extLst>
          </p:cNvPr>
          <p:cNvSpPr txBox="1"/>
          <p:nvPr/>
        </p:nvSpPr>
        <p:spPr>
          <a:xfrm>
            <a:off x="7721599" y="3452047"/>
            <a:ext cx="2109893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2 min &lt; t</a:t>
            </a:r>
          </a:p>
        </p:txBody>
      </p:sp>
    </p:spTree>
    <p:extLst>
      <p:ext uri="{BB962C8B-B14F-4D97-AF65-F5344CB8AC3E}">
        <p14:creationId xmlns:p14="http://schemas.microsoft.com/office/powerpoint/2010/main" val="248863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532</Words>
  <Application>Microsoft Office PowerPoint</Application>
  <PresentationFormat>Widescreen</PresentationFormat>
  <Paragraphs>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Symbolic manipulation fluency predicts introductory physics students’ mathematical preparedness</vt:lpstr>
      <vt:lpstr>Our mathematics diagnostic</vt:lpstr>
      <vt:lpstr>Our mathematics diagnostic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Symbolic manipulation fluency predicts introductory physics students’ mathematical preparedness</dc:title>
  <dc:creator>Dakota King</dc:creator>
  <cp:lastModifiedBy>Dakota King</cp:lastModifiedBy>
  <cp:revision>15</cp:revision>
  <dcterms:created xsi:type="dcterms:W3CDTF">2021-07-01T12:17:21Z</dcterms:created>
  <dcterms:modified xsi:type="dcterms:W3CDTF">2022-01-09T04:42:00Z</dcterms:modified>
</cp:coreProperties>
</file>