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820" r:id="rId2"/>
    <p:sldId id="965" r:id="rId3"/>
    <p:sldId id="966" r:id="rId4"/>
    <p:sldId id="900" r:id="rId5"/>
    <p:sldId id="880" r:id="rId6"/>
    <p:sldId id="884" r:id="rId7"/>
    <p:sldId id="885" r:id="rId8"/>
    <p:sldId id="886" r:id="rId9"/>
    <p:sldId id="888" r:id="rId10"/>
    <p:sldId id="892" r:id="rId11"/>
    <p:sldId id="893" r:id="rId12"/>
    <p:sldId id="902" r:id="rId13"/>
    <p:sldId id="901" r:id="rId14"/>
    <p:sldId id="823" r:id="rId15"/>
    <p:sldId id="830" r:id="rId16"/>
    <p:sldId id="831" r:id="rId17"/>
    <p:sldId id="834" r:id="rId18"/>
    <p:sldId id="838" r:id="rId19"/>
    <p:sldId id="836" r:id="rId20"/>
    <p:sldId id="810" r:id="rId21"/>
    <p:sldId id="997" r:id="rId22"/>
    <p:sldId id="998" r:id="rId23"/>
    <p:sldId id="999" r:id="rId24"/>
    <p:sldId id="996" r:id="rId25"/>
    <p:sldId id="981" r:id="rId26"/>
    <p:sldId id="982" r:id="rId27"/>
    <p:sldId id="983" r:id="rId28"/>
    <p:sldId id="984" r:id="rId29"/>
    <p:sldId id="986" r:id="rId30"/>
    <p:sldId id="808" r:id="rId31"/>
    <p:sldId id="844" r:id="rId32"/>
    <p:sldId id="845" r:id="rId33"/>
    <p:sldId id="813" r:id="rId34"/>
    <p:sldId id="825" r:id="rId35"/>
    <p:sldId id="869" r:id="rId36"/>
    <p:sldId id="826" r:id="rId37"/>
    <p:sldId id="876" r:id="rId38"/>
    <p:sldId id="987" r:id="rId39"/>
    <p:sldId id="865" r:id="rId40"/>
    <p:sldId id="863" r:id="rId41"/>
    <p:sldId id="864" r:id="rId42"/>
    <p:sldId id="862" r:id="rId43"/>
    <p:sldId id="850" r:id="rId44"/>
    <p:sldId id="814" r:id="rId45"/>
    <p:sldId id="809" r:id="rId46"/>
    <p:sldId id="903" r:id="rId47"/>
    <p:sldId id="904" r:id="rId48"/>
    <p:sldId id="905" r:id="rId49"/>
    <p:sldId id="906" r:id="rId50"/>
    <p:sldId id="907" r:id="rId51"/>
    <p:sldId id="908" r:id="rId52"/>
    <p:sldId id="957" r:id="rId53"/>
    <p:sldId id="1000" r:id="rId54"/>
    <p:sldId id="910" r:id="rId55"/>
    <p:sldId id="932" r:id="rId56"/>
    <p:sldId id="1007" r:id="rId57"/>
    <p:sldId id="1008" r:id="rId58"/>
    <p:sldId id="935" r:id="rId59"/>
    <p:sldId id="1006" r:id="rId60"/>
    <p:sldId id="1005" r:id="rId61"/>
    <p:sldId id="936" r:id="rId62"/>
    <p:sldId id="1004" r:id="rId63"/>
    <p:sldId id="1009" r:id="rId64"/>
    <p:sldId id="939" r:id="rId65"/>
    <p:sldId id="940" r:id="rId66"/>
    <p:sldId id="925" r:id="rId67"/>
    <p:sldId id="926" r:id="rId68"/>
    <p:sldId id="927" r:id="rId69"/>
    <p:sldId id="929" r:id="rId70"/>
    <p:sldId id="591" r:id="rId71"/>
    <p:sldId id="964" r:id="rId72"/>
    <p:sldId id="963" r:id="rId73"/>
    <p:sldId id="979" r:id="rId74"/>
    <p:sldId id="980" r:id="rId75"/>
    <p:sldId id="968" r:id="rId76"/>
    <p:sldId id="953" r:id="rId77"/>
    <p:sldId id="1001" r:id="rId78"/>
    <p:sldId id="941" r:id="rId79"/>
    <p:sldId id="524" r:id="rId80"/>
    <p:sldId id="530" r:id="rId81"/>
    <p:sldId id="525" r:id="rId82"/>
    <p:sldId id="993" r:id="rId83"/>
    <p:sldId id="529" r:id="rId84"/>
    <p:sldId id="596" r:id="rId85"/>
    <p:sldId id="595" r:id="rId86"/>
    <p:sldId id="526" r:id="rId87"/>
    <p:sldId id="594" r:id="rId88"/>
    <p:sldId id="812" r:id="rId89"/>
    <p:sldId id="954" r:id="rId90"/>
    <p:sldId id="955" r:id="rId91"/>
    <p:sldId id="811" r:id="rId92"/>
    <p:sldId id="846" r:id="rId93"/>
    <p:sldId id="956" r:id="rId94"/>
    <p:sldId id="947" r:id="rId95"/>
    <p:sldId id="948" r:id="rId96"/>
    <p:sldId id="949" r:id="rId97"/>
    <p:sldId id="950" r:id="rId98"/>
    <p:sldId id="961" r:id="rId99"/>
    <p:sldId id="952" r:id="rId100"/>
    <p:sldId id="990" r:id="rId101"/>
    <p:sldId id="989" r:id="rId102"/>
    <p:sldId id="817" r:id="rId103"/>
    <p:sldId id="959" r:id="rId104"/>
    <p:sldId id="958" r:id="rId105"/>
    <p:sldId id="1011" r:id="rId106"/>
    <p:sldId id="1010" r:id="rId107"/>
    <p:sldId id="870" r:id="rId108"/>
    <p:sldId id="801" r:id="rId109"/>
    <p:sldId id="866" r:id="rId110"/>
    <p:sldId id="874" r:id="rId111"/>
    <p:sldId id="877" r:id="rId112"/>
    <p:sldId id="878" r:id="rId113"/>
    <p:sldId id="960" r:id="rId114"/>
    <p:sldId id="848" r:id="rId115"/>
    <p:sldId id="873" r:id="rId116"/>
    <p:sldId id="978" r:id="rId117"/>
    <p:sldId id="970" r:id="rId118"/>
    <p:sldId id="859" r:id="rId119"/>
    <p:sldId id="853" r:id="rId120"/>
    <p:sldId id="971" r:id="rId121"/>
    <p:sldId id="858" r:id="rId122"/>
    <p:sldId id="860" r:id="rId123"/>
    <p:sldId id="855" r:id="rId124"/>
    <p:sldId id="856" r:id="rId125"/>
    <p:sldId id="857" r:id="rId126"/>
    <p:sldId id="972" r:id="rId127"/>
    <p:sldId id="973" r:id="rId128"/>
    <p:sldId id="974" r:id="rId129"/>
    <p:sldId id="975" r:id="rId130"/>
    <p:sldId id="976" r:id="rId131"/>
    <p:sldId id="977" r:id="rId132"/>
    <p:sldId id="843" r:id="rId133"/>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7F9453-84F7-9EF9-92B1-09B9D4B7D691}" name="Dakota King" initials="DK" userId="abd8259705e70c9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63FA"/>
    <a:srgbClr val="00CC96"/>
    <a:srgbClr val="EF553B"/>
    <a:srgbClr val="636EFA"/>
    <a:srgbClr val="0000FF"/>
    <a:srgbClr val="FF0000"/>
    <a:srgbClr val="008000"/>
    <a:srgbClr val="DDDDDD"/>
    <a:srgbClr val="00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81" autoAdjust="0"/>
    <p:restoredTop sz="95370" autoAdjust="0"/>
  </p:normalViewPr>
  <p:slideViewPr>
    <p:cSldViewPr>
      <p:cViewPr varScale="1">
        <p:scale>
          <a:sx n="94" d="100"/>
          <a:sy n="94" d="100"/>
        </p:scale>
        <p:origin x="288" y="82"/>
      </p:cViewPr>
      <p:guideLst>
        <p:guide orient="horz" pos="2160"/>
        <p:guide pos="3840"/>
      </p:guideLst>
    </p:cSldViewPr>
  </p:slideViewPr>
  <p:notesTextViewPr>
    <p:cViewPr>
      <p:scale>
        <a:sx n="3" d="2"/>
        <a:sy n="3" d="2"/>
      </p:scale>
      <p:origin x="0" y="0"/>
    </p:cViewPr>
  </p:notesTextViewPr>
  <p:sorterViewPr>
    <p:cViewPr varScale="1">
      <p:scale>
        <a:sx n="1" d="1"/>
        <a:sy n="1" d="1"/>
      </p:scale>
      <p:origin x="0" y="-273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177"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FA48F7F-5ADE-43FC-AA90-CCC86737E65F}" type="datetimeFigureOut">
              <a:rPr lang="en-US" smtClean="0"/>
              <a:t>11/14/2022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2C579AED-804E-45A7-B3A7-86DDE46FDD98}" type="slidenum">
              <a:rPr lang="en-US" smtClean="0"/>
              <a:t>‹#›</a:t>
            </a:fld>
            <a:endParaRPr lang="en-US"/>
          </a:p>
        </p:txBody>
      </p:sp>
    </p:spTree>
    <p:extLst>
      <p:ext uri="{BB962C8B-B14F-4D97-AF65-F5344CB8AC3E}">
        <p14:creationId xmlns:p14="http://schemas.microsoft.com/office/powerpoint/2010/main" val="105080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79AED-804E-45A7-B3A7-86DDE46FDD98}" type="slidenum">
              <a:rPr lang="en-US" smtClean="0"/>
              <a:t>1</a:t>
            </a:fld>
            <a:endParaRPr lang="en-US"/>
          </a:p>
        </p:txBody>
      </p:sp>
    </p:spTree>
    <p:extLst>
      <p:ext uri="{BB962C8B-B14F-4D97-AF65-F5344CB8AC3E}">
        <p14:creationId xmlns:p14="http://schemas.microsoft.com/office/powerpoint/2010/main" val="29047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67FFF6A-BAB8-417B-A862-667C85518E3E}"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795E122-9FA0-46A6-B6B5-413AF25787B4}"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098C555-4348-409E-86FB-53164A04BE7B}"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1655C1A-3CA6-4C46-8A1E-A8FF9B4F752E}"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D3F1C78-51A6-4501-83BE-01A9651064FC}"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8E4AE13-2AFF-4850-9229-8E20CD54EEA0}"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8B59ABC-C4AA-42FB-9058-EC8302B36129}"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715B247-466A-4414-A8EF-74E291682208}"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FDB3736-879E-4949-BB0C-648C25A0EB7F}"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4D88A0-FABB-498E-992E-5C8DE1A77A78}"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6F5933E-2EF6-4540-B64C-4273A8CF7FC2}"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cs typeface="Arial" panose="020B0604020202020204" pitchFamily="34" charset="0"/>
              </a:defRPr>
            </a:lvl1pPr>
          </a:lstStyle>
          <a:p>
            <a:pPr>
              <a:defRPr/>
            </a:pPr>
            <a:fld id="{9910B453-F4E5-489B-B2CF-66710B8E401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7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hysicseducation.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9.emf"/></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ctrTitle"/>
          </p:nvPr>
        </p:nvSpPr>
        <p:spPr>
          <a:xfrm>
            <a:off x="533400" y="1066800"/>
            <a:ext cx="11125200" cy="1695450"/>
          </a:xfrm>
        </p:spPr>
        <p:txBody>
          <a:bodyPr/>
          <a:lstStyle/>
          <a:p>
            <a:r>
              <a:rPr lang="en-US" sz="3600" b="1" dirty="0"/>
              <a:t>Investigating and Addressing Physics Students’ Mathematical Difficulties</a:t>
            </a:r>
          </a:p>
        </p:txBody>
      </p:sp>
      <p:sp>
        <p:nvSpPr>
          <p:cNvPr id="13314" name="Rectangle 5"/>
          <p:cNvSpPr>
            <a:spLocks noGrp="1" noChangeArrowheads="1"/>
          </p:cNvSpPr>
          <p:nvPr>
            <p:ph type="subTitle" idx="1"/>
          </p:nvPr>
        </p:nvSpPr>
        <p:spPr>
          <a:xfrm>
            <a:off x="685800" y="2895600"/>
            <a:ext cx="10439400" cy="1447800"/>
          </a:xfrm>
        </p:spPr>
        <p:txBody>
          <a:bodyPr/>
          <a:lstStyle/>
          <a:p>
            <a:pPr eaLnBrk="1" hangingPunct="1">
              <a:spcBef>
                <a:spcPct val="0"/>
              </a:spcBef>
            </a:pPr>
            <a:r>
              <a:rPr lang="en-US" altLang="en-US" dirty="0"/>
              <a:t>David E. Meltzer</a:t>
            </a:r>
            <a:endParaRPr lang="en-US" altLang="en-US" sz="3600" dirty="0"/>
          </a:p>
          <a:p>
            <a:pPr eaLnBrk="1" hangingPunct="1">
              <a:spcBef>
                <a:spcPct val="0"/>
              </a:spcBef>
            </a:pPr>
            <a:endParaRPr lang="en-US" altLang="en-US" sz="2000" baseline="20000" dirty="0"/>
          </a:p>
          <a:p>
            <a:pPr eaLnBrk="1" hangingPunct="1">
              <a:spcBef>
                <a:spcPct val="0"/>
              </a:spcBef>
            </a:pPr>
            <a:r>
              <a:rPr lang="en-US" altLang="en-US" sz="2000" dirty="0"/>
              <a:t>Arizona State University</a:t>
            </a:r>
          </a:p>
          <a:p>
            <a:pPr eaLnBrk="1" hangingPunct="1">
              <a:spcBef>
                <a:spcPct val="0"/>
              </a:spcBef>
            </a:pPr>
            <a:r>
              <a:rPr lang="en-US" altLang="en-US" sz="2000" dirty="0">
                <a:hlinkClick r:id="rId3"/>
              </a:rPr>
              <a:t>http://www.physicseducation.net/</a:t>
            </a:r>
            <a:endParaRPr lang="en-US" altLang="en-US" sz="2000" dirty="0"/>
          </a:p>
          <a:p>
            <a:pPr eaLnBrk="1" hangingPunct="1">
              <a:spcBef>
                <a:spcPct val="0"/>
              </a:spcBef>
            </a:pPr>
            <a:endParaRPr lang="en-US" altLang="en-US" sz="2000" dirty="0"/>
          </a:p>
          <a:p>
            <a:pPr eaLnBrk="1" hangingPunct="1">
              <a:spcBef>
                <a:spcPct val="50000"/>
              </a:spcBef>
            </a:pPr>
            <a:r>
              <a:rPr lang="en-US" altLang="en-US" sz="1800" dirty="0"/>
              <a:t>Supported in part by NSF DUE #1504986 and #1914712</a:t>
            </a:r>
          </a:p>
          <a:p>
            <a:pPr eaLnBrk="1" hangingPunct="1"/>
            <a:endParaRPr lang="en-US" altLang="en-US" sz="2200" dirty="0"/>
          </a:p>
          <a:p>
            <a:pPr eaLnBrk="1" hangingPunct="1"/>
            <a:endParaRPr lang="en-US" altLang="en-US" sz="2200" dirty="0"/>
          </a:p>
        </p:txBody>
      </p:sp>
    </p:spTree>
    <p:extLst>
      <p:ext uri="{BB962C8B-B14F-4D97-AF65-F5344CB8AC3E}">
        <p14:creationId xmlns:p14="http://schemas.microsoft.com/office/powerpoint/2010/main" val="2117705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7C52-1651-4C15-8DDF-B5C1C1722B90}"/>
              </a:ext>
            </a:extLst>
          </p:cNvPr>
          <p:cNvSpPr>
            <a:spLocks noGrp="1"/>
          </p:cNvSpPr>
          <p:nvPr>
            <p:ph type="title"/>
          </p:nvPr>
        </p:nvSpPr>
        <p:spPr/>
        <p:txBody>
          <a:bodyPr/>
          <a:lstStyle/>
          <a:p>
            <a:r>
              <a:rPr lang="en-US" sz="3600" dirty="0"/>
              <a:t>Lillian McDermott and the Physics Education Group at the University of Washington</a:t>
            </a:r>
          </a:p>
        </p:txBody>
      </p:sp>
      <p:sp>
        <p:nvSpPr>
          <p:cNvPr id="3" name="Content Placeholder 2">
            <a:extLst>
              <a:ext uri="{FF2B5EF4-FFF2-40B4-BE49-F238E27FC236}">
                <a16:creationId xmlns:a16="http://schemas.microsoft.com/office/drawing/2014/main" id="{42989348-D87E-497D-B97F-46954569BB2F}"/>
              </a:ext>
            </a:extLst>
          </p:cNvPr>
          <p:cNvSpPr>
            <a:spLocks noGrp="1"/>
          </p:cNvSpPr>
          <p:nvPr>
            <p:ph idx="1"/>
          </p:nvPr>
        </p:nvSpPr>
        <p:spPr/>
        <p:txBody>
          <a:bodyPr/>
          <a:lstStyle/>
          <a:p>
            <a:r>
              <a:rPr lang="en-US" sz="2400" dirty="0"/>
              <a:t>Lillian McDermott and the University of Washington Physics Education Group (PEG) demonstrated that physics students’ mathematical skills, physics ideas, and reasoning abilities are not easily disentangled, and must often be studied </a:t>
            </a:r>
            <a:r>
              <a:rPr lang="en-US" sz="2400" i="1" dirty="0"/>
              <a:t>together</a:t>
            </a:r>
            <a:r>
              <a:rPr lang="en-US" sz="2400" dirty="0"/>
              <a:t>, in the context of authentic physical systems.</a:t>
            </a:r>
          </a:p>
          <a:p>
            <a:r>
              <a:rPr lang="en-US" sz="2400" dirty="0"/>
              <a:t>The PEG investigated students’ abilities to work with multiple representations of physics ideas, including graphs and diagrams.</a:t>
            </a:r>
          </a:p>
          <a:p>
            <a:endParaRPr lang="en-US" dirty="0"/>
          </a:p>
        </p:txBody>
      </p:sp>
    </p:spTree>
    <p:extLst>
      <p:ext uri="{BB962C8B-B14F-4D97-AF65-F5344CB8AC3E}">
        <p14:creationId xmlns:p14="http://schemas.microsoft.com/office/powerpoint/2010/main" val="16404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0DAA-3921-4564-817D-7668E85D29E5}"/>
              </a:ext>
            </a:extLst>
          </p:cNvPr>
          <p:cNvSpPr>
            <a:spLocks noGrp="1"/>
          </p:cNvSpPr>
          <p:nvPr>
            <p:ph type="title"/>
          </p:nvPr>
        </p:nvSpPr>
        <p:spPr/>
        <p:txBody>
          <a:bodyPr/>
          <a:lstStyle/>
          <a:p>
            <a:r>
              <a:rPr lang="en-US" sz="3600" i="1" dirty="0"/>
              <a:t>Caution: </a:t>
            </a:r>
            <a:r>
              <a:rPr lang="en-US" sz="3600" dirty="0"/>
              <a:t>Difficulties with one topic implies difficulties with others as well</a:t>
            </a:r>
          </a:p>
        </p:txBody>
      </p:sp>
      <p:sp>
        <p:nvSpPr>
          <p:cNvPr id="3" name="Content Placeholder 2">
            <a:extLst>
              <a:ext uri="{FF2B5EF4-FFF2-40B4-BE49-F238E27FC236}">
                <a16:creationId xmlns:a16="http://schemas.microsoft.com/office/drawing/2014/main" id="{37EF14F2-FCC8-476B-902E-9EB0FE026346}"/>
              </a:ext>
            </a:extLst>
          </p:cNvPr>
          <p:cNvSpPr>
            <a:spLocks noGrp="1"/>
          </p:cNvSpPr>
          <p:nvPr>
            <p:ph idx="1"/>
          </p:nvPr>
        </p:nvSpPr>
        <p:spPr/>
        <p:txBody>
          <a:bodyPr/>
          <a:lstStyle/>
          <a:p>
            <a:r>
              <a:rPr lang="en-US" sz="2800" dirty="0"/>
              <a:t>Students’ scores on different problem types tend to track each other closely: relatively low scores on one type imply relatively low scores on the others</a:t>
            </a:r>
          </a:p>
          <a:p>
            <a:r>
              <a:rPr lang="en-US" sz="2800" dirty="0"/>
              <a:t>Since scores on different items are correlated with each other, scores on even a single test item can be predictive of overall score, particularly when class-average scores are considered.</a:t>
            </a:r>
          </a:p>
        </p:txBody>
      </p:sp>
    </p:spTree>
    <p:extLst>
      <p:ext uri="{BB962C8B-B14F-4D97-AF65-F5344CB8AC3E}">
        <p14:creationId xmlns:p14="http://schemas.microsoft.com/office/powerpoint/2010/main" val="2805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B63C6D-63BE-45CB-9246-31AD3890113D}"/>
              </a:ext>
            </a:extLst>
          </p:cNvPr>
          <p:cNvPicPr>
            <a:picLocks noChangeAspect="1"/>
          </p:cNvPicPr>
          <p:nvPr/>
        </p:nvPicPr>
        <p:blipFill>
          <a:blip r:embed="rId2"/>
          <a:stretch>
            <a:fillRect/>
          </a:stretch>
        </p:blipFill>
        <p:spPr>
          <a:xfrm>
            <a:off x="237617" y="228600"/>
            <a:ext cx="11716765" cy="6325148"/>
          </a:xfrm>
          <a:prstGeom prst="rect">
            <a:avLst/>
          </a:prstGeom>
        </p:spPr>
      </p:pic>
      <p:pic>
        <p:nvPicPr>
          <p:cNvPr id="7" name="Picture 6">
            <a:extLst>
              <a:ext uri="{FF2B5EF4-FFF2-40B4-BE49-F238E27FC236}">
                <a16:creationId xmlns:a16="http://schemas.microsoft.com/office/drawing/2014/main" id="{B6EA7D42-9DAE-4478-B393-ACA3639C7FB1}"/>
              </a:ext>
            </a:extLst>
          </p:cNvPr>
          <p:cNvPicPr>
            <a:picLocks noChangeAspect="1"/>
          </p:cNvPicPr>
          <p:nvPr/>
        </p:nvPicPr>
        <p:blipFill>
          <a:blip r:embed="rId3"/>
          <a:stretch>
            <a:fillRect/>
          </a:stretch>
        </p:blipFill>
        <p:spPr>
          <a:xfrm>
            <a:off x="3505200" y="1079749"/>
            <a:ext cx="2256150" cy="1700132"/>
          </a:xfrm>
          <a:prstGeom prst="rect">
            <a:avLst/>
          </a:prstGeom>
          <a:ln w="101600">
            <a:solidFill>
              <a:srgbClr val="FF0000"/>
            </a:solidFill>
          </a:ln>
        </p:spPr>
      </p:pic>
      <p:pic>
        <p:nvPicPr>
          <p:cNvPr id="9" name="Picture 8">
            <a:extLst>
              <a:ext uri="{FF2B5EF4-FFF2-40B4-BE49-F238E27FC236}">
                <a16:creationId xmlns:a16="http://schemas.microsoft.com/office/drawing/2014/main" id="{9A655B51-35F4-47E4-ADE4-395547345268}"/>
              </a:ext>
            </a:extLst>
          </p:cNvPr>
          <p:cNvPicPr>
            <a:picLocks noChangeAspect="1"/>
          </p:cNvPicPr>
          <p:nvPr/>
        </p:nvPicPr>
        <p:blipFill>
          <a:blip r:embed="rId4"/>
          <a:stretch>
            <a:fillRect/>
          </a:stretch>
        </p:blipFill>
        <p:spPr>
          <a:xfrm>
            <a:off x="914400" y="1524000"/>
            <a:ext cx="2133600" cy="1272988"/>
          </a:xfrm>
          <a:prstGeom prst="rect">
            <a:avLst/>
          </a:prstGeom>
          <a:ln w="101600">
            <a:solidFill>
              <a:srgbClr val="0000FF"/>
            </a:solidFill>
          </a:ln>
        </p:spPr>
      </p:pic>
      <p:sp>
        <p:nvSpPr>
          <p:cNvPr id="10" name="TextBox 9">
            <a:extLst>
              <a:ext uri="{FF2B5EF4-FFF2-40B4-BE49-F238E27FC236}">
                <a16:creationId xmlns:a16="http://schemas.microsoft.com/office/drawing/2014/main" id="{49C14040-177C-43FD-AB93-5027DDFC8235}"/>
              </a:ext>
            </a:extLst>
          </p:cNvPr>
          <p:cNvSpPr txBox="1"/>
          <p:nvPr/>
        </p:nvSpPr>
        <p:spPr>
          <a:xfrm>
            <a:off x="5867400" y="228600"/>
            <a:ext cx="5257800" cy="646331"/>
          </a:xfrm>
          <a:prstGeom prst="rect">
            <a:avLst/>
          </a:prstGeom>
          <a:solidFill>
            <a:schemeClr val="bg1"/>
          </a:solidFill>
          <a:ln>
            <a:solidFill>
              <a:schemeClr val="tx1"/>
            </a:solidFill>
          </a:ln>
        </p:spPr>
        <p:txBody>
          <a:bodyPr wrap="square" rtlCol="0">
            <a:spAutoFit/>
          </a:bodyPr>
          <a:lstStyle/>
          <a:p>
            <a:pPr algn="ctr"/>
            <a:r>
              <a:rPr lang="en-US" b="1" dirty="0"/>
              <a:t>Similar scores on two </a:t>
            </a:r>
            <a:r>
              <a:rPr lang="en-US" b="1" i="1" dirty="0"/>
              <a:t>very</a:t>
            </a:r>
            <a:r>
              <a:rPr lang="en-US" b="1" dirty="0"/>
              <a:t> different problems</a:t>
            </a:r>
          </a:p>
          <a:p>
            <a:pPr algn="ctr"/>
            <a:r>
              <a:rPr lang="en-US" dirty="0"/>
              <a:t> (</a:t>
            </a:r>
            <a:r>
              <a:rPr lang="en-US" i="1" dirty="0"/>
              <a:t>N</a:t>
            </a:r>
            <a:r>
              <a:rPr lang="en-US" dirty="0"/>
              <a:t> &gt; 5000)</a:t>
            </a:r>
          </a:p>
        </p:txBody>
      </p:sp>
    </p:spTree>
    <p:extLst>
      <p:ext uri="{BB962C8B-B14F-4D97-AF65-F5344CB8AC3E}">
        <p14:creationId xmlns:p14="http://schemas.microsoft.com/office/powerpoint/2010/main" val="15489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C2EB-7DFF-4B51-80E1-1D14A0D2E224}"/>
              </a:ext>
            </a:extLst>
          </p:cNvPr>
          <p:cNvSpPr>
            <a:spLocks noGrp="1"/>
          </p:cNvSpPr>
          <p:nvPr>
            <p:ph type="title"/>
          </p:nvPr>
        </p:nvSpPr>
        <p:spPr/>
        <p:txBody>
          <a:bodyPr/>
          <a:lstStyle/>
          <a:p>
            <a:r>
              <a:rPr lang="en-US" sz="3600" dirty="0"/>
              <a:t>Even single test items are highly predictive</a:t>
            </a:r>
          </a:p>
        </p:txBody>
      </p:sp>
      <p:sp>
        <p:nvSpPr>
          <p:cNvPr id="3" name="Content Placeholder 2">
            <a:extLst>
              <a:ext uri="{FF2B5EF4-FFF2-40B4-BE49-F238E27FC236}">
                <a16:creationId xmlns:a16="http://schemas.microsoft.com/office/drawing/2014/main" id="{963A7403-A088-4A97-B08A-046016919F2F}"/>
              </a:ext>
            </a:extLst>
          </p:cNvPr>
          <p:cNvSpPr>
            <a:spLocks noGrp="1"/>
          </p:cNvSpPr>
          <p:nvPr>
            <p:ph idx="1"/>
          </p:nvPr>
        </p:nvSpPr>
        <p:spPr/>
        <p:txBody>
          <a:bodyPr/>
          <a:lstStyle/>
          <a:p>
            <a:r>
              <a:rPr lang="en-US" sz="2800" dirty="0"/>
              <a:t>Performance on </a:t>
            </a:r>
            <a:r>
              <a:rPr lang="en-US" sz="2800" b="1" dirty="0"/>
              <a:t>one single diagnostic item </a:t>
            </a:r>
            <a:r>
              <a:rPr lang="en-US" sz="2800" dirty="0"/>
              <a:t>can </a:t>
            </a:r>
            <a:r>
              <a:rPr lang="en-US" sz="2800" i="1" dirty="0"/>
              <a:t>accurately</a:t>
            </a:r>
            <a:r>
              <a:rPr lang="en-US" sz="2800" dirty="0"/>
              <a:t> predict class-average score on the full 16-item diagnostic with that item removed</a:t>
            </a:r>
          </a:p>
          <a:p>
            <a:pPr marL="0" indent="0">
              <a:buNone/>
            </a:pPr>
            <a:r>
              <a:rPr lang="en-US" sz="2800" dirty="0"/>
              <a:t>Example: “Simultaneous Equations”</a:t>
            </a:r>
          </a:p>
          <a:p>
            <a:pPr marL="457200" lvl="1" indent="0">
              <a:buNone/>
            </a:pPr>
            <a:r>
              <a:rPr lang="en-US" dirty="0"/>
              <a:t>		</a:t>
            </a:r>
          </a:p>
          <a:p>
            <a:pPr marL="457200" lvl="1" indent="0">
              <a:buNone/>
            </a:pPr>
            <a:endParaRPr lang="en-US" dirty="0"/>
          </a:p>
        </p:txBody>
      </p:sp>
      <p:grpSp>
        <p:nvGrpSpPr>
          <p:cNvPr id="8" name="Group 7">
            <a:extLst>
              <a:ext uri="{FF2B5EF4-FFF2-40B4-BE49-F238E27FC236}">
                <a16:creationId xmlns:a16="http://schemas.microsoft.com/office/drawing/2014/main" id="{BB318BA5-48F9-4839-8993-EA87522DBECF}"/>
              </a:ext>
            </a:extLst>
          </p:cNvPr>
          <p:cNvGrpSpPr/>
          <p:nvPr/>
        </p:nvGrpSpPr>
        <p:grpSpPr>
          <a:xfrm>
            <a:off x="4038600" y="3505200"/>
            <a:ext cx="6079435" cy="2788468"/>
            <a:chOff x="1540565" y="3048000"/>
            <a:chExt cx="6079435" cy="2788468"/>
          </a:xfrm>
          <a:solidFill>
            <a:schemeClr val="bg1"/>
          </a:solidFill>
        </p:grpSpPr>
        <p:sp>
          <p:nvSpPr>
            <p:cNvPr id="5" name="Rectangle 4">
              <a:extLst>
                <a:ext uri="{FF2B5EF4-FFF2-40B4-BE49-F238E27FC236}">
                  <a16:creationId xmlns:a16="http://schemas.microsoft.com/office/drawing/2014/main" id="{B37368B9-F830-467F-8664-42CDFD60D00E}"/>
                </a:ext>
              </a:extLst>
            </p:cNvPr>
            <p:cNvSpPr/>
            <p:nvPr/>
          </p:nvSpPr>
          <p:spPr>
            <a:xfrm>
              <a:off x="1540565" y="3276600"/>
              <a:ext cx="914400" cy="6096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7D8958-5BDF-4049-93EF-75A7AFCF290B}"/>
                </a:ext>
              </a:extLst>
            </p:cNvPr>
            <p:cNvGrpSpPr/>
            <p:nvPr/>
          </p:nvGrpSpPr>
          <p:grpSpPr>
            <a:xfrm>
              <a:off x="4572000" y="3048000"/>
              <a:ext cx="3048000" cy="2788468"/>
              <a:chOff x="4572000" y="3048000"/>
              <a:chExt cx="3048000" cy="2788468"/>
            </a:xfrm>
            <a:grpFill/>
          </p:grpSpPr>
          <p:pic>
            <p:nvPicPr>
              <p:cNvPr id="4" name="Picture 3">
                <a:extLst>
                  <a:ext uri="{FF2B5EF4-FFF2-40B4-BE49-F238E27FC236}">
                    <a16:creationId xmlns:a16="http://schemas.microsoft.com/office/drawing/2014/main" id="{395A3BB8-9EE9-4E5A-9524-D69655C23307}"/>
                  </a:ext>
                </a:extLst>
              </p:cNvPr>
              <p:cNvPicPr>
                <a:picLocks noChangeAspect="1"/>
              </p:cNvPicPr>
              <p:nvPr/>
            </p:nvPicPr>
            <p:blipFill>
              <a:blip r:embed="rId2"/>
              <a:stretch>
                <a:fillRect/>
              </a:stretch>
            </p:blipFill>
            <p:spPr>
              <a:xfrm>
                <a:off x="4572000" y="3048000"/>
                <a:ext cx="3048000" cy="2788468"/>
              </a:xfrm>
              <a:prstGeom prst="rect">
                <a:avLst/>
              </a:prstGeom>
              <a:grpFill/>
            </p:spPr>
          </p:pic>
          <p:sp>
            <p:nvSpPr>
              <p:cNvPr id="6" name="Rectangle 5">
                <a:extLst>
                  <a:ext uri="{FF2B5EF4-FFF2-40B4-BE49-F238E27FC236}">
                    <a16:creationId xmlns:a16="http://schemas.microsoft.com/office/drawing/2014/main" id="{C44B3C25-2413-4587-BFE9-515B13BC2D0E}"/>
                  </a:ext>
                </a:extLst>
              </p:cNvPr>
              <p:cNvSpPr/>
              <p:nvPr/>
            </p:nvSpPr>
            <p:spPr>
              <a:xfrm>
                <a:off x="4876800" y="3429000"/>
                <a:ext cx="381000" cy="3048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983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CF209C-804E-4135-9F2C-2F26123DB55E}"/>
              </a:ext>
            </a:extLst>
          </p:cNvPr>
          <p:cNvSpPr txBox="1"/>
          <p:nvPr/>
        </p:nvSpPr>
        <p:spPr>
          <a:xfrm>
            <a:off x="198270" y="493421"/>
            <a:ext cx="8717130" cy="677108"/>
          </a:xfrm>
          <a:prstGeom prst="rect">
            <a:avLst/>
          </a:prstGeom>
          <a:solidFill>
            <a:schemeClr val="bg1"/>
          </a:solidFill>
        </p:spPr>
        <p:txBody>
          <a:bodyPr wrap="square" rtlCol="0">
            <a:spAutoFit/>
          </a:bodyPr>
          <a:lstStyle/>
          <a:p>
            <a:pPr algn="ctr"/>
            <a:r>
              <a:rPr lang="en-US" sz="2000" dirty="0"/>
              <a:t>Item “Simultaneous Equations” vs. Full-Diagnostic Correct-Response Rates </a:t>
            </a:r>
            <a:r>
              <a:rPr lang="en-US" dirty="0"/>
              <a:t>Written Only (r = 0.96)</a:t>
            </a:r>
          </a:p>
        </p:txBody>
      </p:sp>
      <p:pic>
        <p:nvPicPr>
          <p:cNvPr id="8" name="Picture 7">
            <a:extLst>
              <a:ext uri="{FF2B5EF4-FFF2-40B4-BE49-F238E27FC236}">
                <a16:creationId xmlns:a16="http://schemas.microsoft.com/office/drawing/2014/main" id="{C8D9EE60-86DC-4D13-8F17-7E831EE2AEAD}"/>
              </a:ext>
            </a:extLst>
          </p:cNvPr>
          <p:cNvPicPr>
            <a:picLocks noChangeAspect="1"/>
          </p:cNvPicPr>
          <p:nvPr/>
        </p:nvPicPr>
        <p:blipFill>
          <a:blip r:embed="rId2"/>
          <a:stretch>
            <a:fillRect/>
          </a:stretch>
        </p:blipFill>
        <p:spPr>
          <a:xfrm>
            <a:off x="9448800" y="196554"/>
            <a:ext cx="1371600" cy="1200150"/>
          </a:xfrm>
          <a:prstGeom prst="rect">
            <a:avLst/>
          </a:prstGeom>
          <a:solidFill>
            <a:schemeClr val="bg1"/>
          </a:solidFill>
          <a:ln w="25400">
            <a:solidFill>
              <a:schemeClr val="tx1"/>
            </a:solidFill>
          </a:ln>
        </p:spPr>
      </p:pic>
      <p:sp>
        <p:nvSpPr>
          <p:cNvPr id="5" name="TextBox 4">
            <a:extLst>
              <a:ext uri="{FF2B5EF4-FFF2-40B4-BE49-F238E27FC236}">
                <a16:creationId xmlns:a16="http://schemas.microsoft.com/office/drawing/2014/main" id="{37FE3246-7CE5-4CB6-9D71-22990F4FACFE}"/>
              </a:ext>
            </a:extLst>
          </p:cNvPr>
          <p:cNvSpPr txBox="1"/>
          <p:nvPr/>
        </p:nvSpPr>
        <p:spPr>
          <a:xfrm>
            <a:off x="3059052" y="5837946"/>
            <a:ext cx="3962400" cy="338554"/>
          </a:xfrm>
          <a:prstGeom prst="rect">
            <a:avLst/>
          </a:prstGeom>
          <a:solidFill>
            <a:schemeClr val="bg1"/>
          </a:solidFill>
        </p:spPr>
        <p:txBody>
          <a:bodyPr wrap="square" rtlCol="0">
            <a:spAutoFit/>
          </a:bodyPr>
          <a:lstStyle/>
          <a:p>
            <a:pPr algn="ctr"/>
            <a:r>
              <a:rPr lang="en-US" sz="1600" dirty="0"/>
              <a:t>Correct-Response Rate on this Problem</a:t>
            </a:r>
          </a:p>
        </p:txBody>
      </p:sp>
      <p:sp>
        <p:nvSpPr>
          <p:cNvPr id="4" name="TextBox 3">
            <a:extLst>
              <a:ext uri="{FF2B5EF4-FFF2-40B4-BE49-F238E27FC236}">
                <a16:creationId xmlns:a16="http://schemas.microsoft.com/office/drawing/2014/main" id="{B4048224-7B31-4023-963A-95DC5884B8B8}"/>
              </a:ext>
            </a:extLst>
          </p:cNvPr>
          <p:cNvSpPr txBox="1"/>
          <p:nvPr/>
        </p:nvSpPr>
        <p:spPr>
          <a:xfrm>
            <a:off x="533400" y="5960913"/>
            <a:ext cx="2188777" cy="738664"/>
          </a:xfrm>
          <a:prstGeom prst="rect">
            <a:avLst/>
          </a:prstGeom>
          <a:solidFill>
            <a:schemeClr val="bg1"/>
          </a:solidFill>
        </p:spPr>
        <p:txBody>
          <a:bodyPr wrap="square" rtlCol="0">
            <a:spAutoFit/>
          </a:bodyPr>
          <a:lstStyle/>
          <a:p>
            <a:pPr algn="ctr"/>
            <a:r>
              <a:rPr lang="en-US" sz="1400" dirty="0"/>
              <a:t>Full Diagnostic Correct-Response Rate</a:t>
            </a:r>
          </a:p>
          <a:p>
            <a:pPr algn="ctr"/>
            <a:r>
              <a:rPr lang="en-US" sz="1400" dirty="0"/>
              <a:t>(without this problem)</a:t>
            </a:r>
          </a:p>
        </p:txBody>
      </p:sp>
      <p:pic>
        <p:nvPicPr>
          <p:cNvPr id="3" name="Picture 2">
            <a:extLst>
              <a:ext uri="{FF2B5EF4-FFF2-40B4-BE49-F238E27FC236}">
                <a16:creationId xmlns:a16="http://schemas.microsoft.com/office/drawing/2014/main" id="{D4FF3A72-F0A7-432E-A187-247F425B780F}"/>
              </a:ext>
            </a:extLst>
          </p:cNvPr>
          <p:cNvPicPr>
            <a:picLocks noChangeAspect="1"/>
          </p:cNvPicPr>
          <p:nvPr/>
        </p:nvPicPr>
        <p:blipFill>
          <a:blip r:embed="rId3"/>
          <a:stretch>
            <a:fillRect/>
          </a:stretch>
        </p:blipFill>
        <p:spPr>
          <a:xfrm>
            <a:off x="335129" y="1447008"/>
            <a:ext cx="11658600" cy="4329325"/>
          </a:xfrm>
          <a:prstGeom prst="rect">
            <a:avLst/>
          </a:prstGeom>
        </p:spPr>
      </p:pic>
      <p:cxnSp>
        <p:nvCxnSpPr>
          <p:cNvPr id="10" name="Straight Arrow Connector 9">
            <a:extLst>
              <a:ext uri="{FF2B5EF4-FFF2-40B4-BE49-F238E27FC236}">
                <a16:creationId xmlns:a16="http://schemas.microsoft.com/office/drawing/2014/main" id="{6B1719E0-5002-49B9-9CE6-07B4E9F1EDBE}"/>
              </a:ext>
            </a:extLst>
          </p:cNvPr>
          <p:cNvCxnSpPr>
            <a:cxnSpLocks/>
          </p:cNvCxnSpPr>
          <p:nvPr/>
        </p:nvCxnSpPr>
        <p:spPr>
          <a:xfrm flipV="1">
            <a:off x="563729" y="5720645"/>
            <a:ext cx="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a16="http://schemas.microsoft.com/office/drawing/2014/main" id="{EC7F8559-74E0-4610-B268-62AD67A4831B}"/>
              </a:ext>
            </a:extLst>
          </p:cNvPr>
          <p:cNvSpPr/>
          <p:nvPr/>
        </p:nvSpPr>
        <p:spPr>
          <a:xfrm>
            <a:off x="2703955" y="5730584"/>
            <a:ext cx="4489173"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4900CD6-6456-4F22-8F8F-75E93FFC242B}"/>
              </a:ext>
            </a:extLst>
          </p:cNvPr>
          <p:cNvSpPr/>
          <p:nvPr/>
        </p:nvSpPr>
        <p:spPr>
          <a:xfrm rot="16200000">
            <a:off x="-1369115" y="3338494"/>
            <a:ext cx="3739086" cy="60431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D51D06-7B6A-485A-AADC-2391FD41DFD9}"/>
              </a:ext>
            </a:extLst>
          </p:cNvPr>
          <p:cNvSpPr/>
          <p:nvPr/>
        </p:nvSpPr>
        <p:spPr>
          <a:xfrm>
            <a:off x="685804" y="5899686"/>
            <a:ext cx="1960174" cy="82773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26E656-3D15-4F7F-B50B-DB977E5B544E}"/>
              </a:ext>
            </a:extLst>
          </p:cNvPr>
          <p:cNvPicPr>
            <a:picLocks noChangeAspect="1"/>
          </p:cNvPicPr>
          <p:nvPr/>
        </p:nvPicPr>
        <p:blipFill>
          <a:blip r:embed="rId4"/>
          <a:stretch>
            <a:fillRect/>
          </a:stretch>
        </p:blipFill>
        <p:spPr>
          <a:xfrm>
            <a:off x="1066800" y="1487699"/>
            <a:ext cx="11059855" cy="4058305"/>
          </a:xfrm>
          <a:prstGeom prst="rect">
            <a:avLst/>
          </a:prstGeom>
        </p:spPr>
      </p:pic>
      <p:pic>
        <p:nvPicPr>
          <p:cNvPr id="11" name="Picture 10">
            <a:extLst>
              <a:ext uri="{FF2B5EF4-FFF2-40B4-BE49-F238E27FC236}">
                <a16:creationId xmlns:a16="http://schemas.microsoft.com/office/drawing/2014/main" id="{5F66F0BA-CC94-4981-A6A9-68AC9B0DFE8A}"/>
              </a:ext>
            </a:extLst>
          </p:cNvPr>
          <p:cNvPicPr>
            <a:picLocks noChangeAspect="1"/>
          </p:cNvPicPr>
          <p:nvPr/>
        </p:nvPicPr>
        <p:blipFill>
          <a:blip r:embed="rId5"/>
          <a:stretch>
            <a:fillRect/>
          </a:stretch>
        </p:blipFill>
        <p:spPr>
          <a:xfrm>
            <a:off x="2194381" y="3733800"/>
            <a:ext cx="5197020" cy="809925"/>
          </a:xfrm>
          <a:prstGeom prst="rect">
            <a:avLst/>
          </a:prstGeom>
        </p:spPr>
      </p:pic>
      <p:sp>
        <p:nvSpPr>
          <p:cNvPr id="13" name="Oval 12">
            <a:extLst>
              <a:ext uri="{FF2B5EF4-FFF2-40B4-BE49-F238E27FC236}">
                <a16:creationId xmlns:a16="http://schemas.microsoft.com/office/drawing/2014/main" id="{B197B72D-8EE3-4E77-92D6-D3014D492796}"/>
              </a:ext>
            </a:extLst>
          </p:cNvPr>
          <p:cNvSpPr/>
          <p:nvPr/>
        </p:nvSpPr>
        <p:spPr>
          <a:xfrm>
            <a:off x="3011557" y="775569"/>
            <a:ext cx="3124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5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2" grpId="0" animBg="1"/>
      <p:bldP spid="14" grpId="0" animBg="1"/>
      <p:bldP spid="15"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C58A0D8-4B44-41B6-A40A-79ECE960B714}"/>
              </a:ext>
            </a:extLst>
          </p:cNvPr>
          <p:cNvGrpSpPr/>
          <p:nvPr/>
        </p:nvGrpSpPr>
        <p:grpSpPr>
          <a:xfrm>
            <a:off x="304800" y="228600"/>
            <a:ext cx="11795459" cy="6496111"/>
            <a:chOff x="198270" y="220633"/>
            <a:chExt cx="11795459" cy="6496111"/>
          </a:xfrm>
        </p:grpSpPr>
        <p:sp>
          <p:nvSpPr>
            <p:cNvPr id="6" name="TextBox 5">
              <a:extLst>
                <a:ext uri="{FF2B5EF4-FFF2-40B4-BE49-F238E27FC236}">
                  <a16:creationId xmlns:a16="http://schemas.microsoft.com/office/drawing/2014/main" id="{36CF209C-804E-4135-9F2C-2F26123DB55E}"/>
                </a:ext>
              </a:extLst>
            </p:cNvPr>
            <p:cNvSpPr txBox="1"/>
            <p:nvPr/>
          </p:nvSpPr>
          <p:spPr>
            <a:xfrm>
              <a:off x="198270" y="520928"/>
              <a:ext cx="8686800" cy="677108"/>
            </a:xfrm>
            <a:prstGeom prst="rect">
              <a:avLst/>
            </a:prstGeom>
            <a:solidFill>
              <a:schemeClr val="bg1"/>
            </a:solidFill>
          </p:spPr>
          <p:txBody>
            <a:bodyPr wrap="square" rtlCol="0">
              <a:spAutoFit/>
            </a:bodyPr>
            <a:lstStyle/>
            <a:p>
              <a:pPr algn="ctr"/>
              <a:r>
                <a:rPr lang="en-US" sz="2000" dirty="0"/>
                <a:t>Item “Simultaneous Equations” vs. Full-Diagnostic Correct-Response Rates </a:t>
              </a:r>
              <a:r>
                <a:rPr lang="en-US" dirty="0"/>
                <a:t>Written + Online (r = 0.86)</a:t>
              </a:r>
            </a:p>
          </p:txBody>
        </p:sp>
        <p:pic>
          <p:nvPicPr>
            <p:cNvPr id="8" name="Picture 7">
              <a:extLst>
                <a:ext uri="{FF2B5EF4-FFF2-40B4-BE49-F238E27FC236}">
                  <a16:creationId xmlns:a16="http://schemas.microsoft.com/office/drawing/2014/main" id="{C8D9EE60-86DC-4D13-8F17-7E831EE2AEAD}"/>
                </a:ext>
              </a:extLst>
            </p:cNvPr>
            <p:cNvPicPr>
              <a:picLocks noChangeAspect="1"/>
            </p:cNvPicPr>
            <p:nvPr/>
          </p:nvPicPr>
          <p:blipFill>
            <a:blip r:embed="rId2"/>
            <a:stretch>
              <a:fillRect/>
            </a:stretch>
          </p:blipFill>
          <p:spPr>
            <a:xfrm>
              <a:off x="9372600" y="220633"/>
              <a:ext cx="1371600" cy="1200150"/>
            </a:xfrm>
            <a:prstGeom prst="rect">
              <a:avLst/>
            </a:prstGeom>
            <a:solidFill>
              <a:schemeClr val="bg1"/>
            </a:solidFill>
            <a:ln w="25400">
              <a:solidFill>
                <a:schemeClr val="tx1"/>
              </a:solidFill>
            </a:ln>
          </p:spPr>
        </p:pic>
        <p:grpSp>
          <p:nvGrpSpPr>
            <p:cNvPr id="19" name="Group 18">
              <a:extLst>
                <a:ext uri="{FF2B5EF4-FFF2-40B4-BE49-F238E27FC236}">
                  <a16:creationId xmlns:a16="http://schemas.microsoft.com/office/drawing/2014/main" id="{9AC0ADDD-BCD6-4DB1-A544-354AA3EB4391}"/>
                </a:ext>
              </a:extLst>
            </p:cNvPr>
            <p:cNvGrpSpPr/>
            <p:nvPr/>
          </p:nvGrpSpPr>
          <p:grpSpPr>
            <a:xfrm>
              <a:off x="335129" y="1464175"/>
              <a:ext cx="11658600" cy="5252569"/>
              <a:chOff x="335129" y="1295400"/>
              <a:chExt cx="11658600" cy="5252569"/>
            </a:xfrm>
          </p:grpSpPr>
          <p:sp>
            <p:nvSpPr>
              <p:cNvPr id="5" name="TextBox 4">
                <a:extLst>
                  <a:ext uri="{FF2B5EF4-FFF2-40B4-BE49-F238E27FC236}">
                    <a16:creationId xmlns:a16="http://schemas.microsoft.com/office/drawing/2014/main" id="{37FE3246-7CE5-4CB6-9D71-22990F4FACFE}"/>
                  </a:ext>
                </a:extLst>
              </p:cNvPr>
              <p:cNvSpPr txBox="1"/>
              <p:nvPr/>
            </p:nvSpPr>
            <p:spPr>
              <a:xfrm>
                <a:off x="3065077" y="5704560"/>
                <a:ext cx="3962400" cy="338554"/>
              </a:xfrm>
              <a:prstGeom prst="rect">
                <a:avLst/>
              </a:prstGeom>
              <a:solidFill>
                <a:schemeClr val="bg1"/>
              </a:solidFill>
            </p:spPr>
            <p:txBody>
              <a:bodyPr wrap="square" rtlCol="0">
                <a:spAutoFit/>
              </a:bodyPr>
              <a:lstStyle/>
              <a:p>
                <a:pPr algn="ctr"/>
                <a:r>
                  <a:rPr lang="en-US" sz="1600" dirty="0"/>
                  <a:t>Correct-Response Rate on this Problem</a:t>
                </a:r>
              </a:p>
            </p:txBody>
          </p:sp>
          <p:grpSp>
            <p:nvGrpSpPr>
              <p:cNvPr id="18" name="Group 17">
                <a:extLst>
                  <a:ext uri="{FF2B5EF4-FFF2-40B4-BE49-F238E27FC236}">
                    <a16:creationId xmlns:a16="http://schemas.microsoft.com/office/drawing/2014/main" id="{94EA460F-1E71-4E93-B84E-F578D75C888C}"/>
                  </a:ext>
                </a:extLst>
              </p:cNvPr>
              <p:cNvGrpSpPr/>
              <p:nvPr/>
            </p:nvGrpSpPr>
            <p:grpSpPr>
              <a:xfrm>
                <a:off x="335129" y="1295400"/>
                <a:ext cx="11658600" cy="5252569"/>
                <a:chOff x="335129" y="1295400"/>
                <a:chExt cx="11658600" cy="5252569"/>
              </a:xfrm>
            </p:grpSpPr>
            <p:sp>
              <p:nvSpPr>
                <p:cNvPr id="4" name="TextBox 3">
                  <a:extLst>
                    <a:ext uri="{FF2B5EF4-FFF2-40B4-BE49-F238E27FC236}">
                      <a16:creationId xmlns:a16="http://schemas.microsoft.com/office/drawing/2014/main" id="{B4048224-7B31-4023-963A-95DC5884B8B8}"/>
                    </a:ext>
                  </a:extLst>
                </p:cNvPr>
                <p:cNvSpPr txBox="1"/>
                <p:nvPr/>
              </p:nvSpPr>
              <p:spPr>
                <a:xfrm>
                  <a:off x="685802" y="5809305"/>
                  <a:ext cx="2036375" cy="738664"/>
                </a:xfrm>
                <a:prstGeom prst="rect">
                  <a:avLst/>
                </a:prstGeom>
                <a:solidFill>
                  <a:schemeClr val="bg1"/>
                </a:solidFill>
              </p:spPr>
              <p:txBody>
                <a:bodyPr wrap="square" rtlCol="0">
                  <a:spAutoFit/>
                </a:bodyPr>
                <a:lstStyle/>
                <a:p>
                  <a:pPr algn="ctr"/>
                  <a:r>
                    <a:rPr lang="en-US" sz="1400" dirty="0"/>
                    <a:t>Full Diagnostic Correct-Response Rate</a:t>
                  </a:r>
                </a:p>
                <a:p>
                  <a:pPr algn="ctr"/>
                  <a:r>
                    <a:rPr lang="en-US" sz="1400" dirty="0"/>
                    <a:t>(without this problem)</a:t>
                  </a:r>
                </a:p>
              </p:txBody>
            </p:sp>
            <p:grpSp>
              <p:nvGrpSpPr>
                <p:cNvPr id="16" name="Group 15">
                  <a:extLst>
                    <a:ext uri="{FF2B5EF4-FFF2-40B4-BE49-F238E27FC236}">
                      <a16:creationId xmlns:a16="http://schemas.microsoft.com/office/drawing/2014/main" id="{0772816B-7D0A-4D24-8534-03341C178E2F}"/>
                    </a:ext>
                  </a:extLst>
                </p:cNvPr>
                <p:cNvGrpSpPr/>
                <p:nvPr/>
              </p:nvGrpSpPr>
              <p:grpSpPr>
                <a:xfrm>
                  <a:off x="335129" y="1295400"/>
                  <a:ext cx="11658600" cy="4883237"/>
                  <a:chOff x="381000" y="1490922"/>
                  <a:chExt cx="11658600" cy="4883237"/>
                </a:xfrm>
              </p:grpSpPr>
              <p:pic>
                <p:nvPicPr>
                  <p:cNvPr id="3" name="Picture 2">
                    <a:extLst>
                      <a:ext uri="{FF2B5EF4-FFF2-40B4-BE49-F238E27FC236}">
                        <a16:creationId xmlns:a16="http://schemas.microsoft.com/office/drawing/2014/main" id="{D4FF3A72-F0A7-432E-A187-247F425B780F}"/>
                      </a:ext>
                    </a:extLst>
                  </p:cNvPr>
                  <p:cNvPicPr>
                    <a:picLocks noChangeAspect="1"/>
                  </p:cNvPicPr>
                  <p:nvPr/>
                </p:nvPicPr>
                <p:blipFill>
                  <a:blip r:embed="rId3"/>
                  <a:stretch>
                    <a:fillRect/>
                  </a:stretch>
                </p:blipFill>
                <p:spPr>
                  <a:xfrm>
                    <a:off x="381000" y="1490922"/>
                    <a:ext cx="11658600" cy="4329325"/>
                  </a:xfrm>
                  <a:prstGeom prst="rect">
                    <a:avLst/>
                  </a:prstGeom>
                </p:spPr>
              </p:pic>
              <p:cxnSp>
                <p:nvCxnSpPr>
                  <p:cNvPr id="10" name="Straight Arrow Connector 9">
                    <a:extLst>
                      <a:ext uri="{FF2B5EF4-FFF2-40B4-BE49-F238E27FC236}">
                        <a16:creationId xmlns:a16="http://schemas.microsoft.com/office/drawing/2014/main" id="{6B1719E0-5002-49B9-9CE6-07B4E9F1EDBE}"/>
                      </a:ext>
                    </a:extLst>
                  </p:cNvPr>
                  <p:cNvCxnSpPr>
                    <a:cxnSpLocks/>
                  </p:cNvCxnSpPr>
                  <p:nvPr/>
                </p:nvCxnSpPr>
                <p:spPr>
                  <a:xfrm flipV="1">
                    <a:off x="609600" y="5764559"/>
                    <a:ext cx="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grpSp>
      </p:grpSp>
      <p:sp>
        <p:nvSpPr>
          <p:cNvPr id="2" name="Oval 1">
            <a:extLst>
              <a:ext uri="{FF2B5EF4-FFF2-40B4-BE49-F238E27FC236}">
                <a16:creationId xmlns:a16="http://schemas.microsoft.com/office/drawing/2014/main" id="{348928FE-3F7B-49A8-BDF7-0075920EC26E}"/>
              </a:ext>
            </a:extLst>
          </p:cNvPr>
          <p:cNvSpPr/>
          <p:nvPr/>
        </p:nvSpPr>
        <p:spPr>
          <a:xfrm>
            <a:off x="3011557" y="775569"/>
            <a:ext cx="3124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82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C2EB-7DFF-4B51-80E1-1D14A0D2E224}"/>
              </a:ext>
            </a:extLst>
          </p:cNvPr>
          <p:cNvSpPr>
            <a:spLocks noGrp="1"/>
          </p:cNvSpPr>
          <p:nvPr>
            <p:ph type="title"/>
          </p:nvPr>
        </p:nvSpPr>
        <p:spPr/>
        <p:txBody>
          <a:bodyPr/>
          <a:lstStyle/>
          <a:p>
            <a:endParaRPr lang="en-US" sz="3600" dirty="0"/>
          </a:p>
        </p:txBody>
      </p:sp>
      <p:sp>
        <p:nvSpPr>
          <p:cNvPr id="3" name="Content Placeholder 2">
            <a:extLst>
              <a:ext uri="{FF2B5EF4-FFF2-40B4-BE49-F238E27FC236}">
                <a16:creationId xmlns:a16="http://schemas.microsoft.com/office/drawing/2014/main" id="{963A7403-A088-4A97-B08A-046016919F2F}"/>
              </a:ext>
            </a:extLst>
          </p:cNvPr>
          <p:cNvSpPr>
            <a:spLocks noGrp="1"/>
          </p:cNvSpPr>
          <p:nvPr>
            <p:ph idx="1"/>
          </p:nvPr>
        </p:nvSpPr>
        <p:spPr/>
        <p:txBody>
          <a:bodyPr/>
          <a:lstStyle/>
          <a:p>
            <a:pPr marL="0" indent="0">
              <a:buNone/>
            </a:pPr>
            <a:r>
              <a:rPr lang="en-US" sz="2800" dirty="0"/>
              <a:t>Example: “Greek Letters”</a:t>
            </a:r>
          </a:p>
          <a:p>
            <a:pPr marL="457200" lvl="1" indent="0">
              <a:buNone/>
            </a:pPr>
            <a:r>
              <a:rPr lang="en-US" dirty="0"/>
              <a:t>		</a:t>
            </a:r>
          </a:p>
          <a:p>
            <a:pPr marL="457200" lvl="1" indent="0">
              <a:buNone/>
            </a:pPr>
            <a:endParaRPr lang="en-US" dirty="0"/>
          </a:p>
        </p:txBody>
      </p:sp>
      <p:pic>
        <p:nvPicPr>
          <p:cNvPr id="10" name="Picture 9">
            <a:extLst>
              <a:ext uri="{FF2B5EF4-FFF2-40B4-BE49-F238E27FC236}">
                <a16:creationId xmlns:a16="http://schemas.microsoft.com/office/drawing/2014/main" id="{CD98F489-0E8B-4AAF-B482-19E9CC6C8865}"/>
              </a:ext>
            </a:extLst>
          </p:cNvPr>
          <p:cNvPicPr>
            <a:picLocks noChangeAspect="1"/>
          </p:cNvPicPr>
          <p:nvPr/>
        </p:nvPicPr>
        <p:blipFill>
          <a:blip r:embed="rId2"/>
          <a:stretch>
            <a:fillRect/>
          </a:stretch>
        </p:blipFill>
        <p:spPr>
          <a:xfrm>
            <a:off x="5562600" y="2209800"/>
            <a:ext cx="3442383" cy="2099014"/>
          </a:xfrm>
          <a:prstGeom prst="rect">
            <a:avLst/>
          </a:prstGeom>
          <a:ln w="50800">
            <a:solidFill>
              <a:schemeClr val="tx1"/>
            </a:solidFill>
          </a:ln>
        </p:spPr>
      </p:pic>
    </p:spTree>
    <p:extLst>
      <p:ext uri="{BB962C8B-B14F-4D97-AF65-F5344CB8AC3E}">
        <p14:creationId xmlns:p14="http://schemas.microsoft.com/office/powerpoint/2010/main" val="747095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C58A0D8-4B44-41B6-A40A-79ECE960B714}"/>
              </a:ext>
            </a:extLst>
          </p:cNvPr>
          <p:cNvGrpSpPr/>
          <p:nvPr/>
        </p:nvGrpSpPr>
        <p:grpSpPr>
          <a:xfrm>
            <a:off x="198271" y="493421"/>
            <a:ext cx="8336129" cy="6187934"/>
            <a:chOff x="198271" y="528810"/>
            <a:chExt cx="8336129" cy="6187934"/>
          </a:xfrm>
        </p:grpSpPr>
        <p:sp>
          <p:nvSpPr>
            <p:cNvPr id="6" name="TextBox 5">
              <a:extLst>
                <a:ext uri="{FF2B5EF4-FFF2-40B4-BE49-F238E27FC236}">
                  <a16:creationId xmlns:a16="http://schemas.microsoft.com/office/drawing/2014/main" id="{36CF209C-804E-4135-9F2C-2F26123DB55E}"/>
                </a:ext>
              </a:extLst>
            </p:cNvPr>
            <p:cNvSpPr txBox="1"/>
            <p:nvPr/>
          </p:nvSpPr>
          <p:spPr>
            <a:xfrm>
              <a:off x="802586" y="528810"/>
              <a:ext cx="7731814" cy="677108"/>
            </a:xfrm>
            <a:prstGeom prst="rect">
              <a:avLst/>
            </a:prstGeom>
            <a:solidFill>
              <a:schemeClr val="bg1"/>
            </a:solidFill>
          </p:spPr>
          <p:txBody>
            <a:bodyPr wrap="square" rtlCol="0">
              <a:spAutoFit/>
            </a:bodyPr>
            <a:lstStyle/>
            <a:p>
              <a:pPr algn="ctr"/>
              <a:r>
                <a:rPr lang="en-US" sz="2000" dirty="0"/>
                <a:t>Item “Greek Letters” vs. Full-Diagnostic Correct-Response Rates </a:t>
              </a:r>
              <a:r>
                <a:rPr lang="en-US" dirty="0"/>
                <a:t>Written + Online (r = 0.93)</a:t>
              </a:r>
            </a:p>
          </p:txBody>
        </p:sp>
        <p:grpSp>
          <p:nvGrpSpPr>
            <p:cNvPr id="19" name="Group 18">
              <a:extLst>
                <a:ext uri="{FF2B5EF4-FFF2-40B4-BE49-F238E27FC236}">
                  <a16:creationId xmlns:a16="http://schemas.microsoft.com/office/drawing/2014/main" id="{9AC0ADDD-BCD6-4DB1-A544-354AA3EB4391}"/>
                </a:ext>
              </a:extLst>
            </p:cNvPr>
            <p:cNvGrpSpPr/>
            <p:nvPr/>
          </p:nvGrpSpPr>
          <p:grpSpPr>
            <a:xfrm>
              <a:off x="198271" y="1788275"/>
              <a:ext cx="6829206" cy="4928469"/>
              <a:chOff x="198271" y="1619500"/>
              <a:chExt cx="6829206" cy="4928469"/>
            </a:xfrm>
          </p:grpSpPr>
          <p:sp>
            <p:nvSpPr>
              <p:cNvPr id="5" name="TextBox 4">
                <a:extLst>
                  <a:ext uri="{FF2B5EF4-FFF2-40B4-BE49-F238E27FC236}">
                    <a16:creationId xmlns:a16="http://schemas.microsoft.com/office/drawing/2014/main" id="{37FE3246-7CE5-4CB6-9D71-22990F4FACFE}"/>
                  </a:ext>
                </a:extLst>
              </p:cNvPr>
              <p:cNvSpPr txBox="1"/>
              <p:nvPr/>
            </p:nvSpPr>
            <p:spPr>
              <a:xfrm>
                <a:off x="3065077" y="5704560"/>
                <a:ext cx="3962400" cy="338554"/>
              </a:xfrm>
              <a:prstGeom prst="rect">
                <a:avLst/>
              </a:prstGeom>
              <a:solidFill>
                <a:schemeClr val="bg1"/>
              </a:solidFill>
            </p:spPr>
            <p:txBody>
              <a:bodyPr wrap="square" rtlCol="0">
                <a:spAutoFit/>
              </a:bodyPr>
              <a:lstStyle/>
              <a:p>
                <a:pPr algn="ctr"/>
                <a:r>
                  <a:rPr lang="en-US" sz="1600" dirty="0"/>
                  <a:t>Correct-Response Rate on this Problem</a:t>
                </a:r>
              </a:p>
            </p:txBody>
          </p:sp>
          <p:grpSp>
            <p:nvGrpSpPr>
              <p:cNvPr id="18" name="Group 17">
                <a:extLst>
                  <a:ext uri="{FF2B5EF4-FFF2-40B4-BE49-F238E27FC236}">
                    <a16:creationId xmlns:a16="http://schemas.microsoft.com/office/drawing/2014/main" id="{94EA460F-1E71-4E93-B84E-F578D75C888C}"/>
                  </a:ext>
                </a:extLst>
              </p:cNvPr>
              <p:cNvGrpSpPr/>
              <p:nvPr/>
            </p:nvGrpSpPr>
            <p:grpSpPr>
              <a:xfrm>
                <a:off x="198271" y="1619500"/>
                <a:ext cx="2523906" cy="4928469"/>
                <a:chOff x="198271" y="1619500"/>
                <a:chExt cx="2523906" cy="4928469"/>
              </a:xfrm>
            </p:grpSpPr>
            <p:sp>
              <p:nvSpPr>
                <p:cNvPr id="4" name="TextBox 3">
                  <a:extLst>
                    <a:ext uri="{FF2B5EF4-FFF2-40B4-BE49-F238E27FC236}">
                      <a16:creationId xmlns:a16="http://schemas.microsoft.com/office/drawing/2014/main" id="{B4048224-7B31-4023-963A-95DC5884B8B8}"/>
                    </a:ext>
                  </a:extLst>
                </p:cNvPr>
                <p:cNvSpPr txBox="1"/>
                <p:nvPr/>
              </p:nvSpPr>
              <p:spPr>
                <a:xfrm>
                  <a:off x="685802" y="5809305"/>
                  <a:ext cx="2036375" cy="738664"/>
                </a:xfrm>
                <a:prstGeom prst="rect">
                  <a:avLst/>
                </a:prstGeom>
                <a:solidFill>
                  <a:schemeClr val="bg1"/>
                </a:solidFill>
              </p:spPr>
              <p:txBody>
                <a:bodyPr wrap="square" rtlCol="0">
                  <a:spAutoFit/>
                </a:bodyPr>
                <a:lstStyle/>
                <a:p>
                  <a:pPr algn="ctr"/>
                  <a:r>
                    <a:rPr lang="en-US" sz="1400" dirty="0"/>
                    <a:t>Full Diagnostic Correct-Response Rate</a:t>
                  </a:r>
                </a:p>
                <a:p>
                  <a:pPr algn="ctr"/>
                  <a:r>
                    <a:rPr lang="en-US" sz="1400" dirty="0"/>
                    <a:t>(without this problem)</a:t>
                  </a:r>
                </a:p>
              </p:txBody>
            </p:sp>
            <p:grpSp>
              <p:nvGrpSpPr>
                <p:cNvPr id="16" name="Group 15">
                  <a:extLst>
                    <a:ext uri="{FF2B5EF4-FFF2-40B4-BE49-F238E27FC236}">
                      <a16:creationId xmlns:a16="http://schemas.microsoft.com/office/drawing/2014/main" id="{0772816B-7D0A-4D24-8534-03341C178E2F}"/>
                    </a:ext>
                  </a:extLst>
                </p:cNvPr>
                <p:cNvGrpSpPr/>
                <p:nvPr/>
              </p:nvGrpSpPr>
              <p:grpSpPr>
                <a:xfrm>
                  <a:off x="198271" y="1619500"/>
                  <a:ext cx="604314" cy="4559137"/>
                  <a:chOff x="244142" y="1815022"/>
                  <a:chExt cx="604314" cy="4559137"/>
                </a:xfrm>
              </p:grpSpPr>
              <p:cxnSp>
                <p:nvCxnSpPr>
                  <p:cNvPr id="10" name="Straight Arrow Connector 9">
                    <a:extLst>
                      <a:ext uri="{FF2B5EF4-FFF2-40B4-BE49-F238E27FC236}">
                        <a16:creationId xmlns:a16="http://schemas.microsoft.com/office/drawing/2014/main" id="{6B1719E0-5002-49B9-9CE6-07B4E9F1EDBE}"/>
                      </a:ext>
                    </a:extLst>
                  </p:cNvPr>
                  <p:cNvCxnSpPr>
                    <a:cxnSpLocks/>
                  </p:cNvCxnSpPr>
                  <p:nvPr/>
                </p:nvCxnSpPr>
                <p:spPr>
                  <a:xfrm flipV="1">
                    <a:off x="609600" y="5764559"/>
                    <a:ext cx="0" cy="609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Oval 13">
                    <a:extLst>
                      <a:ext uri="{FF2B5EF4-FFF2-40B4-BE49-F238E27FC236}">
                        <a16:creationId xmlns:a16="http://schemas.microsoft.com/office/drawing/2014/main" id="{94900CD6-6456-4F22-8F8F-75E93FFC242B}"/>
                      </a:ext>
                    </a:extLst>
                  </p:cNvPr>
                  <p:cNvSpPr/>
                  <p:nvPr/>
                </p:nvSpPr>
                <p:spPr>
                  <a:xfrm rot="16200000">
                    <a:off x="-1323244" y="3382408"/>
                    <a:ext cx="3739086" cy="60431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7" name="Picture 6">
            <a:extLst>
              <a:ext uri="{FF2B5EF4-FFF2-40B4-BE49-F238E27FC236}">
                <a16:creationId xmlns:a16="http://schemas.microsoft.com/office/drawing/2014/main" id="{9473FE3C-1EE4-4569-9C31-2A17B7E517A1}"/>
              </a:ext>
            </a:extLst>
          </p:cNvPr>
          <p:cNvPicPr>
            <a:picLocks noChangeAspect="1"/>
          </p:cNvPicPr>
          <p:nvPr/>
        </p:nvPicPr>
        <p:blipFill>
          <a:blip r:embed="rId2"/>
          <a:stretch>
            <a:fillRect/>
          </a:stretch>
        </p:blipFill>
        <p:spPr>
          <a:xfrm>
            <a:off x="0" y="1190746"/>
            <a:ext cx="12192000" cy="4476507"/>
          </a:xfrm>
          <a:prstGeom prst="rect">
            <a:avLst/>
          </a:prstGeom>
        </p:spPr>
      </p:pic>
      <p:pic>
        <p:nvPicPr>
          <p:cNvPr id="11" name="Picture 10">
            <a:extLst>
              <a:ext uri="{FF2B5EF4-FFF2-40B4-BE49-F238E27FC236}">
                <a16:creationId xmlns:a16="http://schemas.microsoft.com/office/drawing/2014/main" id="{F449E664-F39A-40A5-BC41-98E6F6BAC7DD}"/>
              </a:ext>
            </a:extLst>
          </p:cNvPr>
          <p:cNvPicPr>
            <a:picLocks noChangeAspect="1"/>
          </p:cNvPicPr>
          <p:nvPr/>
        </p:nvPicPr>
        <p:blipFill>
          <a:blip r:embed="rId3"/>
          <a:stretch>
            <a:fillRect/>
          </a:stretch>
        </p:blipFill>
        <p:spPr>
          <a:xfrm>
            <a:off x="9296400" y="247742"/>
            <a:ext cx="1718158" cy="1047658"/>
          </a:xfrm>
          <a:prstGeom prst="rect">
            <a:avLst/>
          </a:prstGeom>
          <a:ln w="38100">
            <a:solidFill>
              <a:schemeClr val="tx1"/>
            </a:solidFill>
          </a:ln>
        </p:spPr>
      </p:pic>
    </p:spTree>
    <p:extLst>
      <p:ext uri="{BB962C8B-B14F-4D97-AF65-F5344CB8AC3E}">
        <p14:creationId xmlns:p14="http://schemas.microsoft.com/office/powerpoint/2010/main" val="26992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F9B21-C02F-4CE3-BF1A-BD96D1DA8AB1}"/>
              </a:ext>
            </a:extLst>
          </p:cNvPr>
          <p:cNvSpPr>
            <a:spLocks noGrp="1"/>
          </p:cNvSpPr>
          <p:nvPr>
            <p:ph idx="1"/>
          </p:nvPr>
        </p:nvSpPr>
        <p:spPr/>
        <p:txBody>
          <a:bodyPr/>
          <a:lstStyle/>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1" indent="0">
              <a:buNone/>
            </a:pPr>
            <a:r>
              <a:rPr lang="en-US" i="1" dirty="0">
                <a:latin typeface="Arial" panose="020B0604020202020204" pitchFamily="34" charset="0"/>
                <a:cs typeface="Arial" panose="020B0604020202020204" pitchFamily="34" charset="0"/>
              </a:rPr>
              <a:t>Implication: </a:t>
            </a:r>
            <a:r>
              <a:rPr lang="en-US" dirty="0">
                <a:latin typeface="Arial" panose="020B0604020202020204" pitchFamily="34" charset="0"/>
                <a:cs typeface="Arial" panose="020B0604020202020204" pitchFamily="34" charset="0"/>
              </a:rPr>
              <a:t>It may be possible to diagnose the level of students’ difficulties with only one or very few mathematics pretest items. </a:t>
            </a:r>
          </a:p>
          <a:p>
            <a:pPr lvl="1" indent="0">
              <a:buNone/>
            </a:pPr>
            <a:endParaRPr lang="en-US" dirty="0">
              <a:latin typeface="Arial" panose="020B0604020202020204" pitchFamily="34" charset="0"/>
              <a:cs typeface="Arial" panose="020B0604020202020204" pitchFamily="34" charset="0"/>
            </a:endParaRPr>
          </a:p>
          <a:p>
            <a:pPr lvl="1" indent="0">
              <a:buNone/>
            </a:pPr>
            <a:r>
              <a:rPr lang="en-US" i="1" dirty="0">
                <a:latin typeface="Arial" panose="020B0604020202020204" pitchFamily="34" charset="0"/>
                <a:cs typeface="Arial" panose="020B0604020202020204" pitchFamily="34" charset="0"/>
              </a:rPr>
              <a:t>Test: </a:t>
            </a:r>
            <a:r>
              <a:rPr lang="en-US" dirty="0">
                <a:latin typeface="Arial" panose="020B0604020202020204" pitchFamily="34" charset="0"/>
                <a:cs typeface="Arial" panose="020B0604020202020204" pitchFamily="34" charset="0"/>
              </a:rPr>
              <a:t>3-item subset of diagnostic items is </a:t>
            </a:r>
            <a:r>
              <a:rPr lang="en-US" i="1" dirty="0">
                <a:latin typeface="Arial" panose="020B0604020202020204" pitchFamily="34" charset="0"/>
                <a:cs typeface="Arial" panose="020B0604020202020204" pitchFamily="34" charset="0"/>
              </a:rPr>
              <a:t>somewhat</a:t>
            </a:r>
            <a:r>
              <a:rPr lang="en-US" dirty="0">
                <a:latin typeface="Arial" panose="020B0604020202020204" pitchFamily="34" charset="0"/>
                <a:cs typeface="Arial" panose="020B0604020202020204" pitchFamily="34" charset="0"/>
              </a:rPr>
              <a:t> predictive of students’ final grades</a:t>
            </a:r>
          </a:p>
          <a:p>
            <a:pPr lvl="1" indent="0">
              <a:buNone/>
            </a:pPr>
            <a:endParaRPr lang="en-US" dirty="0">
              <a:latin typeface="Arial" panose="020B0604020202020204" pitchFamily="34" charset="0"/>
              <a:cs typeface="Arial" panose="020B0604020202020204" pitchFamily="34" charset="0"/>
            </a:endParaRPr>
          </a:p>
          <a:p>
            <a:pPr lvl="1" indent="0">
              <a:buNone/>
            </a:pPr>
            <a:r>
              <a:rPr lang="en-US" dirty="0">
                <a:latin typeface="Arial" panose="020B0604020202020204" pitchFamily="34" charset="0"/>
                <a:cs typeface="Arial" panose="020B0604020202020204" pitchFamily="34" charset="0"/>
                <a:sym typeface="Wingdings" panose="05000000000000000000" pitchFamily="2" charset="2"/>
              </a:rPr>
              <a:t> Full diagnostic offers greater predictive power</a:t>
            </a:r>
            <a:endParaRPr lang="en-US" dirty="0">
              <a:latin typeface="Arial" panose="020B0604020202020204" pitchFamily="34" charset="0"/>
              <a:cs typeface="Arial" panose="020B0604020202020204" pitchFamily="34" charset="0"/>
            </a:endParaRPr>
          </a:p>
          <a:p>
            <a:endParaRPr lang="en-US" dirty="0"/>
          </a:p>
        </p:txBody>
      </p:sp>
      <p:sp>
        <p:nvSpPr>
          <p:cNvPr id="5" name="Title 4">
            <a:extLst>
              <a:ext uri="{FF2B5EF4-FFF2-40B4-BE49-F238E27FC236}">
                <a16:creationId xmlns:a16="http://schemas.microsoft.com/office/drawing/2014/main" id="{10A5551D-C9E4-4E2A-BCA5-D7D1C201D758}"/>
              </a:ext>
            </a:extLst>
          </p:cNvPr>
          <p:cNvSpPr>
            <a:spLocks noGrp="1"/>
          </p:cNvSpPr>
          <p:nvPr>
            <p:ph type="title"/>
          </p:nvPr>
        </p:nvSpPr>
        <p:spPr/>
        <p:txBody>
          <a:bodyPr/>
          <a:lstStyle/>
          <a:p>
            <a:r>
              <a:rPr lang="en-US" dirty="0"/>
              <a:t>If single items can predict total scores, what can total scores predict?</a:t>
            </a:r>
          </a:p>
        </p:txBody>
      </p:sp>
    </p:spTree>
    <p:extLst>
      <p:ext uri="{BB962C8B-B14F-4D97-AF65-F5344CB8AC3E}">
        <p14:creationId xmlns:p14="http://schemas.microsoft.com/office/powerpoint/2010/main" val="262556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C2EB-7DFF-4B51-80E1-1D14A0D2E224}"/>
              </a:ext>
            </a:extLst>
          </p:cNvPr>
          <p:cNvSpPr>
            <a:spLocks noGrp="1"/>
          </p:cNvSpPr>
          <p:nvPr>
            <p:ph type="title"/>
          </p:nvPr>
        </p:nvSpPr>
        <p:spPr/>
        <p:txBody>
          <a:bodyPr/>
          <a:lstStyle/>
          <a:p>
            <a:r>
              <a:rPr lang="en-US" dirty="0"/>
              <a:t>Relation Between Scores and Grades</a:t>
            </a:r>
          </a:p>
        </p:txBody>
      </p:sp>
      <p:sp>
        <p:nvSpPr>
          <p:cNvPr id="3" name="Content Placeholder 2">
            <a:extLst>
              <a:ext uri="{FF2B5EF4-FFF2-40B4-BE49-F238E27FC236}">
                <a16:creationId xmlns:a16="http://schemas.microsoft.com/office/drawing/2014/main" id="{963A7403-A088-4A97-B08A-046016919F2F}"/>
              </a:ext>
            </a:extLst>
          </p:cNvPr>
          <p:cNvSpPr>
            <a:spLocks noGrp="1"/>
          </p:cNvSpPr>
          <p:nvPr>
            <p:ph idx="1"/>
          </p:nvPr>
        </p:nvSpPr>
        <p:spPr/>
        <p:txBody>
          <a:bodyPr/>
          <a:lstStyle/>
          <a:p>
            <a:r>
              <a:rPr lang="en-US" sz="2800" dirty="0"/>
              <a:t>Performance on </a:t>
            </a:r>
            <a:r>
              <a:rPr lang="en-US" sz="2800" b="1" dirty="0"/>
              <a:t>full online diagnostic </a:t>
            </a:r>
            <a:r>
              <a:rPr lang="en-US" sz="2800" dirty="0"/>
              <a:t>can </a:t>
            </a:r>
            <a:r>
              <a:rPr lang="en-US" sz="2800" i="1" dirty="0"/>
              <a:t>approximately</a:t>
            </a:r>
            <a:r>
              <a:rPr lang="en-US" sz="2800" dirty="0"/>
              <a:t> predict final course grade</a:t>
            </a:r>
          </a:p>
          <a:p>
            <a:pPr marL="457200" lvl="1" indent="0">
              <a:buNone/>
            </a:pPr>
            <a:r>
              <a:rPr lang="en-US" dirty="0"/>
              <a:t>		</a:t>
            </a:r>
          </a:p>
          <a:p>
            <a:pPr marL="457200" lvl="1" indent="0">
              <a:buNone/>
            </a:pPr>
            <a:endParaRPr lang="en-US" dirty="0"/>
          </a:p>
        </p:txBody>
      </p:sp>
    </p:spTree>
    <p:extLst>
      <p:ext uri="{BB962C8B-B14F-4D97-AF65-F5344CB8AC3E}">
        <p14:creationId xmlns:p14="http://schemas.microsoft.com/office/powerpoint/2010/main" val="20753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C+</a:t>
                      </a:r>
                    </a:p>
                  </a:txBody>
                  <a:tcPr/>
                </a:tc>
                <a:tc>
                  <a:txBody>
                    <a:bodyPr/>
                    <a:lstStyle/>
                    <a:p>
                      <a:pPr algn="ctr"/>
                      <a:r>
                        <a:rPr lang="en-US" dirty="0">
                          <a:solidFill>
                            <a:schemeClr val="tx1"/>
                          </a:solidFill>
                        </a:rPr>
                        <a:t>Low-grade Ratio</a:t>
                      </a:r>
                      <a:r>
                        <a:rPr lang="en-US" sz="1200" dirty="0">
                          <a:solidFill>
                            <a:schemeClr val="tx1"/>
                          </a:solidFill>
                        </a:rPr>
                        <a:t> score ≤ 57% vs. score ≥ 81%</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82</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19%</a:t>
                      </a:r>
                    </a:p>
                  </a:txBody>
                  <a:tcPr/>
                </a:tc>
                <a:tc>
                  <a:txBody>
                    <a:bodyPr/>
                    <a:lstStyle/>
                    <a:p>
                      <a:pPr algn="ctr"/>
                      <a:r>
                        <a:rPr lang="en-US" dirty="0">
                          <a:solidFill>
                            <a:schemeClr val="tx1"/>
                          </a:solidFill>
                        </a:rPr>
                        <a:t>38%</a:t>
                      </a: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33%</a:t>
                      </a:r>
                    </a:p>
                  </a:txBody>
                  <a:tcPr/>
                </a:tc>
                <a:tc>
                  <a:txBody>
                    <a:bodyPr/>
                    <a:lstStyle/>
                    <a:p>
                      <a:pPr algn="ctr"/>
                      <a:r>
                        <a:rPr lang="en-US" dirty="0">
                          <a:solidFill>
                            <a:schemeClr val="tx1"/>
                          </a:solidFill>
                        </a:rPr>
                        <a:t>14%</a:t>
                      </a:r>
                    </a:p>
                  </a:txBody>
                  <a:tcPr/>
                </a:tc>
                <a:tc>
                  <a:txBody>
                    <a:bodyPr/>
                    <a:lstStyle/>
                    <a:p>
                      <a:pPr algn="ctr"/>
                      <a:r>
                        <a:rPr lang="en-US" dirty="0">
                          <a:solidFill>
                            <a:schemeClr val="tx1"/>
                          </a:solidFill>
                        </a:rPr>
                        <a:t>32%</a:t>
                      </a:r>
                    </a:p>
                  </a:txBody>
                  <a:tcPr/>
                </a:tc>
                <a:tc>
                  <a:txBody>
                    <a:bodyPr/>
                    <a:lstStyle/>
                    <a:p>
                      <a:pPr algn="ctr"/>
                      <a:r>
                        <a:rPr lang="en-US" dirty="0">
                          <a:solidFill>
                            <a:schemeClr val="tx1"/>
                          </a:solidFill>
                        </a:rPr>
                        <a:t>2.3</a:t>
                      </a:r>
                    </a:p>
                  </a:txBody>
                  <a:tcPr/>
                </a:tc>
                <a:extLst>
                  <a:ext uri="{0D108BD9-81ED-4DB2-BD59-A6C34878D82A}">
                    <a16:rowId xmlns:a16="http://schemas.microsoft.com/office/drawing/2014/main" val="2417575212"/>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94249292"/>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7561760"/>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54483538"/>
                  </a:ext>
                </a:extLst>
              </a:tr>
            </a:tbl>
          </a:graphicData>
        </a:graphic>
      </p:graphicFrame>
      <p:sp>
        <p:nvSpPr>
          <p:cNvPr id="3" name="TextBox 2">
            <a:extLst>
              <a:ext uri="{FF2B5EF4-FFF2-40B4-BE49-F238E27FC236}">
                <a16:creationId xmlns:a16="http://schemas.microsoft.com/office/drawing/2014/main" id="{2528E329-3CC0-4E69-9D00-58A5E289C31A}"/>
              </a:ext>
            </a:extLst>
          </p:cNvPr>
          <p:cNvSpPr txBox="1"/>
          <p:nvPr/>
        </p:nvSpPr>
        <p:spPr>
          <a:xfrm>
            <a:off x="3409949" y="434842"/>
            <a:ext cx="5029200" cy="646331"/>
          </a:xfrm>
          <a:prstGeom prst="rect">
            <a:avLst/>
          </a:prstGeom>
          <a:noFill/>
        </p:spPr>
        <p:txBody>
          <a:bodyPr wrap="square" rtlCol="0">
            <a:spAutoFit/>
          </a:bodyPr>
          <a:lstStyle/>
          <a:p>
            <a:endParaRPr lang="en-US" b="1" dirty="0"/>
          </a:p>
          <a:p>
            <a:r>
              <a:rPr lang="en-US" b="1" i="1" dirty="0"/>
              <a:t>Low</a:t>
            </a:r>
            <a:r>
              <a:rPr lang="en-US" b="1" dirty="0"/>
              <a:t> Course Grade vs. Full Diagnostic Score</a:t>
            </a:r>
          </a:p>
        </p:txBody>
      </p:sp>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5" name="TextBox 4">
            <a:extLst>
              <a:ext uri="{FF2B5EF4-FFF2-40B4-BE49-F238E27FC236}">
                <a16:creationId xmlns:a16="http://schemas.microsoft.com/office/drawing/2014/main" id="{9FB42E9C-1BD0-4341-BA56-6C0C2D73ACE7}"/>
              </a:ext>
            </a:extLst>
          </p:cNvPr>
          <p:cNvSpPr txBox="1"/>
          <p:nvPr/>
        </p:nvSpPr>
        <p:spPr>
          <a:xfrm>
            <a:off x="6553200" y="4572000"/>
            <a:ext cx="4495800" cy="923330"/>
          </a:xfrm>
          <a:prstGeom prst="rect">
            <a:avLst/>
          </a:prstGeom>
          <a:noFill/>
        </p:spPr>
        <p:txBody>
          <a:bodyPr wrap="square" rtlCol="0">
            <a:spAutoFit/>
          </a:bodyPr>
          <a:lstStyle/>
          <a:p>
            <a:r>
              <a:rPr lang="en-US" i="1" dirty="0">
                <a:solidFill>
                  <a:srgbClr val="FF0000"/>
                </a:solidFill>
              </a:rPr>
              <a:t>Students who scored low on math diagnostic pretest had more “C” course grades than those who scored high</a:t>
            </a:r>
          </a:p>
        </p:txBody>
      </p:sp>
      <p:sp>
        <p:nvSpPr>
          <p:cNvPr id="6" name="Rectangle 5">
            <a:extLst>
              <a:ext uri="{FF2B5EF4-FFF2-40B4-BE49-F238E27FC236}">
                <a16:creationId xmlns:a16="http://schemas.microsoft.com/office/drawing/2014/main" id="{B239781D-4E51-4628-AE91-4075AA1A0E05}"/>
              </a:ext>
            </a:extLst>
          </p:cNvPr>
          <p:cNvSpPr/>
          <p:nvPr/>
        </p:nvSpPr>
        <p:spPr>
          <a:xfrm>
            <a:off x="533400" y="1828800"/>
            <a:ext cx="11353800" cy="441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16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38F5-7D14-42B4-B7D1-C5D75BACCA93}"/>
              </a:ext>
            </a:extLst>
          </p:cNvPr>
          <p:cNvSpPr>
            <a:spLocks noGrp="1"/>
          </p:cNvSpPr>
          <p:nvPr>
            <p:ph type="title"/>
          </p:nvPr>
        </p:nvSpPr>
        <p:spPr/>
        <p:txBody>
          <a:bodyPr/>
          <a:lstStyle/>
          <a:p>
            <a:r>
              <a:rPr lang="en-US" sz="3600" dirty="0"/>
              <a:t>Some Examples of the PEG’s Work</a:t>
            </a:r>
          </a:p>
        </p:txBody>
      </p:sp>
      <p:sp>
        <p:nvSpPr>
          <p:cNvPr id="3" name="Content Placeholder 2">
            <a:extLst>
              <a:ext uri="{FF2B5EF4-FFF2-40B4-BE49-F238E27FC236}">
                <a16:creationId xmlns:a16="http://schemas.microsoft.com/office/drawing/2014/main" id="{6E5660FD-1ABE-44A2-8F46-F2D81CB5EB63}"/>
              </a:ext>
            </a:extLst>
          </p:cNvPr>
          <p:cNvSpPr>
            <a:spLocks noGrp="1"/>
          </p:cNvSpPr>
          <p:nvPr>
            <p:ph idx="1"/>
          </p:nvPr>
        </p:nvSpPr>
        <p:spPr>
          <a:xfrm>
            <a:off x="609600" y="1600200"/>
            <a:ext cx="11049000" cy="4953000"/>
          </a:xfrm>
        </p:spPr>
        <p:txBody>
          <a:bodyPr/>
          <a:lstStyle/>
          <a:p>
            <a:r>
              <a:rPr lang="en-US" sz="2400" dirty="0"/>
              <a:t>Trowbridge and McDermott (1981): Probed students’ thinking regarding ratios of differences, e.g. </a:t>
            </a:r>
            <a:r>
              <a:rPr lang="el-GR" sz="2400" dirty="0"/>
              <a:t>Δ</a:t>
            </a:r>
            <a:r>
              <a:rPr lang="en-US" sz="2400" i="1" dirty="0"/>
              <a:t>v</a:t>
            </a:r>
            <a:r>
              <a:rPr lang="en-US" sz="2400" dirty="0"/>
              <a:t>/</a:t>
            </a:r>
            <a:r>
              <a:rPr lang="el-GR" sz="2400" dirty="0"/>
              <a:t>Δ</a:t>
            </a:r>
            <a:r>
              <a:rPr lang="en-US" sz="2400" i="1" dirty="0"/>
              <a:t>t</a:t>
            </a:r>
          </a:p>
          <a:p>
            <a:pPr lvl="1"/>
            <a:r>
              <a:rPr lang="en-US" sz="2000" dirty="0"/>
              <a:t>Distinguishing between a quantity (</a:t>
            </a:r>
            <a:r>
              <a:rPr lang="en-US" sz="2000" i="1" dirty="0"/>
              <a:t>v</a:t>
            </a:r>
            <a:r>
              <a:rPr lang="en-US" sz="2000" dirty="0"/>
              <a:t>), </a:t>
            </a:r>
            <a:r>
              <a:rPr lang="en-US" sz="2000" i="1" dirty="0"/>
              <a:t>change</a:t>
            </a:r>
            <a:r>
              <a:rPr lang="en-US" sz="2000" dirty="0"/>
              <a:t> in that quantity (</a:t>
            </a:r>
            <a:r>
              <a:rPr lang="el-GR" sz="2000" dirty="0"/>
              <a:t>Δ</a:t>
            </a:r>
            <a:r>
              <a:rPr lang="en-US" sz="2000" i="1" dirty="0"/>
              <a:t>v</a:t>
            </a:r>
            <a:r>
              <a:rPr lang="en-US" sz="2000" dirty="0"/>
              <a:t>), and ratios of changes (</a:t>
            </a:r>
            <a:r>
              <a:rPr lang="el-GR" sz="2000" dirty="0"/>
              <a:t>Δ</a:t>
            </a:r>
            <a:r>
              <a:rPr lang="en-US" sz="2000" i="1" dirty="0"/>
              <a:t>v</a:t>
            </a:r>
            <a:r>
              <a:rPr lang="en-US" sz="2000" dirty="0"/>
              <a:t>/</a:t>
            </a:r>
            <a:r>
              <a:rPr lang="el-GR" sz="2000" dirty="0"/>
              <a:t>Δ</a:t>
            </a:r>
            <a:r>
              <a:rPr lang="en-US" sz="2000" i="1" dirty="0"/>
              <a:t>t)</a:t>
            </a:r>
            <a:r>
              <a:rPr lang="en-US" sz="2000" dirty="0"/>
              <a:t>  is always challenging, but confusion about the distinction between velocity and acceleration introduced additional obstacles</a:t>
            </a:r>
          </a:p>
          <a:p>
            <a:r>
              <a:rPr lang="en-US" sz="2400" dirty="0"/>
              <a:t>McDermott, Rosenquist, and Van Zee (1987): Investigated students’ ideas about graphical representations of motion (position-, velocity-, and acceleration-time graphs)</a:t>
            </a:r>
          </a:p>
          <a:p>
            <a:pPr lvl="1"/>
            <a:r>
              <a:rPr lang="en-US" sz="2000" dirty="0"/>
              <a:t>Students’ difficulties in graphical interpretation were exacerbated by misleading intuitions drawn from objects’ physical trajectories.</a:t>
            </a:r>
          </a:p>
        </p:txBody>
      </p:sp>
    </p:spTree>
    <p:extLst>
      <p:ext uri="{BB962C8B-B14F-4D97-AF65-F5344CB8AC3E}">
        <p14:creationId xmlns:p14="http://schemas.microsoft.com/office/powerpoint/2010/main" val="29317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txBody>
                  <a:tcPr/>
                </a:tc>
                <a:tc>
                  <a:txBody>
                    <a:bodyPr/>
                    <a:lstStyle/>
                    <a:p>
                      <a:pPr algn="ctr"/>
                      <a:r>
                        <a:rPr lang="en-US" dirty="0">
                          <a:solidFill>
                            <a:schemeClr val="tx1"/>
                          </a:solidFill>
                        </a:rPr>
                        <a:t>% grade ≤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txBody>
                  <a:tcPr/>
                </a:tc>
                <a:tc>
                  <a:txBody>
                    <a:bodyPr/>
                    <a:lstStyle/>
                    <a:p>
                      <a:pPr algn="ctr"/>
                      <a:r>
                        <a:rPr lang="en-US" dirty="0">
                          <a:solidFill>
                            <a:schemeClr val="tx1"/>
                          </a:solidFill>
                        </a:rPr>
                        <a:t>Low-grade Ratio</a:t>
                      </a:r>
                      <a:r>
                        <a:rPr lang="en-US" sz="1200" dirty="0">
                          <a:solidFill>
                            <a:schemeClr val="tx1"/>
                          </a:solidFill>
                        </a:rPr>
                        <a:t> score ≤ 57% vs. score ≥ 81%</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26%</a:t>
                      </a:r>
                    </a:p>
                  </a:txBody>
                  <a:tcPr/>
                </a:tc>
                <a:tc>
                  <a:txBody>
                    <a:bodyPr/>
                    <a:lstStyle/>
                    <a:p>
                      <a:pPr algn="ctr"/>
                      <a:r>
                        <a:rPr lang="en-US" dirty="0">
                          <a:solidFill>
                            <a:schemeClr val="tx1"/>
                          </a:solidFill>
                        </a:rPr>
                        <a:t>19%</a:t>
                      </a:r>
                    </a:p>
                  </a:txBody>
                  <a:tcPr/>
                </a:tc>
                <a:tc>
                  <a:txBody>
                    <a:bodyPr/>
                    <a:lstStyle/>
                    <a:p>
                      <a:pPr algn="ctr"/>
                      <a:r>
                        <a:rPr lang="en-US" dirty="0">
                          <a:solidFill>
                            <a:schemeClr val="tx1"/>
                          </a:solidFill>
                        </a:rPr>
                        <a:t>38%</a:t>
                      </a: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29%</a:t>
                      </a:r>
                    </a:p>
                  </a:txBody>
                  <a:tcPr/>
                </a:tc>
                <a:tc>
                  <a:txBody>
                    <a:bodyPr/>
                    <a:lstStyle/>
                    <a:p>
                      <a:pPr algn="ctr"/>
                      <a:r>
                        <a:rPr lang="en-US" dirty="0">
                          <a:solidFill>
                            <a:schemeClr val="tx1"/>
                          </a:solidFill>
                        </a:rPr>
                        <a:t>14%</a:t>
                      </a:r>
                    </a:p>
                  </a:txBody>
                  <a:tcPr/>
                </a:tc>
                <a:tc>
                  <a:txBody>
                    <a:bodyPr/>
                    <a:lstStyle/>
                    <a:p>
                      <a:pPr algn="ctr"/>
                      <a:r>
                        <a:rPr lang="en-US" dirty="0">
                          <a:solidFill>
                            <a:schemeClr val="tx1"/>
                          </a:solidFill>
                        </a:rPr>
                        <a:t>32%</a:t>
                      </a:r>
                    </a:p>
                  </a:txBody>
                  <a:tcPr/>
                </a:tc>
                <a:tc>
                  <a:txBody>
                    <a:bodyPr/>
                    <a:lstStyle/>
                    <a:p>
                      <a:pPr algn="ctr"/>
                      <a:r>
                        <a:rPr lang="en-US" dirty="0">
                          <a:solidFill>
                            <a:schemeClr val="tx1"/>
                          </a:solidFill>
                        </a:rPr>
                        <a:t>2.3</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39%</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94249292"/>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7561760"/>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54483538"/>
                  </a:ext>
                </a:extLst>
              </a:tr>
            </a:tbl>
          </a:graphicData>
        </a:graphic>
      </p:graphicFrame>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5" name="TextBox 4">
            <a:extLst>
              <a:ext uri="{FF2B5EF4-FFF2-40B4-BE49-F238E27FC236}">
                <a16:creationId xmlns:a16="http://schemas.microsoft.com/office/drawing/2014/main" id="{9FB42E9C-1BD0-4341-BA56-6C0C2D73ACE7}"/>
              </a:ext>
            </a:extLst>
          </p:cNvPr>
          <p:cNvSpPr txBox="1"/>
          <p:nvPr/>
        </p:nvSpPr>
        <p:spPr>
          <a:xfrm>
            <a:off x="6553200" y="4572000"/>
            <a:ext cx="4495800" cy="923330"/>
          </a:xfrm>
          <a:prstGeom prst="rect">
            <a:avLst/>
          </a:prstGeom>
          <a:noFill/>
        </p:spPr>
        <p:txBody>
          <a:bodyPr wrap="square" rtlCol="0">
            <a:spAutoFit/>
          </a:bodyPr>
          <a:lstStyle/>
          <a:p>
            <a:r>
              <a:rPr lang="en-US" i="1" dirty="0">
                <a:solidFill>
                  <a:srgbClr val="FF0000"/>
                </a:solidFill>
              </a:rPr>
              <a:t>Students who scored low on math diagnostic pretest had more “C” course grades than those who scored high</a:t>
            </a:r>
          </a:p>
        </p:txBody>
      </p:sp>
      <p:sp>
        <p:nvSpPr>
          <p:cNvPr id="7" name="Rectangle 6">
            <a:extLst>
              <a:ext uri="{FF2B5EF4-FFF2-40B4-BE49-F238E27FC236}">
                <a16:creationId xmlns:a16="http://schemas.microsoft.com/office/drawing/2014/main" id="{86988AF4-F6CE-41CB-9AD7-CFBA3D8E8110}"/>
              </a:ext>
            </a:extLst>
          </p:cNvPr>
          <p:cNvSpPr/>
          <p:nvPr/>
        </p:nvSpPr>
        <p:spPr>
          <a:xfrm>
            <a:off x="5029200" y="1036261"/>
            <a:ext cx="6210299" cy="1535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1542223-EA38-40A7-BAA1-C7EA0D03BE31}"/>
              </a:ext>
            </a:extLst>
          </p:cNvPr>
          <p:cNvSpPr txBox="1"/>
          <p:nvPr/>
        </p:nvSpPr>
        <p:spPr>
          <a:xfrm>
            <a:off x="3409949" y="434842"/>
            <a:ext cx="5029200" cy="646331"/>
          </a:xfrm>
          <a:prstGeom prst="rect">
            <a:avLst/>
          </a:prstGeom>
          <a:noFill/>
        </p:spPr>
        <p:txBody>
          <a:bodyPr wrap="square" rtlCol="0">
            <a:spAutoFit/>
          </a:bodyPr>
          <a:lstStyle/>
          <a:p>
            <a:endParaRPr lang="en-US" b="1" dirty="0"/>
          </a:p>
          <a:p>
            <a:r>
              <a:rPr lang="en-US" b="1" i="1" dirty="0"/>
              <a:t>Low</a:t>
            </a:r>
            <a:r>
              <a:rPr lang="en-US" b="1" dirty="0"/>
              <a:t> Course Grade vs. Full Diagnostic Score</a:t>
            </a:r>
          </a:p>
        </p:txBody>
      </p:sp>
    </p:spTree>
    <p:extLst>
      <p:ext uri="{BB962C8B-B14F-4D97-AF65-F5344CB8AC3E}">
        <p14:creationId xmlns:p14="http://schemas.microsoft.com/office/powerpoint/2010/main" val="19091766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C+</a:t>
                      </a:r>
                    </a:p>
                  </a:txBody>
                  <a:tcPr/>
                </a:tc>
                <a:tc>
                  <a:txBody>
                    <a:bodyPr/>
                    <a:lstStyle/>
                    <a:p>
                      <a:pPr algn="ctr"/>
                      <a:r>
                        <a:rPr lang="en-US" dirty="0">
                          <a:solidFill>
                            <a:schemeClr val="tx1"/>
                          </a:solidFill>
                        </a:rPr>
                        <a:t>Low-grade Ratio</a:t>
                      </a:r>
                      <a:r>
                        <a:rPr lang="en-US" sz="1200" dirty="0">
                          <a:solidFill>
                            <a:schemeClr val="tx1"/>
                          </a:solidFill>
                        </a:rPr>
                        <a:t> score ≤ 57% vs. score ≥ 81%</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26%</a:t>
                      </a:r>
                    </a:p>
                  </a:txBody>
                  <a:tcPr/>
                </a:tc>
                <a:tc>
                  <a:txBody>
                    <a:bodyPr/>
                    <a:lstStyle/>
                    <a:p>
                      <a:pPr algn="ctr"/>
                      <a:r>
                        <a:rPr lang="en-US" dirty="0">
                          <a:solidFill>
                            <a:schemeClr val="tx1"/>
                          </a:solidFill>
                        </a:rPr>
                        <a:t>19%</a:t>
                      </a:r>
                    </a:p>
                  </a:txBody>
                  <a:tcPr/>
                </a:tc>
                <a:tc>
                  <a:txBody>
                    <a:bodyPr/>
                    <a:lstStyle/>
                    <a:p>
                      <a:pPr algn="ctr"/>
                      <a:r>
                        <a:rPr lang="en-US" dirty="0">
                          <a:solidFill>
                            <a:schemeClr val="tx1"/>
                          </a:solidFill>
                        </a:rPr>
                        <a:t>38%</a:t>
                      </a: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29%</a:t>
                      </a:r>
                    </a:p>
                  </a:txBody>
                  <a:tcPr/>
                </a:tc>
                <a:tc>
                  <a:txBody>
                    <a:bodyPr/>
                    <a:lstStyle/>
                    <a:p>
                      <a:pPr algn="ctr"/>
                      <a:r>
                        <a:rPr lang="en-US" dirty="0">
                          <a:solidFill>
                            <a:schemeClr val="tx1"/>
                          </a:solidFill>
                        </a:rPr>
                        <a:t>14%</a:t>
                      </a:r>
                    </a:p>
                  </a:txBody>
                  <a:tcPr/>
                </a:tc>
                <a:tc>
                  <a:txBody>
                    <a:bodyPr/>
                    <a:lstStyle/>
                    <a:p>
                      <a:pPr algn="ctr"/>
                      <a:r>
                        <a:rPr lang="en-US" dirty="0">
                          <a:solidFill>
                            <a:schemeClr val="tx1"/>
                          </a:solidFill>
                        </a:rPr>
                        <a:t>32%</a:t>
                      </a:r>
                    </a:p>
                  </a:txBody>
                  <a:tcPr/>
                </a:tc>
                <a:tc>
                  <a:txBody>
                    <a:bodyPr/>
                    <a:lstStyle/>
                    <a:p>
                      <a:pPr algn="ctr"/>
                      <a:r>
                        <a:rPr lang="en-US" dirty="0">
                          <a:solidFill>
                            <a:schemeClr val="tx1"/>
                          </a:solidFill>
                        </a:rPr>
                        <a:t>2.3</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39%</a:t>
                      </a: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94249292"/>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7561760"/>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54483538"/>
                  </a:ext>
                </a:extLst>
              </a:tr>
            </a:tbl>
          </a:graphicData>
        </a:graphic>
      </p:graphicFrame>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5" name="TextBox 4">
            <a:extLst>
              <a:ext uri="{FF2B5EF4-FFF2-40B4-BE49-F238E27FC236}">
                <a16:creationId xmlns:a16="http://schemas.microsoft.com/office/drawing/2014/main" id="{9FB42E9C-1BD0-4341-BA56-6C0C2D73ACE7}"/>
              </a:ext>
            </a:extLst>
          </p:cNvPr>
          <p:cNvSpPr txBox="1"/>
          <p:nvPr/>
        </p:nvSpPr>
        <p:spPr>
          <a:xfrm>
            <a:off x="6553200" y="4572000"/>
            <a:ext cx="4495800" cy="923330"/>
          </a:xfrm>
          <a:prstGeom prst="rect">
            <a:avLst/>
          </a:prstGeom>
          <a:noFill/>
        </p:spPr>
        <p:txBody>
          <a:bodyPr wrap="square" rtlCol="0">
            <a:spAutoFit/>
          </a:bodyPr>
          <a:lstStyle/>
          <a:p>
            <a:r>
              <a:rPr lang="en-US" i="1" dirty="0">
                <a:solidFill>
                  <a:srgbClr val="FF0000"/>
                </a:solidFill>
              </a:rPr>
              <a:t>Students who scored low on math diagnostic pretest had more “C” course grades than those who scored high</a:t>
            </a:r>
          </a:p>
        </p:txBody>
      </p:sp>
      <p:sp>
        <p:nvSpPr>
          <p:cNvPr id="7" name="Rectangle 6">
            <a:extLst>
              <a:ext uri="{FF2B5EF4-FFF2-40B4-BE49-F238E27FC236}">
                <a16:creationId xmlns:a16="http://schemas.microsoft.com/office/drawing/2014/main" id="{86988AF4-F6CE-41CB-9AD7-CFBA3D8E8110}"/>
              </a:ext>
            </a:extLst>
          </p:cNvPr>
          <p:cNvSpPr/>
          <p:nvPr/>
        </p:nvSpPr>
        <p:spPr>
          <a:xfrm>
            <a:off x="5029200" y="1828799"/>
            <a:ext cx="6210299" cy="7426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39C976-2594-44D0-BF0F-F20566FF948D}"/>
              </a:ext>
            </a:extLst>
          </p:cNvPr>
          <p:cNvSpPr txBox="1"/>
          <p:nvPr/>
        </p:nvSpPr>
        <p:spPr>
          <a:xfrm>
            <a:off x="3409949" y="434842"/>
            <a:ext cx="5029200" cy="646331"/>
          </a:xfrm>
          <a:prstGeom prst="rect">
            <a:avLst/>
          </a:prstGeom>
          <a:noFill/>
        </p:spPr>
        <p:txBody>
          <a:bodyPr wrap="square" rtlCol="0">
            <a:spAutoFit/>
          </a:bodyPr>
          <a:lstStyle/>
          <a:p>
            <a:endParaRPr lang="en-US" b="1" dirty="0"/>
          </a:p>
          <a:p>
            <a:r>
              <a:rPr lang="en-US" b="1" i="1" dirty="0"/>
              <a:t>Low</a:t>
            </a:r>
            <a:r>
              <a:rPr lang="en-US" b="1" dirty="0"/>
              <a:t> Course Grade vs. Full Diagnostic Score</a:t>
            </a:r>
          </a:p>
        </p:txBody>
      </p:sp>
    </p:spTree>
    <p:extLst>
      <p:ext uri="{BB962C8B-B14F-4D97-AF65-F5344CB8AC3E}">
        <p14:creationId xmlns:p14="http://schemas.microsoft.com/office/powerpoint/2010/main" val="443118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C+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C+</a:t>
                      </a:r>
                    </a:p>
                  </a:txBody>
                  <a:tcPr/>
                </a:tc>
                <a:tc>
                  <a:txBody>
                    <a:bodyPr/>
                    <a:lstStyle/>
                    <a:p>
                      <a:pPr algn="ctr"/>
                      <a:r>
                        <a:rPr lang="en-US" dirty="0">
                          <a:solidFill>
                            <a:schemeClr val="tx1"/>
                          </a:solidFill>
                        </a:rPr>
                        <a:t>Low-grade Ratio</a:t>
                      </a:r>
                      <a:r>
                        <a:rPr lang="en-US" sz="1200" dirty="0">
                          <a:solidFill>
                            <a:schemeClr val="tx1"/>
                          </a:solidFill>
                        </a:rPr>
                        <a:t> score ≤ 57% vs. score ≥ 81%</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26%</a:t>
                      </a:r>
                    </a:p>
                  </a:txBody>
                  <a:tcPr/>
                </a:tc>
                <a:tc>
                  <a:txBody>
                    <a:bodyPr/>
                    <a:lstStyle/>
                    <a:p>
                      <a:pPr algn="ctr"/>
                      <a:r>
                        <a:rPr lang="en-US" dirty="0">
                          <a:solidFill>
                            <a:schemeClr val="tx1"/>
                          </a:solidFill>
                        </a:rPr>
                        <a:t>19%</a:t>
                      </a:r>
                    </a:p>
                  </a:txBody>
                  <a:tcPr/>
                </a:tc>
                <a:tc>
                  <a:txBody>
                    <a:bodyPr/>
                    <a:lstStyle/>
                    <a:p>
                      <a:pPr algn="ctr"/>
                      <a:r>
                        <a:rPr lang="en-US" dirty="0">
                          <a:solidFill>
                            <a:schemeClr val="tx1"/>
                          </a:solidFill>
                        </a:rPr>
                        <a:t>38%</a:t>
                      </a: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29%</a:t>
                      </a:r>
                    </a:p>
                  </a:txBody>
                  <a:tcPr/>
                </a:tc>
                <a:tc>
                  <a:txBody>
                    <a:bodyPr/>
                    <a:lstStyle/>
                    <a:p>
                      <a:pPr algn="ctr"/>
                      <a:r>
                        <a:rPr lang="en-US" dirty="0">
                          <a:solidFill>
                            <a:schemeClr val="tx1"/>
                          </a:solidFill>
                        </a:rPr>
                        <a:t>14%</a:t>
                      </a:r>
                    </a:p>
                  </a:txBody>
                  <a:tcPr/>
                </a:tc>
                <a:tc>
                  <a:txBody>
                    <a:bodyPr/>
                    <a:lstStyle/>
                    <a:p>
                      <a:pPr algn="ctr"/>
                      <a:r>
                        <a:rPr lang="en-US" dirty="0">
                          <a:solidFill>
                            <a:schemeClr val="tx1"/>
                          </a:solidFill>
                        </a:rPr>
                        <a:t>35%</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26%</a:t>
                      </a:r>
                    </a:p>
                  </a:txBody>
                  <a:tcPr/>
                </a:tc>
                <a:tc>
                  <a:txBody>
                    <a:bodyPr/>
                    <a:lstStyle/>
                    <a:p>
                      <a:pPr algn="ctr"/>
                      <a:r>
                        <a:rPr lang="en-US" dirty="0">
                          <a:solidFill>
                            <a:schemeClr val="tx1"/>
                          </a:solidFill>
                        </a:rPr>
                        <a:t>54%</a:t>
                      </a:r>
                    </a:p>
                  </a:txBody>
                  <a:tcPr/>
                </a:tc>
                <a:tc>
                  <a:txBody>
                    <a:bodyPr/>
                    <a:lstStyle/>
                    <a:p>
                      <a:pPr algn="ctr"/>
                      <a:r>
                        <a:rPr lang="en-US" dirty="0">
                          <a:solidFill>
                            <a:schemeClr val="tx1"/>
                          </a:solidFill>
                        </a:rPr>
                        <a:t>2.1</a:t>
                      </a:r>
                    </a:p>
                  </a:txBody>
                  <a:tcPr/>
                </a:tc>
                <a:extLst>
                  <a:ext uri="{0D108BD9-81ED-4DB2-BD59-A6C34878D82A}">
                    <a16:rowId xmlns:a16="http://schemas.microsoft.com/office/drawing/2014/main" val="1794249292"/>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27561760"/>
                  </a:ext>
                </a:extLst>
              </a:tr>
              <a:tr h="370840">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tc>
                  <a:txBody>
                    <a:bodyPr/>
                    <a:lstStyle/>
                    <a:p>
                      <a:pPr algn="ctr"/>
                      <a:endParaRPr lang="en-US" dirty="0">
                        <a:solidFill>
                          <a:schemeClr val="tx1"/>
                        </a:solidFill>
                      </a:endParaRPr>
                    </a:p>
                  </a:txBody>
                  <a:tcPr/>
                </a:tc>
                <a:extLst>
                  <a:ext uri="{0D108BD9-81ED-4DB2-BD59-A6C34878D82A}">
                    <a16:rowId xmlns:a16="http://schemas.microsoft.com/office/drawing/2014/main" val="1754483538"/>
                  </a:ext>
                </a:extLst>
              </a:tr>
            </a:tbl>
          </a:graphicData>
        </a:graphic>
      </p:graphicFrame>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5" name="TextBox 4">
            <a:extLst>
              <a:ext uri="{FF2B5EF4-FFF2-40B4-BE49-F238E27FC236}">
                <a16:creationId xmlns:a16="http://schemas.microsoft.com/office/drawing/2014/main" id="{9FB42E9C-1BD0-4341-BA56-6C0C2D73ACE7}"/>
              </a:ext>
            </a:extLst>
          </p:cNvPr>
          <p:cNvSpPr txBox="1"/>
          <p:nvPr/>
        </p:nvSpPr>
        <p:spPr>
          <a:xfrm>
            <a:off x="6553200" y="4572000"/>
            <a:ext cx="4495800" cy="923330"/>
          </a:xfrm>
          <a:prstGeom prst="rect">
            <a:avLst/>
          </a:prstGeom>
          <a:noFill/>
        </p:spPr>
        <p:txBody>
          <a:bodyPr wrap="square" rtlCol="0">
            <a:spAutoFit/>
          </a:bodyPr>
          <a:lstStyle/>
          <a:p>
            <a:r>
              <a:rPr lang="en-US" i="1" dirty="0">
                <a:solidFill>
                  <a:srgbClr val="FF0000"/>
                </a:solidFill>
              </a:rPr>
              <a:t>Students who scored low on math diagnostic pretest had more “C” course grades than those who scored high</a:t>
            </a:r>
          </a:p>
        </p:txBody>
      </p:sp>
      <p:sp>
        <p:nvSpPr>
          <p:cNvPr id="8" name="TextBox 7">
            <a:extLst>
              <a:ext uri="{FF2B5EF4-FFF2-40B4-BE49-F238E27FC236}">
                <a16:creationId xmlns:a16="http://schemas.microsoft.com/office/drawing/2014/main" id="{6039C976-2594-44D0-BF0F-F20566FF948D}"/>
              </a:ext>
            </a:extLst>
          </p:cNvPr>
          <p:cNvSpPr txBox="1"/>
          <p:nvPr/>
        </p:nvSpPr>
        <p:spPr>
          <a:xfrm>
            <a:off x="3409949" y="434842"/>
            <a:ext cx="5029200" cy="646331"/>
          </a:xfrm>
          <a:prstGeom prst="rect">
            <a:avLst/>
          </a:prstGeom>
          <a:noFill/>
        </p:spPr>
        <p:txBody>
          <a:bodyPr wrap="square" rtlCol="0">
            <a:spAutoFit/>
          </a:bodyPr>
          <a:lstStyle/>
          <a:p>
            <a:endParaRPr lang="en-US" b="1" dirty="0"/>
          </a:p>
          <a:p>
            <a:r>
              <a:rPr lang="en-US" b="1" i="1" dirty="0"/>
              <a:t>Low</a:t>
            </a:r>
            <a:r>
              <a:rPr lang="en-US" b="1" dirty="0"/>
              <a:t> Course Grade vs. Full Diagnostic Score</a:t>
            </a:r>
          </a:p>
        </p:txBody>
      </p:sp>
    </p:spTree>
    <p:extLst>
      <p:ext uri="{BB962C8B-B14F-4D97-AF65-F5344CB8AC3E}">
        <p14:creationId xmlns:p14="http://schemas.microsoft.com/office/powerpoint/2010/main" val="2301737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A-</a:t>
                      </a:r>
                    </a:p>
                  </a:txBody>
                  <a:tcPr/>
                </a:tc>
                <a:tc>
                  <a:txBody>
                    <a:bodyPr/>
                    <a:lstStyle/>
                    <a:p>
                      <a:pPr algn="ctr"/>
                      <a:r>
                        <a:rPr lang="en-US" dirty="0">
                          <a:solidFill>
                            <a:schemeClr val="tx1"/>
                          </a:solidFill>
                        </a:rPr>
                        <a:t>High-grade Ratio</a:t>
                      </a:r>
                      <a:r>
                        <a:rPr lang="en-US" sz="1200" dirty="0">
                          <a:solidFill>
                            <a:schemeClr val="tx1"/>
                          </a:solidFill>
                        </a:rPr>
                        <a:t> score ≥ 81% vs. score ≤ 57% </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35%</a:t>
                      </a:r>
                    </a:p>
                  </a:txBody>
                  <a:tcPr/>
                </a:tc>
                <a:tc>
                  <a:txBody>
                    <a:bodyPr/>
                    <a:lstStyle/>
                    <a:p>
                      <a:pPr algn="ctr"/>
                      <a:r>
                        <a:rPr lang="en-US" dirty="0">
                          <a:solidFill>
                            <a:schemeClr val="tx1"/>
                          </a:solidFill>
                        </a:rPr>
                        <a:t>63%</a:t>
                      </a:r>
                    </a:p>
                  </a:txBody>
                  <a:tcPr/>
                </a:tc>
                <a:tc>
                  <a:txBody>
                    <a:bodyPr/>
                    <a:lstStyle/>
                    <a:p>
                      <a:pPr algn="ctr"/>
                      <a:r>
                        <a:rPr lang="en-US" dirty="0">
                          <a:solidFill>
                            <a:schemeClr val="tx1"/>
                          </a:solidFill>
                        </a:rPr>
                        <a:t>15%</a:t>
                      </a:r>
                    </a:p>
                  </a:txBody>
                  <a:tcPr/>
                </a:tc>
                <a:tc>
                  <a:txBody>
                    <a:bodyPr/>
                    <a:lstStyle/>
                    <a:p>
                      <a:pPr algn="ctr"/>
                      <a:r>
                        <a:rPr lang="en-US" dirty="0">
                          <a:solidFill>
                            <a:schemeClr val="tx1"/>
                          </a:solidFill>
                        </a:rPr>
                        <a:t>4.2</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64%</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Alg-2</a:t>
                      </a:r>
                    </a:p>
                  </a:txBody>
                  <a:tcPr/>
                </a:tc>
                <a:tc>
                  <a:txBody>
                    <a:bodyPr/>
                    <a:lstStyle/>
                    <a:p>
                      <a:r>
                        <a:rPr lang="en-US" dirty="0">
                          <a:solidFill>
                            <a:schemeClr val="tx1"/>
                          </a:solidFill>
                        </a:rPr>
                        <a:t>ASU-T</a:t>
                      </a:r>
                    </a:p>
                  </a:txBody>
                  <a:tcPr/>
                </a:tc>
                <a:tc>
                  <a:txBody>
                    <a:bodyPr/>
                    <a:lstStyle/>
                    <a:p>
                      <a:r>
                        <a:rPr lang="en-US" dirty="0">
                          <a:solidFill>
                            <a:schemeClr val="tx1"/>
                          </a:solidFill>
                        </a:rPr>
                        <a:t>129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65%</a:t>
                      </a:r>
                    </a:p>
                  </a:txBody>
                  <a:tcPr/>
                </a:tc>
                <a:tc>
                  <a:txBody>
                    <a:bodyPr/>
                    <a:lstStyle/>
                    <a:p>
                      <a:pPr algn="ctr"/>
                      <a:r>
                        <a:rPr lang="en-US" dirty="0">
                          <a:solidFill>
                            <a:schemeClr val="tx1"/>
                          </a:solidFill>
                        </a:rPr>
                        <a:t>53%</a:t>
                      </a:r>
                    </a:p>
                  </a:txBody>
                  <a:tcPr/>
                </a:tc>
                <a:tc>
                  <a:txBody>
                    <a:bodyPr/>
                    <a:lstStyle/>
                    <a:p>
                      <a:pPr algn="ctr"/>
                      <a:r>
                        <a:rPr lang="en-US" dirty="0">
                          <a:solidFill>
                            <a:schemeClr val="tx1"/>
                          </a:solidFill>
                        </a:rPr>
                        <a:t>1.2</a:t>
                      </a:r>
                    </a:p>
                  </a:txBody>
                  <a:tcPr/>
                </a:tc>
                <a:extLst>
                  <a:ext uri="{0D108BD9-81ED-4DB2-BD59-A6C34878D82A}">
                    <a16:rowId xmlns:a16="http://schemas.microsoft.com/office/drawing/2014/main" val="179424929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22%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0%</a:t>
                      </a:r>
                    </a:p>
                  </a:txBody>
                  <a:tcPr/>
                </a:tc>
                <a:tc>
                  <a:txBody>
                    <a:bodyPr/>
                    <a:lstStyle/>
                    <a:p>
                      <a:pPr algn="ctr"/>
                      <a:r>
                        <a:rPr lang="en-US" dirty="0">
                          <a:solidFill>
                            <a:schemeClr val="tx1"/>
                          </a:solidFill>
                        </a:rPr>
                        <a:t>∞</a:t>
                      </a:r>
                    </a:p>
                  </a:txBody>
                  <a:tcPr/>
                </a:tc>
                <a:extLst>
                  <a:ext uri="{0D108BD9-81ED-4DB2-BD59-A6C34878D82A}">
                    <a16:rowId xmlns:a16="http://schemas.microsoft.com/office/drawing/2014/main" val="127561760"/>
                  </a:ext>
                </a:extLst>
              </a:tr>
              <a:tr h="370840">
                <a:tc>
                  <a:txBody>
                    <a:bodyPr/>
                    <a:lstStyle/>
                    <a:p>
                      <a:r>
                        <a:rPr lang="en-US" dirty="0">
                          <a:solidFill>
                            <a:schemeClr val="tx1"/>
                          </a:solidFill>
                        </a:rPr>
                        <a:t>Calc-2</a:t>
                      </a:r>
                    </a:p>
                  </a:txBody>
                  <a:tcPr/>
                </a:tc>
                <a:tc>
                  <a:txBody>
                    <a:bodyPr/>
                    <a:lstStyle/>
                    <a:p>
                      <a:r>
                        <a:rPr lang="en-US" dirty="0">
                          <a:solidFill>
                            <a:schemeClr val="tx1"/>
                          </a:solidFill>
                        </a:rPr>
                        <a:t>UWF</a:t>
                      </a:r>
                    </a:p>
                  </a:txBody>
                  <a:tcPr/>
                </a:tc>
                <a:tc>
                  <a:txBody>
                    <a:bodyPr/>
                    <a:lstStyle/>
                    <a:p>
                      <a:r>
                        <a:rPr lang="en-US" dirty="0">
                          <a:solidFill>
                            <a:schemeClr val="tx1"/>
                          </a:solidFill>
                        </a:rPr>
                        <a:t>59</a:t>
                      </a:r>
                    </a:p>
                  </a:txBody>
                  <a:tcPr/>
                </a:tc>
                <a:tc>
                  <a:txBody>
                    <a:bodyPr/>
                    <a:lstStyle/>
                    <a:p>
                      <a:pPr algn="ctr"/>
                      <a:r>
                        <a:rPr lang="en-US" dirty="0">
                          <a:solidFill>
                            <a:schemeClr val="tx1"/>
                          </a:solidFill>
                        </a:rPr>
                        <a:t>49%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2.4</a:t>
                      </a:r>
                    </a:p>
                  </a:txBody>
                  <a:tcPr/>
                </a:tc>
                <a:extLst>
                  <a:ext uri="{0D108BD9-81ED-4DB2-BD59-A6C34878D82A}">
                    <a16:rowId xmlns:a16="http://schemas.microsoft.com/office/drawing/2014/main" val="1754483538"/>
                  </a:ext>
                </a:extLst>
              </a:tr>
            </a:tbl>
          </a:graphicData>
        </a:graphic>
      </p:graphicFrame>
      <p:sp>
        <p:nvSpPr>
          <p:cNvPr id="3" name="TextBox 2">
            <a:extLst>
              <a:ext uri="{FF2B5EF4-FFF2-40B4-BE49-F238E27FC236}">
                <a16:creationId xmlns:a16="http://schemas.microsoft.com/office/drawing/2014/main" id="{2528E329-3CC0-4E69-9D00-58A5E289C31A}"/>
              </a:ext>
            </a:extLst>
          </p:cNvPr>
          <p:cNvSpPr txBox="1"/>
          <p:nvPr/>
        </p:nvSpPr>
        <p:spPr>
          <a:xfrm>
            <a:off x="4000500" y="438834"/>
            <a:ext cx="5105400" cy="646331"/>
          </a:xfrm>
          <a:prstGeom prst="rect">
            <a:avLst/>
          </a:prstGeom>
          <a:noFill/>
        </p:spPr>
        <p:txBody>
          <a:bodyPr wrap="square" rtlCol="0">
            <a:spAutoFit/>
          </a:bodyPr>
          <a:lstStyle/>
          <a:p>
            <a:endParaRPr lang="en-US" b="1" dirty="0"/>
          </a:p>
          <a:p>
            <a:r>
              <a:rPr lang="en-US" b="1" dirty="0"/>
              <a:t>High Course Grade vs. Full Diagnostic Score</a:t>
            </a:r>
          </a:p>
        </p:txBody>
      </p:sp>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6" name="Rectangle 5">
            <a:extLst>
              <a:ext uri="{FF2B5EF4-FFF2-40B4-BE49-F238E27FC236}">
                <a16:creationId xmlns:a16="http://schemas.microsoft.com/office/drawing/2014/main" id="{10838197-CAB5-41CC-AF9D-5E6CE5A6BEE3}"/>
              </a:ext>
            </a:extLst>
          </p:cNvPr>
          <p:cNvSpPr/>
          <p:nvPr/>
        </p:nvSpPr>
        <p:spPr>
          <a:xfrm>
            <a:off x="457200" y="2232848"/>
            <a:ext cx="111252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F3665E-0072-4868-85A3-CE649913913B}"/>
              </a:ext>
            </a:extLst>
          </p:cNvPr>
          <p:cNvSpPr/>
          <p:nvPr/>
        </p:nvSpPr>
        <p:spPr>
          <a:xfrm>
            <a:off x="5029200" y="1143000"/>
            <a:ext cx="6248400" cy="1089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676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extLst>
              <p:ext uri="{D42A27DB-BD31-4B8C-83A1-F6EECF244321}">
                <p14:modId xmlns:p14="http://schemas.microsoft.com/office/powerpoint/2010/main" val="770818198"/>
              </p:ext>
            </p:extLst>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A-</a:t>
                      </a:r>
                    </a:p>
                  </a:txBody>
                  <a:tcPr/>
                </a:tc>
                <a:tc>
                  <a:txBody>
                    <a:bodyPr/>
                    <a:lstStyle/>
                    <a:p>
                      <a:pPr algn="ctr"/>
                      <a:r>
                        <a:rPr lang="en-US" dirty="0">
                          <a:solidFill>
                            <a:schemeClr val="tx1"/>
                          </a:solidFill>
                        </a:rPr>
                        <a:t>High-grade Ratio</a:t>
                      </a:r>
                      <a:r>
                        <a:rPr lang="en-US" sz="1200" dirty="0">
                          <a:solidFill>
                            <a:schemeClr val="tx1"/>
                          </a:solidFill>
                        </a:rPr>
                        <a:t> score ≥ 81% vs. score ≤ 57% </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35%</a:t>
                      </a:r>
                    </a:p>
                  </a:txBody>
                  <a:tcPr/>
                </a:tc>
                <a:tc>
                  <a:txBody>
                    <a:bodyPr/>
                    <a:lstStyle/>
                    <a:p>
                      <a:pPr algn="ctr"/>
                      <a:r>
                        <a:rPr lang="en-US" dirty="0">
                          <a:solidFill>
                            <a:schemeClr val="tx1"/>
                          </a:solidFill>
                        </a:rPr>
                        <a:t>63%</a:t>
                      </a:r>
                    </a:p>
                  </a:txBody>
                  <a:tcPr/>
                </a:tc>
                <a:tc>
                  <a:txBody>
                    <a:bodyPr/>
                    <a:lstStyle/>
                    <a:p>
                      <a:pPr algn="ctr"/>
                      <a:r>
                        <a:rPr lang="en-US" dirty="0">
                          <a:solidFill>
                            <a:schemeClr val="tx1"/>
                          </a:solidFill>
                        </a:rPr>
                        <a:t>15%</a:t>
                      </a:r>
                    </a:p>
                  </a:txBody>
                  <a:tcPr/>
                </a:tc>
                <a:tc>
                  <a:txBody>
                    <a:bodyPr/>
                    <a:lstStyle/>
                    <a:p>
                      <a:pPr algn="ctr"/>
                      <a:r>
                        <a:rPr lang="en-US" dirty="0">
                          <a:solidFill>
                            <a:schemeClr val="tx1"/>
                          </a:solidFill>
                        </a:rPr>
                        <a:t>4.2</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64%</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Alg-2</a:t>
                      </a:r>
                    </a:p>
                  </a:txBody>
                  <a:tcPr/>
                </a:tc>
                <a:tc>
                  <a:txBody>
                    <a:bodyPr/>
                    <a:lstStyle/>
                    <a:p>
                      <a:r>
                        <a:rPr lang="en-US" dirty="0">
                          <a:solidFill>
                            <a:schemeClr val="tx1"/>
                          </a:solidFill>
                        </a:rPr>
                        <a:t>ASU-T</a:t>
                      </a:r>
                    </a:p>
                  </a:txBody>
                  <a:tcPr/>
                </a:tc>
                <a:tc>
                  <a:txBody>
                    <a:bodyPr/>
                    <a:lstStyle/>
                    <a:p>
                      <a:r>
                        <a:rPr lang="en-US" dirty="0">
                          <a:solidFill>
                            <a:schemeClr val="tx1"/>
                          </a:solidFill>
                        </a:rPr>
                        <a:t>129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65%</a:t>
                      </a:r>
                    </a:p>
                  </a:txBody>
                  <a:tcPr/>
                </a:tc>
                <a:tc>
                  <a:txBody>
                    <a:bodyPr/>
                    <a:lstStyle/>
                    <a:p>
                      <a:pPr algn="ctr"/>
                      <a:r>
                        <a:rPr lang="en-US" dirty="0">
                          <a:solidFill>
                            <a:schemeClr val="tx1"/>
                          </a:solidFill>
                        </a:rPr>
                        <a:t>53%</a:t>
                      </a:r>
                    </a:p>
                  </a:txBody>
                  <a:tcPr/>
                </a:tc>
                <a:tc>
                  <a:txBody>
                    <a:bodyPr/>
                    <a:lstStyle/>
                    <a:p>
                      <a:pPr algn="ctr"/>
                      <a:r>
                        <a:rPr lang="en-US" dirty="0">
                          <a:solidFill>
                            <a:schemeClr val="tx1"/>
                          </a:solidFill>
                        </a:rPr>
                        <a:t>1.2</a:t>
                      </a:r>
                    </a:p>
                  </a:txBody>
                  <a:tcPr/>
                </a:tc>
                <a:extLst>
                  <a:ext uri="{0D108BD9-81ED-4DB2-BD59-A6C34878D82A}">
                    <a16:rowId xmlns:a16="http://schemas.microsoft.com/office/drawing/2014/main" val="179424929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22%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0%</a:t>
                      </a:r>
                    </a:p>
                  </a:txBody>
                  <a:tcPr/>
                </a:tc>
                <a:tc>
                  <a:txBody>
                    <a:bodyPr/>
                    <a:lstStyle/>
                    <a:p>
                      <a:pPr algn="ctr"/>
                      <a:r>
                        <a:rPr lang="en-US" dirty="0">
                          <a:solidFill>
                            <a:schemeClr val="tx1"/>
                          </a:solidFill>
                        </a:rPr>
                        <a:t>∞</a:t>
                      </a:r>
                    </a:p>
                  </a:txBody>
                  <a:tcPr/>
                </a:tc>
                <a:extLst>
                  <a:ext uri="{0D108BD9-81ED-4DB2-BD59-A6C34878D82A}">
                    <a16:rowId xmlns:a16="http://schemas.microsoft.com/office/drawing/2014/main" val="127561760"/>
                  </a:ext>
                </a:extLst>
              </a:tr>
              <a:tr h="370840">
                <a:tc>
                  <a:txBody>
                    <a:bodyPr/>
                    <a:lstStyle/>
                    <a:p>
                      <a:r>
                        <a:rPr lang="en-US" dirty="0">
                          <a:solidFill>
                            <a:schemeClr val="tx1"/>
                          </a:solidFill>
                        </a:rPr>
                        <a:t>Calc-2</a:t>
                      </a:r>
                    </a:p>
                  </a:txBody>
                  <a:tcPr/>
                </a:tc>
                <a:tc>
                  <a:txBody>
                    <a:bodyPr/>
                    <a:lstStyle/>
                    <a:p>
                      <a:r>
                        <a:rPr lang="en-US" dirty="0">
                          <a:solidFill>
                            <a:schemeClr val="tx1"/>
                          </a:solidFill>
                        </a:rPr>
                        <a:t>UWF</a:t>
                      </a:r>
                    </a:p>
                  </a:txBody>
                  <a:tcPr/>
                </a:tc>
                <a:tc>
                  <a:txBody>
                    <a:bodyPr/>
                    <a:lstStyle/>
                    <a:p>
                      <a:r>
                        <a:rPr lang="en-US" dirty="0">
                          <a:solidFill>
                            <a:schemeClr val="tx1"/>
                          </a:solidFill>
                        </a:rPr>
                        <a:t>59</a:t>
                      </a:r>
                    </a:p>
                  </a:txBody>
                  <a:tcPr/>
                </a:tc>
                <a:tc>
                  <a:txBody>
                    <a:bodyPr/>
                    <a:lstStyle/>
                    <a:p>
                      <a:pPr algn="ctr"/>
                      <a:r>
                        <a:rPr lang="en-US" dirty="0">
                          <a:solidFill>
                            <a:schemeClr val="tx1"/>
                          </a:solidFill>
                        </a:rPr>
                        <a:t>49%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2.4</a:t>
                      </a:r>
                    </a:p>
                  </a:txBody>
                  <a:tcPr/>
                </a:tc>
                <a:extLst>
                  <a:ext uri="{0D108BD9-81ED-4DB2-BD59-A6C34878D82A}">
                    <a16:rowId xmlns:a16="http://schemas.microsoft.com/office/drawing/2014/main" val="1754483538"/>
                  </a:ext>
                </a:extLst>
              </a:tr>
            </a:tbl>
          </a:graphicData>
        </a:graphic>
      </p:graphicFrame>
      <p:sp>
        <p:nvSpPr>
          <p:cNvPr id="3" name="TextBox 2">
            <a:extLst>
              <a:ext uri="{FF2B5EF4-FFF2-40B4-BE49-F238E27FC236}">
                <a16:creationId xmlns:a16="http://schemas.microsoft.com/office/drawing/2014/main" id="{2528E329-3CC0-4E69-9D00-58A5E289C31A}"/>
              </a:ext>
            </a:extLst>
          </p:cNvPr>
          <p:cNvSpPr txBox="1"/>
          <p:nvPr/>
        </p:nvSpPr>
        <p:spPr>
          <a:xfrm>
            <a:off x="4000500" y="438834"/>
            <a:ext cx="5105400" cy="646331"/>
          </a:xfrm>
          <a:prstGeom prst="rect">
            <a:avLst/>
          </a:prstGeom>
          <a:noFill/>
        </p:spPr>
        <p:txBody>
          <a:bodyPr wrap="square" rtlCol="0">
            <a:spAutoFit/>
          </a:bodyPr>
          <a:lstStyle/>
          <a:p>
            <a:endParaRPr lang="en-US" b="1" dirty="0"/>
          </a:p>
          <a:p>
            <a:r>
              <a:rPr lang="en-US" b="1" dirty="0"/>
              <a:t>High Course Grade vs. Full Diagnostic Score</a:t>
            </a:r>
          </a:p>
        </p:txBody>
      </p:sp>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6" name="Rectangle 5">
            <a:extLst>
              <a:ext uri="{FF2B5EF4-FFF2-40B4-BE49-F238E27FC236}">
                <a16:creationId xmlns:a16="http://schemas.microsoft.com/office/drawing/2014/main" id="{10838197-CAB5-41CC-AF9D-5E6CE5A6BEE3}"/>
              </a:ext>
            </a:extLst>
          </p:cNvPr>
          <p:cNvSpPr/>
          <p:nvPr/>
        </p:nvSpPr>
        <p:spPr>
          <a:xfrm>
            <a:off x="429986" y="2209800"/>
            <a:ext cx="111252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6780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extLst>
              <p:ext uri="{D42A27DB-BD31-4B8C-83A1-F6EECF244321}">
                <p14:modId xmlns:p14="http://schemas.microsoft.com/office/powerpoint/2010/main" val="1217159755"/>
              </p:ext>
            </p:extLst>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A-</a:t>
                      </a:r>
                    </a:p>
                  </a:txBody>
                  <a:tcPr/>
                </a:tc>
                <a:tc>
                  <a:txBody>
                    <a:bodyPr/>
                    <a:lstStyle/>
                    <a:p>
                      <a:pPr algn="ctr"/>
                      <a:r>
                        <a:rPr lang="en-US" dirty="0">
                          <a:solidFill>
                            <a:schemeClr val="tx1"/>
                          </a:solidFill>
                        </a:rPr>
                        <a:t>High-grade Ratio</a:t>
                      </a:r>
                      <a:r>
                        <a:rPr lang="en-US" sz="1200" dirty="0">
                          <a:solidFill>
                            <a:schemeClr val="tx1"/>
                          </a:solidFill>
                        </a:rPr>
                        <a:t> score ≥ 81% vs. score ≤ 57% </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35%</a:t>
                      </a:r>
                    </a:p>
                  </a:txBody>
                  <a:tcPr/>
                </a:tc>
                <a:tc>
                  <a:txBody>
                    <a:bodyPr/>
                    <a:lstStyle/>
                    <a:p>
                      <a:pPr algn="ctr"/>
                      <a:r>
                        <a:rPr lang="en-US" dirty="0">
                          <a:solidFill>
                            <a:schemeClr val="tx1"/>
                          </a:solidFill>
                        </a:rPr>
                        <a:t>63%</a:t>
                      </a:r>
                    </a:p>
                  </a:txBody>
                  <a:tcPr/>
                </a:tc>
                <a:tc>
                  <a:txBody>
                    <a:bodyPr/>
                    <a:lstStyle/>
                    <a:p>
                      <a:pPr algn="ctr"/>
                      <a:r>
                        <a:rPr lang="en-US" dirty="0">
                          <a:solidFill>
                            <a:schemeClr val="tx1"/>
                          </a:solidFill>
                        </a:rPr>
                        <a:t>15%</a:t>
                      </a:r>
                    </a:p>
                  </a:txBody>
                  <a:tcPr/>
                </a:tc>
                <a:tc>
                  <a:txBody>
                    <a:bodyPr/>
                    <a:lstStyle/>
                    <a:p>
                      <a:pPr algn="ctr"/>
                      <a:r>
                        <a:rPr lang="en-US" dirty="0">
                          <a:solidFill>
                            <a:schemeClr val="tx1"/>
                          </a:solidFill>
                        </a:rPr>
                        <a:t>4.2</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64%</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Alg-2</a:t>
                      </a:r>
                    </a:p>
                  </a:txBody>
                  <a:tcPr/>
                </a:tc>
                <a:tc>
                  <a:txBody>
                    <a:bodyPr/>
                    <a:lstStyle/>
                    <a:p>
                      <a:r>
                        <a:rPr lang="en-US" dirty="0">
                          <a:solidFill>
                            <a:schemeClr val="tx1"/>
                          </a:solidFill>
                        </a:rPr>
                        <a:t>ASU-T</a:t>
                      </a:r>
                    </a:p>
                  </a:txBody>
                  <a:tcPr/>
                </a:tc>
                <a:tc>
                  <a:txBody>
                    <a:bodyPr/>
                    <a:lstStyle/>
                    <a:p>
                      <a:r>
                        <a:rPr lang="en-US" dirty="0">
                          <a:solidFill>
                            <a:schemeClr val="tx1"/>
                          </a:solidFill>
                        </a:rPr>
                        <a:t>129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67%</a:t>
                      </a:r>
                    </a:p>
                  </a:txBody>
                  <a:tcPr/>
                </a:tc>
                <a:tc>
                  <a:txBody>
                    <a:bodyPr/>
                    <a:lstStyle/>
                    <a:p>
                      <a:pPr algn="ctr"/>
                      <a:r>
                        <a:rPr lang="en-US" dirty="0">
                          <a:solidFill>
                            <a:schemeClr val="tx1"/>
                          </a:solidFill>
                        </a:rPr>
                        <a:t>55%</a:t>
                      </a:r>
                    </a:p>
                  </a:txBody>
                  <a:tcPr/>
                </a:tc>
                <a:tc>
                  <a:txBody>
                    <a:bodyPr/>
                    <a:lstStyle/>
                    <a:p>
                      <a:pPr algn="ctr"/>
                      <a:r>
                        <a:rPr lang="en-US" dirty="0">
                          <a:solidFill>
                            <a:schemeClr val="tx1"/>
                          </a:solidFill>
                        </a:rPr>
                        <a:t>1.2</a:t>
                      </a:r>
                    </a:p>
                  </a:txBody>
                  <a:tcPr/>
                </a:tc>
                <a:extLst>
                  <a:ext uri="{0D108BD9-81ED-4DB2-BD59-A6C34878D82A}">
                    <a16:rowId xmlns:a16="http://schemas.microsoft.com/office/drawing/2014/main" val="179424929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22%</a:t>
                      </a:r>
                    </a:p>
                  </a:txBody>
                  <a:tcPr/>
                </a:tc>
                <a:tc>
                  <a:txBody>
                    <a:bodyPr/>
                    <a:lstStyle/>
                    <a:p>
                      <a:pPr algn="ctr"/>
                      <a:r>
                        <a:rPr lang="en-US" dirty="0">
                          <a:solidFill>
                            <a:schemeClr val="tx1"/>
                          </a:solidFill>
                        </a:rPr>
                        <a:t>40%</a:t>
                      </a:r>
                    </a:p>
                  </a:txBody>
                  <a:tcPr/>
                </a:tc>
                <a:tc>
                  <a:txBody>
                    <a:bodyPr/>
                    <a:lstStyle/>
                    <a:p>
                      <a:pPr algn="ctr"/>
                      <a:r>
                        <a:rPr lang="en-US" dirty="0">
                          <a:solidFill>
                            <a:schemeClr val="tx1"/>
                          </a:solidFill>
                        </a:rPr>
                        <a:t>0%</a:t>
                      </a:r>
                    </a:p>
                  </a:txBody>
                  <a:tcPr/>
                </a:tc>
                <a:tc>
                  <a:txBody>
                    <a:bodyPr/>
                    <a:lstStyle/>
                    <a:p>
                      <a:pPr algn="ctr"/>
                      <a:r>
                        <a:rPr lang="en-US" dirty="0">
                          <a:solidFill>
                            <a:schemeClr val="tx1"/>
                          </a:solidFill>
                        </a:rPr>
                        <a:t>“∞”</a:t>
                      </a:r>
                    </a:p>
                  </a:txBody>
                  <a:tcPr/>
                </a:tc>
                <a:extLst>
                  <a:ext uri="{0D108BD9-81ED-4DB2-BD59-A6C34878D82A}">
                    <a16:rowId xmlns:a16="http://schemas.microsoft.com/office/drawing/2014/main" val="127561760"/>
                  </a:ext>
                </a:extLst>
              </a:tr>
              <a:tr h="370840">
                <a:tc>
                  <a:txBody>
                    <a:bodyPr/>
                    <a:lstStyle/>
                    <a:p>
                      <a:r>
                        <a:rPr lang="en-US" dirty="0">
                          <a:solidFill>
                            <a:schemeClr val="tx1"/>
                          </a:solidFill>
                        </a:rPr>
                        <a:t>Calc-2</a:t>
                      </a:r>
                    </a:p>
                  </a:txBody>
                  <a:tcPr/>
                </a:tc>
                <a:tc>
                  <a:txBody>
                    <a:bodyPr/>
                    <a:lstStyle/>
                    <a:p>
                      <a:r>
                        <a:rPr lang="en-US" dirty="0">
                          <a:solidFill>
                            <a:schemeClr val="tx1"/>
                          </a:solidFill>
                        </a:rPr>
                        <a:t>UWF</a:t>
                      </a:r>
                    </a:p>
                  </a:txBody>
                  <a:tcPr/>
                </a:tc>
                <a:tc>
                  <a:txBody>
                    <a:bodyPr/>
                    <a:lstStyle/>
                    <a:p>
                      <a:r>
                        <a:rPr lang="en-US" dirty="0">
                          <a:solidFill>
                            <a:schemeClr val="tx1"/>
                          </a:solidFill>
                        </a:rPr>
                        <a:t>59</a:t>
                      </a:r>
                    </a:p>
                  </a:txBody>
                  <a:tcPr/>
                </a:tc>
                <a:tc>
                  <a:txBody>
                    <a:bodyPr/>
                    <a:lstStyle/>
                    <a:p>
                      <a:pPr algn="ctr"/>
                      <a:r>
                        <a:rPr lang="en-US" dirty="0">
                          <a:solidFill>
                            <a:schemeClr val="tx1"/>
                          </a:solidFill>
                        </a:rPr>
                        <a:t>49%</a:t>
                      </a:r>
                    </a:p>
                  </a:txBody>
                  <a:tcPr/>
                </a:tc>
                <a:tc>
                  <a:txBody>
                    <a:bodyPr/>
                    <a:lstStyle/>
                    <a:p>
                      <a:pPr algn="ctr"/>
                      <a:r>
                        <a:rPr lang="en-US" dirty="0">
                          <a:solidFill>
                            <a:schemeClr val="tx1"/>
                          </a:solidFill>
                        </a:rPr>
                        <a:t>61%</a:t>
                      </a:r>
                    </a:p>
                  </a:txBody>
                  <a:tcPr/>
                </a:tc>
                <a:tc>
                  <a:txBody>
                    <a:bodyPr/>
                    <a:lstStyle/>
                    <a:p>
                      <a:pPr algn="ctr"/>
                      <a:r>
                        <a:rPr lang="en-US" dirty="0">
                          <a:solidFill>
                            <a:schemeClr val="tx1"/>
                          </a:solidFill>
                        </a:rPr>
                        <a:t>38%</a:t>
                      </a:r>
                    </a:p>
                  </a:txBody>
                  <a:tcPr/>
                </a:tc>
                <a:tc>
                  <a:txBody>
                    <a:bodyPr/>
                    <a:lstStyle/>
                    <a:p>
                      <a:pPr algn="ctr"/>
                      <a:r>
                        <a:rPr lang="en-US" dirty="0">
                          <a:solidFill>
                            <a:schemeClr val="tx1"/>
                          </a:solidFill>
                        </a:rPr>
                        <a:t>1.6</a:t>
                      </a:r>
                    </a:p>
                  </a:txBody>
                  <a:tcPr/>
                </a:tc>
                <a:extLst>
                  <a:ext uri="{0D108BD9-81ED-4DB2-BD59-A6C34878D82A}">
                    <a16:rowId xmlns:a16="http://schemas.microsoft.com/office/drawing/2014/main" val="1754483538"/>
                  </a:ext>
                </a:extLst>
              </a:tr>
            </a:tbl>
          </a:graphicData>
        </a:graphic>
      </p:graphicFrame>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5" name="TextBox 4">
            <a:extLst>
              <a:ext uri="{FF2B5EF4-FFF2-40B4-BE49-F238E27FC236}">
                <a16:creationId xmlns:a16="http://schemas.microsoft.com/office/drawing/2014/main" id="{D1B507A3-88A1-452B-B5BB-E623DA31DEF2}"/>
              </a:ext>
            </a:extLst>
          </p:cNvPr>
          <p:cNvSpPr txBox="1"/>
          <p:nvPr/>
        </p:nvSpPr>
        <p:spPr>
          <a:xfrm>
            <a:off x="6515100" y="4637553"/>
            <a:ext cx="4495800" cy="923330"/>
          </a:xfrm>
          <a:prstGeom prst="rect">
            <a:avLst/>
          </a:prstGeom>
          <a:noFill/>
        </p:spPr>
        <p:txBody>
          <a:bodyPr wrap="square" rtlCol="0">
            <a:spAutoFit/>
          </a:bodyPr>
          <a:lstStyle/>
          <a:p>
            <a:r>
              <a:rPr lang="en-US" i="1" dirty="0">
                <a:solidFill>
                  <a:srgbClr val="FF0000"/>
                </a:solidFill>
              </a:rPr>
              <a:t>Students who scored high on math diagnostic pretest had more “A” course grades than those who scored low</a:t>
            </a:r>
          </a:p>
        </p:txBody>
      </p:sp>
      <p:sp>
        <p:nvSpPr>
          <p:cNvPr id="7" name="TextBox 6">
            <a:extLst>
              <a:ext uri="{FF2B5EF4-FFF2-40B4-BE49-F238E27FC236}">
                <a16:creationId xmlns:a16="http://schemas.microsoft.com/office/drawing/2014/main" id="{F837BF12-1FD7-477F-BD91-987C78FD19F5}"/>
              </a:ext>
            </a:extLst>
          </p:cNvPr>
          <p:cNvSpPr txBox="1"/>
          <p:nvPr/>
        </p:nvSpPr>
        <p:spPr>
          <a:xfrm>
            <a:off x="4000500" y="438834"/>
            <a:ext cx="5105400" cy="646331"/>
          </a:xfrm>
          <a:prstGeom prst="rect">
            <a:avLst/>
          </a:prstGeom>
          <a:noFill/>
        </p:spPr>
        <p:txBody>
          <a:bodyPr wrap="square" rtlCol="0">
            <a:spAutoFit/>
          </a:bodyPr>
          <a:lstStyle/>
          <a:p>
            <a:endParaRPr lang="en-US" b="1" dirty="0"/>
          </a:p>
          <a:p>
            <a:r>
              <a:rPr lang="en-US" b="1" dirty="0"/>
              <a:t>High Course Grade vs. Full Diagnostic Score</a:t>
            </a:r>
          </a:p>
        </p:txBody>
      </p:sp>
    </p:spTree>
    <p:extLst>
      <p:ext uri="{BB962C8B-B14F-4D97-AF65-F5344CB8AC3E}">
        <p14:creationId xmlns:p14="http://schemas.microsoft.com/office/powerpoint/2010/main" val="14061725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11228F3-FE0E-4953-8449-0BDDA5144938}"/>
              </a:ext>
            </a:extLst>
          </p:cNvPr>
          <p:cNvGraphicFramePr>
            <a:graphicFrameLocks noGrp="1"/>
          </p:cNvGraphicFramePr>
          <p:nvPr/>
        </p:nvGraphicFramePr>
        <p:xfrm>
          <a:off x="609600" y="1143000"/>
          <a:ext cx="10629899" cy="2494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726652294"/>
                    </a:ext>
                  </a:extLst>
                </a:gridCol>
                <a:gridCol w="1143000">
                  <a:extLst>
                    <a:ext uri="{9D8B030D-6E8A-4147-A177-3AD203B41FA5}">
                      <a16:colId xmlns:a16="http://schemas.microsoft.com/office/drawing/2014/main" val="258109887"/>
                    </a:ext>
                  </a:extLst>
                </a:gridCol>
                <a:gridCol w="609600">
                  <a:extLst>
                    <a:ext uri="{9D8B030D-6E8A-4147-A177-3AD203B41FA5}">
                      <a16:colId xmlns:a16="http://schemas.microsoft.com/office/drawing/2014/main" val="659729012"/>
                    </a:ext>
                  </a:extLst>
                </a:gridCol>
                <a:gridCol w="1676400">
                  <a:extLst>
                    <a:ext uri="{9D8B030D-6E8A-4147-A177-3AD203B41FA5}">
                      <a16:colId xmlns:a16="http://schemas.microsoft.com/office/drawing/2014/main" val="2565366439"/>
                    </a:ext>
                  </a:extLst>
                </a:gridCol>
                <a:gridCol w="1828800">
                  <a:extLst>
                    <a:ext uri="{9D8B030D-6E8A-4147-A177-3AD203B41FA5}">
                      <a16:colId xmlns:a16="http://schemas.microsoft.com/office/drawing/2014/main" val="2983907064"/>
                    </a:ext>
                  </a:extLst>
                </a:gridCol>
                <a:gridCol w="2133600">
                  <a:extLst>
                    <a:ext uri="{9D8B030D-6E8A-4147-A177-3AD203B41FA5}">
                      <a16:colId xmlns:a16="http://schemas.microsoft.com/office/drawing/2014/main" val="2670120318"/>
                    </a:ext>
                  </a:extLst>
                </a:gridCol>
                <a:gridCol w="2247899">
                  <a:extLst>
                    <a:ext uri="{9D8B030D-6E8A-4147-A177-3AD203B41FA5}">
                      <a16:colId xmlns:a16="http://schemas.microsoft.com/office/drawing/2014/main" val="1311248279"/>
                    </a:ext>
                  </a:extLst>
                </a:gridCol>
              </a:tblGrid>
              <a:tr h="328506">
                <a:tc>
                  <a:txBody>
                    <a:bodyPr/>
                    <a:lstStyle/>
                    <a:p>
                      <a:r>
                        <a:rPr lang="en-US" dirty="0">
                          <a:solidFill>
                            <a:schemeClr val="tx1"/>
                          </a:solidFill>
                        </a:rPr>
                        <a:t>Course</a:t>
                      </a:r>
                    </a:p>
                  </a:txBody>
                  <a:tcPr/>
                </a:tc>
                <a:tc>
                  <a:txBody>
                    <a:bodyPr/>
                    <a:lstStyle/>
                    <a:p>
                      <a:r>
                        <a:rPr lang="en-US" dirty="0">
                          <a:solidFill>
                            <a:schemeClr val="tx1"/>
                          </a:solidFill>
                        </a:rPr>
                        <a:t>Campus</a:t>
                      </a:r>
                    </a:p>
                  </a:txBody>
                  <a:tcPr/>
                </a:tc>
                <a:tc>
                  <a:txBody>
                    <a:bodyPr/>
                    <a:lstStyle/>
                    <a:p>
                      <a:r>
                        <a:rPr lang="en-US" i="1" dirty="0">
                          <a:solidFill>
                            <a:schemeClr val="tx1"/>
                          </a:solidFill>
                        </a:rPr>
                        <a:t>N</a:t>
                      </a:r>
                    </a:p>
                  </a:txBody>
                  <a:tcPr/>
                </a:tc>
                <a:tc>
                  <a:txBody>
                    <a:bodyPr/>
                    <a:lstStyle/>
                    <a:p>
                      <a:pPr algn="ctr"/>
                      <a:r>
                        <a:rPr lang="en-US" dirty="0">
                          <a:solidFill>
                            <a:schemeClr val="tx1"/>
                          </a:solidFill>
                        </a:rPr>
                        <a:t>Overall</a:t>
                      </a:r>
                    </a:p>
                    <a:p>
                      <a:pPr algn="ctr"/>
                      <a:r>
                        <a:rPr lang="en-US" dirty="0">
                          <a:solidFill>
                            <a:schemeClr val="tx1"/>
                          </a:solidFill>
                        </a:rPr>
                        <a:t>% grade ≥ 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 grade ≥ 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Score ≤ 57% </a:t>
                      </a:r>
                    </a:p>
                    <a:p>
                      <a:pPr algn="ctr"/>
                      <a:r>
                        <a:rPr lang="en-US" dirty="0">
                          <a:solidFill>
                            <a:schemeClr val="tx1"/>
                          </a:solidFill>
                        </a:rPr>
                        <a:t>% grade ≥ A-</a:t>
                      </a:r>
                    </a:p>
                  </a:txBody>
                  <a:tcPr/>
                </a:tc>
                <a:tc>
                  <a:txBody>
                    <a:bodyPr/>
                    <a:lstStyle/>
                    <a:p>
                      <a:pPr algn="ctr"/>
                      <a:r>
                        <a:rPr lang="en-US" dirty="0">
                          <a:solidFill>
                            <a:schemeClr val="tx1"/>
                          </a:solidFill>
                        </a:rPr>
                        <a:t>High-grade Ratio</a:t>
                      </a:r>
                      <a:r>
                        <a:rPr lang="en-US" sz="1200" dirty="0">
                          <a:solidFill>
                            <a:schemeClr val="tx1"/>
                          </a:solidFill>
                        </a:rPr>
                        <a:t> score ≥ 81% vs. score ≤ 57% </a:t>
                      </a:r>
                    </a:p>
                  </a:txBody>
                  <a:tcPr/>
                </a:tc>
                <a:extLst>
                  <a:ext uri="{0D108BD9-81ED-4DB2-BD59-A6C34878D82A}">
                    <a16:rowId xmlns:a16="http://schemas.microsoft.com/office/drawing/2014/main" val="1091143944"/>
                  </a:ext>
                </a:extLst>
              </a:tr>
              <a:tr h="370840">
                <a:tc>
                  <a:txBody>
                    <a:bodyPr/>
                    <a:lstStyle/>
                    <a:p>
                      <a:r>
                        <a:rPr lang="en-US" dirty="0">
                          <a:solidFill>
                            <a:schemeClr val="tx1"/>
                          </a:solidFill>
                        </a:rPr>
                        <a:t>Alg-1</a:t>
                      </a:r>
                    </a:p>
                  </a:txBody>
                  <a:tcPr/>
                </a:tc>
                <a:tc>
                  <a:txBody>
                    <a:bodyPr/>
                    <a:lstStyle/>
                    <a:p>
                      <a:r>
                        <a:rPr lang="en-US" dirty="0">
                          <a:solidFill>
                            <a:schemeClr val="tx1"/>
                          </a:solidFill>
                        </a:rPr>
                        <a:t>ASU-P</a:t>
                      </a:r>
                    </a:p>
                  </a:txBody>
                  <a:tcPr/>
                </a:tc>
                <a:tc>
                  <a:txBody>
                    <a:bodyPr/>
                    <a:lstStyle/>
                    <a:p>
                      <a:r>
                        <a:rPr lang="en-US" dirty="0">
                          <a:solidFill>
                            <a:schemeClr val="tx1"/>
                          </a:solidFill>
                        </a:rPr>
                        <a:t>78</a:t>
                      </a:r>
                    </a:p>
                  </a:txBody>
                  <a:tcPr/>
                </a:tc>
                <a:tc>
                  <a:txBody>
                    <a:bodyPr/>
                    <a:lstStyle/>
                    <a:p>
                      <a:pPr algn="ctr"/>
                      <a:r>
                        <a:rPr lang="en-US" dirty="0">
                          <a:solidFill>
                            <a:schemeClr val="tx1"/>
                          </a:solidFill>
                        </a:rPr>
                        <a:t>35%</a:t>
                      </a:r>
                    </a:p>
                  </a:txBody>
                  <a:tcPr/>
                </a:tc>
                <a:tc>
                  <a:txBody>
                    <a:bodyPr/>
                    <a:lstStyle/>
                    <a:p>
                      <a:pPr algn="ctr"/>
                      <a:r>
                        <a:rPr lang="en-US" dirty="0">
                          <a:solidFill>
                            <a:schemeClr val="tx1"/>
                          </a:solidFill>
                        </a:rPr>
                        <a:t>63%</a:t>
                      </a:r>
                    </a:p>
                  </a:txBody>
                  <a:tcPr/>
                </a:tc>
                <a:tc>
                  <a:txBody>
                    <a:bodyPr/>
                    <a:lstStyle/>
                    <a:p>
                      <a:pPr algn="ctr"/>
                      <a:r>
                        <a:rPr lang="en-US" dirty="0">
                          <a:solidFill>
                            <a:schemeClr val="tx1"/>
                          </a:solidFill>
                        </a:rPr>
                        <a:t>15%</a:t>
                      </a:r>
                    </a:p>
                  </a:txBody>
                  <a:tcPr/>
                </a:tc>
                <a:tc>
                  <a:txBody>
                    <a:bodyPr/>
                    <a:lstStyle/>
                    <a:p>
                      <a:pPr algn="ctr"/>
                      <a:r>
                        <a:rPr lang="en-US" dirty="0">
                          <a:solidFill>
                            <a:schemeClr val="tx1"/>
                          </a:solidFill>
                        </a:rPr>
                        <a:t>4.2</a:t>
                      </a:r>
                    </a:p>
                  </a:txBody>
                  <a:tcPr/>
                </a:tc>
                <a:extLst>
                  <a:ext uri="{0D108BD9-81ED-4DB2-BD59-A6C34878D82A}">
                    <a16:rowId xmlns:a16="http://schemas.microsoft.com/office/drawing/2014/main" val="1077969771"/>
                  </a:ext>
                </a:extLst>
              </a:tr>
              <a:tr h="370840">
                <a:tc>
                  <a:txBody>
                    <a:bodyPr/>
                    <a:lstStyle/>
                    <a:p>
                      <a:r>
                        <a:rPr lang="en-US" dirty="0">
                          <a:solidFill>
                            <a:schemeClr val="tx1"/>
                          </a:solidFill>
                        </a:rPr>
                        <a:t>Alg-2</a:t>
                      </a:r>
                    </a:p>
                  </a:txBody>
                  <a:tcPr/>
                </a:tc>
                <a:tc>
                  <a:txBody>
                    <a:bodyPr/>
                    <a:lstStyle/>
                    <a:p>
                      <a:r>
                        <a:rPr lang="en-US" dirty="0">
                          <a:solidFill>
                            <a:schemeClr val="tx1"/>
                          </a:solidFill>
                        </a:rPr>
                        <a:t>ASU-P</a:t>
                      </a:r>
                    </a:p>
                  </a:txBody>
                  <a:tcPr/>
                </a:tc>
                <a:tc>
                  <a:txBody>
                    <a:bodyPr/>
                    <a:lstStyle/>
                    <a:p>
                      <a:r>
                        <a:rPr lang="en-US" dirty="0">
                          <a:solidFill>
                            <a:schemeClr val="tx1"/>
                          </a:solidFill>
                        </a:rPr>
                        <a:t>72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64%</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2.6</a:t>
                      </a:r>
                    </a:p>
                  </a:txBody>
                  <a:tcPr/>
                </a:tc>
                <a:extLst>
                  <a:ext uri="{0D108BD9-81ED-4DB2-BD59-A6C34878D82A}">
                    <a16:rowId xmlns:a16="http://schemas.microsoft.com/office/drawing/2014/main" val="2417575212"/>
                  </a:ext>
                </a:extLst>
              </a:tr>
              <a:tr h="370840">
                <a:tc>
                  <a:txBody>
                    <a:bodyPr/>
                    <a:lstStyle/>
                    <a:p>
                      <a:r>
                        <a:rPr lang="en-US" dirty="0">
                          <a:solidFill>
                            <a:schemeClr val="tx1"/>
                          </a:solidFill>
                        </a:rPr>
                        <a:t>Alg-2</a:t>
                      </a:r>
                    </a:p>
                  </a:txBody>
                  <a:tcPr/>
                </a:tc>
                <a:tc>
                  <a:txBody>
                    <a:bodyPr/>
                    <a:lstStyle/>
                    <a:p>
                      <a:r>
                        <a:rPr lang="en-US" dirty="0">
                          <a:solidFill>
                            <a:schemeClr val="tx1"/>
                          </a:solidFill>
                        </a:rPr>
                        <a:t>ASU-T</a:t>
                      </a:r>
                    </a:p>
                  </a:txBody>
                  <a:tcPr/>
                </a:tc>
                <a:tc>
                  <a:txBody>
                    <a:bodyPr/>
                    <a:lstStyle/>
                    <a:p>
                      <a:r>
                        <a:rPr lang="en-US" dirty="0">
                          <a:solidFill>
                            <a:schemeClr val="tx1"/>
                          </a:solidFill>
                        </a:rPr>
                        <a:t>129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65%</a:t>
                      </a:r>
                    </a:p>
                  </a:txBody>
                  <a:tcPr/>
                </a:tc>
                <a:tc>
                  <a:txBody>
                    <a:bodyPr/>
                    <a:lstStyle/>
                    <a:p>
                      <a:pPr algn="ctr"/>
                      <a:r>
                        <a:rPr lang="en-US" dirty="0">
                          <a:solidFill>
                            <a:schemeClr val="tx1"/>
                          </a:solidFill>
                        </a:rPr>
                        <a:t>53%</a:t>
                      </a:r>
                    </a:p>
                  </a:txBody>
                  <a:tcPr/>
                </a:tc>
                <a:tc>
                  <a:txBody>
                    <a:bodyPr/>
                    <a:lstStyle/>
                    <a:p>
                      <a:pPr algn="ctr"/>
                      <a:r>
                        <a:rPr lang="en-US" dirty="0">
                          <a:solidFill>
                            <a:schemeClr val="tx1"/>
                          </a:solidFill>
                        </a:rPr>
                        <a:t>1.2</a:t>
                      </a:r>
                    </a:p>
                  </a:txBody>
                  <a:tcPr/>
                </a:tc>
                <a:extLst>
                  <a:ext uri="{0D108BD9-81ED-4DB2-BD59-A6C34878D82A}">
                    <a16:rowId xmlns:a16="http://schemas.microsoft.com/office/drawing/2014/main" val="1794249292"/>
                  </a:ext>
                </a:extLst>
              </a:tr>
              <a:tr h="370840">
                <a:tc>
                  <a:txBody>
                    <a:bodyPr/>
                    <a:lstStyle/>
                    <a:p>
                      <a:r>
                        <a:rPr lang="en-US" dirty="0">
                          <a:solidFill>
                            <a:schemeClr val="tx1"/>
                          </a:solidFill>
                        </a:rPr>
                        <a:t>Calc-1</a:t>
                      </a:r>
                    </a:p>
                  </a:txBody>
                  <a:tcPr/>
                </a:tc>
                <a:tc>
                  <a:txBody>
                    <a:bodyPr/>
                    <a:lstStyle/>
                    <a:p>
                      <a:r>
                        <a:rPr lang="en-US" dirty="0">
                          <a:solidFill>
                            <a:schemeClr val="tx1"/>
                          </a:solidFill>
                        </a:rPr>
                        <a:t>UWF</a:t>
                      </a:r>
                    </a:p>
                  </a:txBody>
                  <a:tcPr/>
                </a:tc>
                <a:tc>
                  <a:txBody>
                    <a:bodyPr/>
                    <a:lstStyle/>
                    <a:p>
                      <a:r>
                        <a:rPr lang="en-US" dirty="0">
                          <a:solidFill>
                            <a:schemeClr val="tx1"/>
                          </a:solidFill>
                        </a:rPr>
                        <a:t>103</a:t>
                      </a:r>
                    </a:p>
                  </a:txBody>
                  <a:tcPr/>
                </a:tc>
                <a:tc>
                  <a:txBody>
                    <a:bodyPr/>
                    <a:lstStyle/>
                    <a:p>
                      <a:pPr algn="ctr"/>
                      <a:r>
                        <a:rPr lang="en-US" dirty="0">
                          <a:solidFill>
                            <a:schemeClr val="tx1"/>
                          </a:solidFill>
                        </a:rPr>
                        <a:t>22%</a:t>
                      </a:r>
                    </a:p>
                  </a:txBody>
                  <a:tcPr/>
                </a:tc>
                <a:tc>
                  <a:txBody>
                    <a:bodyPr/>
                    <a:lstStyle/>
                    <a:p>
                      <a:pPr algn="ctr"/>
                      <a:r>
                        <a:rPr lang="en-US" dirty="0">
                          <a:solidFill>
                            <a:schemeClr val="tx1"/>
                          </a:solidFill>
                        </a:rPr>
                        <a:t>39%</a:t>
                      </a:r>
                    </a:p>
                  </a:txBody>
                  <a:tcPr/>
                </a:tc>
                <a:tc>
                  <a:txBody>
                    <a:bodyPr/>
                    <a:lstStyle/>
                    <a:p>
                      <a:pPr algn="ctr"/>
                      <a:r>
                        <a:rPr lang="en-US" dirty="0">
                          <a:solidFill>
                            <a:schemeClr val="tx1"/>
                          </a:solidFill>
                        </a:rPr>
                        <a:t>0%</a:t>
                      </a:r>
                    </a:p>
                  </a:txBody>
                  <a:tcPr/>
                </a:tc>
                <a:tc>
                  <a:txBody>
                    <a:bodyPr/>
                    <a:lstStyle/>
                    <a:p>
                      <a:pPr algn="ctr"/>
                      <a:r>
                        <a:rPr lang="en-US" dirty="0">
                          <a:solidFill>
                            <a:schemeClr val="tx1"/>
                          </a:solidFill>
                        </a:rPr>
                        <a:t>∞</a:t>
                      </a:r>
                    </a:p>
                  </a:txBody>
                  <a:tcPr/>
                </a:tc>
                <a:extLst>
                  <a:ext uri="{0D108BD9-81ED-4DB2-BD59-A6C34878D82A}">
                    <a16:rowId xmlns:a16="http://schemas.microsoft.com/office/drawing/2014/main" val="127561760"/>
                  </a:ext>
                </a:extLst>
              </a:tr>
              <a:tr h="370840">
                <a:tc>
                  <a:txBody>
                    <a:bodyPr/>
                    <a:lstStyle/>
                    <a:p>
                      <a:r>
                        <a:rPr lang="en-US" dirty="0">
                          <a:solidFill>
                            <a:schemeClr val="tx1"/>
                          </a:solidFill>
                        </a:rPr>
                        <a:t>Calc-2</a:t>
                      </a:r>
                    </a:p>
                  </a:txBody>
                  <a:tcPr/>
                </a:tc>
                <a:tc>
                  <a:txBody>
                    <a:bodyPr/>
                    <a:lstStyle/>
                    <a:p>
                      <a:r>
                        <a:rPr lang="en-US" dirty="0">
                          <a:solidFill>
                            <a:schemeClr val="tx1"/>
                          </a:solidFill>
                        </a:rPr>
                        <a:t>UWF</a:t>
                      </a:r>
                    </a:p>
                  </a:txBody>
                  <a:tcPr/>
                </a:tc>
                <a:tc>
                  <a:txBody>
                    <a:bodyPr/>
                    <a:lstStyle/>
                    <a:p>
                      <a:r>
                        <a:rPr lang="en-US" dirty="0">
                          <a:solidFill>
                            <a:schemeClr val="tx1"/>
                          </a:solidFill>
                        </a:rPr>
                        <a:t>59</a:t>
                      </a:r>
                    </a:p>
                  </a:txBody>
                  <a:tcPr/>
                </a:tc>
                <a:tc>
                  <a:txBody>
                    <a:bodyPr/>
                    <a:lstStyle/>
                    <a:p>
                      <a:pPr algn="ctr"/>
                      <a:r>
                        <a:rPr lang="en-US" dirty="0">
                          <a:solidFill>
                            <a:schemeClr val="tx1"/>
                          </a:solidFill>
                        </a:rPr>
                        <a:t>49%</a:t>
                      </a:r>
                    </a:p>
                  </a:txBody>
                  <a:tcPr/>
                </a:tc>
                <a:tc>
                  <a:txBody>
                    <a:bodyPr/>
                    <a:lstStyle/>
                    <a:p>
                      <a:pPr algn="ctr"/>
                      <a:r>
                        <a:rPr lang="en-US" dirty="0">
                          <a:solidFill>
                            <a:schemeClr val="tx1"/>
                          </a:solidFill>
                        </a:rPr>
                        <a:t>60%</a:t>
                      </a:r>
                    </a:p>
                  </a:txBody>
                  <a:tcPr/>
                </a:tc>
                <a:tc>
                  <a:txBody>
                    <a:bodyPr/>
                    <a:lstStyle/>
                    <a:p>
                      <a:pPr algn="ctr"/>
                      <a:r>
                        <a:rPr lang="en-US" dirty="0">
                          <a:solidFill>
                            <a:schemeClr val="tx1"/>
                          </a:solidFill>
                        </a:rPr>
                        <a:t>25%</a:t>
                      </a:r>
                    </a:p>
                  </a:txBody>
                  <a:tcPr/>
                </a:tc>
                <a:tc>
                  <a:txBody>
                    <a:bodyPr/>
                    <a:lstStyle/>
                    <a:p>
                      <a:pPr algn="ctr"/>
                      <a:r>
                        <a:rPr lang="en-US" dirty="0">
                          <a:solidFill>
                            <a:schemeClr val="tx1"/>
                          </a:solidFill>
                        </a:rPr>
                        <a:t>2.4</a:t>
                      </a:r>
                    </a:p>
                  </a:txBody>
                  <a:tcPr/>
                </a:tc>
                <a:extLst>
                  <a:ext uri="{0D108BD9-81ED-4DB2-BD59-A6C34878D82A}">
                    <a16:rowId xmlns:a16="http://schemas.microsoft.com/office/drawing/2014/main" val="1754483538"/>
                  </a:ext>
                </a:extLst>
              </a:tr>
            </a:tbl>
          </a:graphicData>
        </a:graphic>
      </p:graphicFrame>
      <p:sp>
        <p:nvSpPr>
          <p:cNvPr id="3" name="TextBox 2">
            <a:extLst>
              <a:ext uri="{FF2B5EF4-FFF2-40B4-BE49-F238E27FC236}">
                <a16:creationId xmlns:a16="http://schemas.microsoft.com/office/drawing/2014/main" id="{2528E329-3CC0-4E69-9D00-58A5E289C31A}"/>
              </a:ext>
            </a:extLst>
          </p:cNvPr>
          <p:cNvSpPr txBox="1"/>
          <p:nvPr/>
        </p:nvSpPr>
        <p:spPr>
          <a:xfrm>
            <a:off x="4000500" y="438834"/>
            <a:ext cx="5105400" cy="646331"/>
          </a:xfrm>
          <a:prstGeom prst="rect">
            <a:avLst/>
          </a:prstGeom>
          <a:noFill/>
        </p:spPr>
        <p:txBody>
          <a:bodyPr wrap="square" rtlCol="0">
            <a:spAutoFit/>
          </a:bodyPr>
          <a:lstStyle/>
          <a:p>
            <a:endParaRPr lang="en-US" b="1" dirty="0"/>
          </a:p>
          <a:p>
            <a:r>
              <a:rPr lang="en-US" b="1" dirty="0"/>
              <a:t>High Course Grade vs. Full Diagnostic Score</a:t>
            </a:r>
          </a:p>
        </p:txBody>
      </p:sp>
      <p:sp>
        <p:nvSpPr>
          <p:cNvPr id="4" name="TextBox 3">
            <a:extLst>
              <a:ext uri="{FF2B5EF4-FFF2-40B4-BE49-F238E27FC236}">
                <a16:creationId xmlns:a16="http://schemas.microsoft.com/office/drawing/2014/main" id="{2DCF68DD-215D-46D4-8C4B-B7B74C035E0E}"/>
              </a:ext>
            </a:extLst>
          </p:cNvPr>
          <p:cNvSpPr txBox="1"/>
          <p:nvPr/>
        </p:nvSpPr>
        <p:spPr>
          <a:xfrm>
            <a:off x="838200" y="3637280"/>
            <a:ext cx="5715000" cy="2923877"/>
          </a:xfrm>
          <a:prstGeom prst="rect">
            <a:avLst/>
          </a:prstGeom>
          <a:noFill/>
        </p:spPr>
        <p:txBody>
          <a:bodyPr wrap="square" rtlCol="0">
            <a:spAutoFit/>
          </a:bodyPr>
          <a:lstStyle/>
          <a:p>
            <a:endParaRPr lang="en-US" b="1" dirty="0"/>
          </a:p>
          <a:p>
            <a:endParaRPr lang="en-US" dirty="0"/>
          </a:p>
          <a:p>
            <a:r>
              <a:rPr lang="en-US" sz="1400" dirty="0"/>
              <a:t>Alg-1: Algebra-based course, first semester</a:t>
            </a:r>
          </a:p>
          <a:p>
            <a:r>
              <a:rPr lang="en-US" sz="1400" dirty="0"/>
              <a:t>Alg-2: Algebra-based course, second semester</a:t>
            </a:r>
          </a:p>
          <a:p>
            <a:r>
              <a:rPr lang="en-US" sz="1400" dirty="0"/>
              <a:t>Calc-1: Calculus-based course, first semester</a:t>
            </a:r>
          </a:p>
          <a:p>
            <a:r>
              <a:rPr lang="en-US" sz="1400" dirty="0"/>
              <a:t>Calc-2: Calculus-based course, second semester</a:t>
            </a:r>
          </a:p>
          <a:p>
            <a:endParaRPr lang="en-US" sz="1400" dirty="0"/>
          </a:p>
          <a:p>
            <a:r>
              <a:rPr lang="en-US" sz="1400" dirty="0"/>
              <a:t>ASU-P: Arizona State University, Polytechnic campus</a:t>
            </a:r>
          </a:p>
          <a:p>
            <a:r>
              <a:rPr lang="en-US" sz="1400" dirty="0"/>
              <a:t>ASU-T: Arizona State University, Tempe campus</a:t>
            </a:r>
          </a:p>
          <a:p>
            <a:r>
              <a:rPr lang="en-US" sz="1400" dirty="0"/>
              <a:t>UWF: University of West Florida</a:t>
            </a:r>
          </a:p>
          <a:p>
            <a:endParaRPr lang="en-US" dirty="0"/>
          </a:p>
          <a:p>
            <a:endParaRPr lang="en-US" b="1" dirty="0"/>
          </a:p>
        </p:txBody>
      </p:sp>
      <p:sp>
        <p:nvSpPr>
          <p:cNvPr id="6" name="Rectangle 5">
            <a:extLst>
              <a:ext uri="{FF2B5EF4-FFF2-40B4-BE49-F238E27FC236}">
                <a16:creationId xmlns:a16="http://schemas.microsoft.com/office/drawing/2014/main" id="{10838197-CAB5-41CC-AF9D-5E6CE5A6BEE3}"/>
              </a:ext>
            </a:extLst>
          </p:cNvPr>
          <p:cNvSpPr/>
          <p:nvPr/>
        </p:nvSpPr>
        <p:spPr>
          <a:xfrm>
            <a:off x="429986" y="2209800"/>
            <a:ext cx="11125200" cy="388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D42EBE-2BB3-4E2A-B4CA-FB50934CEF49}"/>
              </a:ext>
            </a:extLst>
          </p:cNvPr>
          <p:cNvSpPr txBox="1"/>
          <p:nvPr/>
        </p:nvSpPr>
        <p:spPr>
          <a:xfrm>
            <a:off x="456253" y="3886200"/>
            <a:ext cx="11277600" cy="492443"/>
          </a:xfrm>
          <a:prstGeom prst="rect">
            <a:avLst/>
          </a:prstGeom>
          <a:noFill/>
        </p:spPr>
        <p:txBody>
          <a:bodyPr wrap="square" rtlCol="0">
            <a:spAutoFit/>
          </a:bodyPr>
          <a:lstStyle/>
          <a:p>
            <a:r>
              <a:rPr lang="en-US" sz="2600" i="1" dirty="0">
                <a:solidFill>
                  <a:srgbClr val="0000FF"/>
                </a:solidFill>
              </a:rPr>
              <a:t>But here, we can examine individual data points [students] in more detail…</a:t>
            </a:r>
          </a:p>
        </p:txBody>
      </p:sp>
    </p:spTree>
    <p:extLst>
      <p:ext uri="{BB962C8B-B14F-4D97-AF65-F5344CB8AC3E}">
        <p14:creationId xmlns:p14="http://schemas.microsoft.com/office/powerpoint/2010/main" val="5146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2FFF7-84DF-4072-BFB9-4ACF95E5425E}"/>
              </a:ext>
            </a:extLst>
          </p:cNvPr>
          <p:cNvPicPr>
            <a:picLocks noChangeAspect="1"/>
          </p:cNvPicPr>
          <p:nvPr/>
        </p:nvPicPr>
        <p:blipFill>
          <a:blip r:embed="rId2"/>
          <a:stretch>
            <a:fillRect/>
          </a:stretch>
        </p:blipFill>
        <p:spPr>
          <a:xfrm>
            <a:off x="1695068" y="352158"/>
            <a:ext cx="8801863" cy="6153683"/>
          </a:xfrm>
          <a:prstGeom prst="rect">
            <a:avLst/>
          </a:prstGeom>
        </p:spPr>
      </p:pic>
    </p:spTree>
    <p:extLst>
      <p:ext uri="{BB962C8B-B14F-4D97-AF65-F5344CB8AC3E}">
        <p14:creationId xmlns:p14="http://schemas.microsoft.com/office/powerpoint/2010/main" val="35262101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2FFF7-84DF-4072-BFB9-4ACF95E5425E}"/>
              </a:ext>
            </a:extLst>
          </p:cNvPr>
          <p:cNvPicPr>
            <a:picLocks noChangeAspect="1"/>
          </p:cNvPicPr>
          <p:nvPr/>
        </p:nvPicPr>
        <p:blipFill>
          <a:blip r:embed="rId2"/>
          <a:stretch>
            <a:fillRect/>
          </a:stretch>
        </p:blipFill>
        <p:spPr>
          <a:xfrm>
            <a:off x="1695068" y="352158"/>
            <a:ext cx="8801863" cy="6153683"/>
          </a:xfrm>
          <a:prstGeom prst="rect">
            <a:avLst/>
          </a:prstGeom>
        </p:spPr>
      </p:pic>
      <p:sp>
        <p:nvSpPr>
          <p:cNvPr id="5" name="TextBox 4">
            <a:extLst>
              <a:ext uri="{FF2B5EF4-FFF2-40B4-BE49-F238E27FC236}">
                <a16:creationId xmlns:a16="http://schemas.microsoft.com/office/drawing/2014/main" id="{DBC8E404-B28F-4CDE-A878-74BB89CBD51C}"/>
              </a:ext>
            </a:extLst>
          </p:cNvPr>
          <p:cNvSpPr txBox="1"/>
          <p:nvPr/>
        </p:nvSpPr>
        <p:spPr>
          <a:xfrm>
            <a:off x="7467600" y="4343400"/>
            <a:ext cx="3634328" cy="369332"/>
          </a:xfrm>
          <a:prstGeom prst="rect">
            <a:avLst/>
          </a:prstGeom>
          <a:noFill/>
          <a:ln w="19050">
            <a:solidFill>
              <a:srgbClr val="009900"/>
            </a:solidFill>
          </a:ln>
        </p:spPr>
        <p:txBody>
          <a:bodyPr wrap="none" rtlCol="0">
            <a:spAutoFit/>
          </a:bodyPr>
          <a:lstStyle/>
          <a:p>
            <a:r>
              <a:rPr lang="en-US" b="1" dirty="0">
                <a:solidFill>
                  <a:srgbClr val="00B050"/>
                </a:solidFill>
              </a:rPr>
              <a:t>13/16 or better on math pre-test</a:t>
            </a:r>
          </a:p>
        </p:txBody>
      </p:sp>
      <p:sp>
        <p:nvSpPr>
          <p:cNvPr id="6" name="Arrow: Right 5">
            <a:extLst>
              <a:ext uri="{FF2B5EF4-FFF2-40B4-BE49-F238E27FC236}">
                <a16:creationId xmlns:a16="http://schemas.microsoft.com/office/drawing/2014/main" id="{3BC4C5CF-851A-4039-90DD-45691B4B16A8}"/>
              </a:ext>
            </a:extLst>
          </p:cNvPr>
          <p:cNvSpPr/>
          <p:nvPr/>
        </p:nvSpPr>
        <p:spPr>
          <a:xfrm>
            <a:off x="7471046" y="4876800"/>
            <a:ext cx="1524000" cy="152400"/>
          </a:xfrm>
          <a:prstGeom prst="rightArrow">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EF7B010-7EEA-445A-A02C-ADBC86989C04}"/>
              </a:ext>
            </a:extLst>
          </p:cNvPr>
          <p:cNvSpPr/>
          <p:nvPr/>
        </p:nvSpPr>
        <p:spPr>
          <a:xfrm rot="10800000">
            <a:off x="3958955" y="4876800"/>
            <a:ext cx="15240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42B6D8-7CDA-441F-AEF4-766D313C2698}"/>
              </a:ext>
            </a:extLst>
          </p:cNvPr>
          <p:cNvSpPr txBox="1"/>
          <p:nvPr/>
        </p:nvSpPr>
        <p:spPr>
          <a:xfrm>
            <a:off x="2362200" y="4343400"/>
            <a:ext cx="3531736" cy="369332"/>
          </a:xfrm>
          <a:prstGeom prst="rect">
            <a:avLst/>
          </a:prstGeom>
          <a:noFill/>
          <a:ln w="19050">
            <a:solidFill>
              <a:srgbClr val="FF0000"/>
            </a:solidFill>
          </a:ln>
        </p:spPr>
        <p:txBody>
          <a:bodyPr wrap="none" rtlCol="0">
            <a:spAutoFit/>
          </a:bodyPr>
          <a:lstStyle/>
          <a:p>
            <a:r>
              <a:rPr lang="en-US" b="1" dirty="0">
                <a:solidFill>
                  <a:srgbClr val="FF0000"/>
                </a:solidFill>
              </a:rPr>
              <a:t>9/16 or worse on math pre-test</a:t>
            </a:r>
          </a:p>
        </p:txBody>
      </p:sp>
    </p:spTree>
    <p:extLst>
      <p:ext uri="{BB962C8B-B14F-4D97-AF65-F5344CB8AC3E}">
        <p14:creationId xmlns:p14="http://schemas.microsoft.com/office/powerpoint/2010/main" val="2324158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Tree>
    <p:extLst>
      <p:ext uri="{BB962C8B-B14F-4D97-AF65-F5344CB8AC3E}">
        <p14:creationId xmlns:p14="http://schemas.microsoft.com/office/powerpoint/2010/main" val="338715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Overview: Requirements for Successful Application of Math to Physics </a:t>
            </a:r>
          </a:p>
        </p:txBody>
      </p:sp>
      <p:sp>
        <p:nvSpPr>
          <p:cNvPr id="3" name="Content Placeholder 2"/>
          <p:cNvSpPr>
            <a:spLocks noGrp="1"/>
          </p:cNvSpPr>
          <p:nvPr>
            <p:ph idx="1"/>
          </p:nvPr>
        </p:nvSpPr>
        <p:spPr>
          <a:xfrm>
            <a:off x="1905001" y="2057400"/>
            <a:ext cx="8381999" cy="4953000"/>
          </a:xfrm>
        </p:spPr>
        <p:txBody>
          <a:bodyPr/>
          <a:lstStyle/>
          <a:p>
            <a:pPr marL="514350" indent="-514350">
              <a:buFont typeface="+mj-lt"/>
              <a:buAutoNum type="arabicPeriod"/>
            </a:pPr>
            <a:r>
              <a:rPr lang="en-US" sz="2900" dirty="0"/>
              <a:t>Understanding of mathematical </a:t>
            </a:r>
            <a:r>
              <a:rPr lang="en-US" sz="2900" b="1" dirty="0"/>
              <a:t>concepts</a:t>
            </a:r>
          </a:p>
          <a:p>
            <a:pPr marL="514350" indent="-514350">
              <a:buFont typeface="+mj-lt"/>
              <a:buAutoNum type="arabicPeriod"/>
            </a:pPr>
            <a:r>
              <a:rPr lang="en-US" sz="2900" dirty="0"/>
              <a:t>Technical skill with mathematical </a:t>
            </a:r>
            <a:r>
              <a:rPr lang="en-US" sz="2900" b="1" dirty="0"/>
              <a:t>procedures</a:t>
            </a:r>
          </a:p>
          <a:p>
            <a:pPr marL="514350" indent="-514350">
              <a:buFont typeface="+mj-lt"/>
              <a:buAutoNum type="arabicPeriod"/>
            </a:pPr>
            <a:r>
              <a:rPr lang="en-US" sz="2900" dirty="0"/>
              <a:t>Ability to apply in </a:t>
            </a:r>
            <a:r>
              <a:rPr lang="en-US" sz="2900" b="1" dirty="0"/>
              <a:t>physical context</a:t>
            </a:r>
          </a:p>
          <a:p>
            <a:pPr marL="514350" indent="-514350">
              <a:buFont typeface="+mj-lt"/>
              <a:buAutoNum type="arabicPeriod"/>
            </a:pPr>
            <a:r>
              <a:rPr lang="en-US" sz="2900" dirty="0"/>
              <a:t>Ability to apply in </a:t>
            </a:r>
            <a:r>
              <a:rPr lang="en-US" sz="2900" b="1" dirty="0"/>
              <a:t>problem-solving context</a:t>
            </a:r>
          </a:p>
        </p:txBody>
      </p:sp>
    </p:spTree>
    <p:extLst>
      <p:ext uri="{BB962C8B-B14F-4D97-AF65-F5344CB8AC3E}">
        <p14:creationId xmlns:p14="http://schemas.microsoft.com/office/powerpoint/2010/main" val="7115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2" name="TextBox 1">
            <a:extLst>
              <a:ext uri="{FF2B5EF4-FFF2-40B4-BE49-F238E27FC236}">
                <a16:creationId xmlns:a16="http://schemas.microsoft.com/office/drawing/2014/main" id="{000B2A6E-12F6-4797-9FD0-1570457BFF89}"/>
              </a:ext>
            </a:extLst>
          </p:cNvPr>
          <p:cNvSpPr txBox="1"/>
          <p:nvPr/>
        </p:nvSpPr>
        <p:spPr>
          <a:xfrm>
            <a:off x="2057400" y="2895600"/>
            <a:ext cx="2667000" cy="430887"/>
          </a:xfrm>
          <a:prstGeom prst="rect">
            <a:avLst/>
          </a:prstGeom>
          <a:solidFill>
            <a:schemeClr val="bg1"/>
          </a:solidFill>
          <a:ln>
            <a:solidFill>
              <a:srgbClr val="009900"/>
            </a:solidFill>
          </a:ln>
        </p:spPr>
        <p:txBody>
          <a:bodyPr wrap="square" rtlCol="0">
            <a:spAutoFit/>
          </a:bodyPr>
          <a:lstStyle/>
          <a:p>
            <a:r>
              <a:rPr lang="en-US" sz="1100" b="1" dirty="0">
                <a:solidFill>
                  <a:srgbClr val="00B050"/>
                </a:solidFill>
              </a:rPr>
              <a:t>Frequently e-mailed instructor to get suggestions for quiz-study topics</a:t>
            </a:r>
          </a:p>
        </p:txBody>
      </p:sp>
      <p:cxnSp>
        <p:nvCxnSpPr>
          <p:cNvPr id="4" name="Straight Arrow Connector 3">
            <a:extLst>
              <a:ext uri="{FF2B5EF4-FFF2-40B4-BE49-F238E27FC236}">
                <a16:creationId xmlns:a16="http://schemas.microsoft.com/office/drawing/2014/main" id="{83C64C23-20F5-462F-96F4-DCC404937E5D}"/>
              </a:ext>
            </a:extLst>
          </p:cNvPr>
          <p:cNvCxnSpPr/>
          <p:nvPr/>
        </p:nvCxnSpPr>
        <p:spPr>
          <a:xfrm flipV="1">
            <a:off x="4533900" y="2590800"/>
            <a:ext cx="381000" cy="38100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DB377E8-F947-4C2B-B32C-B7E46EB574EE}"/>
              </a:ext>
            </a:extLst>
          </p:cNvPr>
          <p:cNvSpPr/>
          <p:nvPr/>
        </p:nvSpPr>
        <p:spPr>
          <a:xfrm>
            <a:off x="4857750" y="2514600"/>
            <a:ext cx="114300" cy="76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5314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1037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9000" y="3962400"/>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665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9000" y="3962400"/>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3669" y="2907492"/>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spTree>
    <p:extLst>
      <p:ext uri="{BB962C8B-B14F-4D97-AF65-F5344CB8AC3E}">
        <p14:creationId xmlns:p14="http://schemas.microsoft.com/office/powerpoint/2010/main" val="12348395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9000" y="3962400"/>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Tree>
    <p:extLst>
      <p:ext uri="{BB962C8B-B14F-4D97-AF65-F5344CB8AC3E}">
        <p14:creationId xmlns:p14="http://schemas.microsoft.com/office/powerpoint/2010/main" val="10956144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9000" y="3962400"/>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Tree>
    <p:extLst>
      <p:ext uri="{BB962C8B-B14F-4D97-AF65-F5344CB8AC3E}">
        <p14:creationId xmlns:p14="http://schemas.microsoft.com/office/powerpoint/2010/main" val="38084127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Scored 17</a:t>
            </a:r>
            <a:r>
              <a:rPr lang="en-US" sz="1100" b="1" baseline="30000" dirty="0">
                <a:solidFill>
                  <a:srgbClr val="FF0000"/>
                </a:solidFill>
              </a:rPr>
              <a:t>th</a:t>
            </a:r>
            <a:r>
              <a:rPr lang="en-US" sz="1100" b="1" dirty="0">
                <a:solidFill>
                  <a:srgbClr val="FF00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V="1">
            <a:off x="6300381" y="3355577"/>
            <a:ext cx="775497" cy="10078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1480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600164"/>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Scored 17</a:t>
            </a:r>
            <a:r>
              <a:rPr lang="en-US" sz="1100" b="1" baseline="30000" dirty="0">
                <a:solidFill>
                  <a:srgbClr val="FF0000"/>
                </a:solidFill>
              </a:rPr>
              <a:t>th</a:t>
            </a:r>
            <a:r>
              <a:rPr lang="en-US" sz="1100" b="1" dirty="0">
                <a:solidFill>
                  <a:srgbClr val="FF0000"/>
                </a:solidFill>
              </a:rPr>
              <a:t> percentile on Lawson test of scientific reasoning</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Scored 17</a:t>
            </a:r>
            <a:r>
              <a:rPr lang="en-US" sz="1100" b="1" baseline="30000" dirty="0">
                <a:solidFill>
                  <a:srgbClr val="FF0000"/>
                </a:solidFill>
              </a:rPr>
              <a:t>th</a:t>
            </a:r>
            <a:r>
              <a:rPr lang="en-US" sz="1100" b="1" dirty="0">
                <a:solidFill>
                  <a:srgbClr val="FF00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V="1">
            <a:off x="6300381" y="3355577"/>
            <a:ext cx="775497" cy="10078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192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1837362" cy="430887"/>
          </a:xfrm>
          <a:prstGeom prst="rect">
            <a:avLst/>
          </a:prstGeom>
          <a:solidFill>
            <a:schemeClr val="bg1"/>
          </a:solidFill>
          <a:ln>
            <a:solidFill>
              <a:srgbClr val="FF0000"/>
            </a:solidFill>
          </a:ln>
        </p:spPr>
        <p:txBody>
          <a:bodyPr wrap="none" rtlCol="0">
            <a:spAutoFit/>
          </a:bodyPr>
          <a:lstStyle/>
          <a:p>
            <a:r>
              <a:rPr lang="en-US" sz="1100" b="1" dirty="0">
                <a:solidFill>
                  <a:srgbClr val="FF0000"/>
                </a:solidFill>
              </a:rPr>
              <a:t>stopped coming to class</a:t>
            </a:r>
          </a:p>
          <a:p>
            <a:r>
              <a:rPr lang="en-US" sz="1100" b="1" dirty="0">
                <a:solidFill>
                  <a:srgbClr val="FF0000"/>
                </a:solidFill>
              </a:rPr>
              <a:t>stopped taking quizzes</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009900"/>
            </a:solidFill>
          </a:ln>
        </p:spPr>
        <p:txBody>
          <a:bodyPr wrap="square" rtlCol="0">
            <a:spAutoFit/>
          </a:bodyPr>
          <a:lstStyle/>
          <a:p>
            <a:r>
              <a:rPr lang="en-US" sz="1100" b="1" dirty="0">
                <a:solidFill>
                  <a:srgbClr val="009900"/>
                </a:solidFill>
              </a:rPr>
              <a:t>Scored 80</a:t>
            </a:r>
            <a:r>
              <a:rPr lang="en-US" sz="1100" b="1" baseline="30000" dirty="0">
                <a:solidFill>
                  <a:srgbClr val="009900"/>
                </a:solidFill>
              </a:rPr>
              <a:t>th</a:t>
            </a:r>
            <a:r>
              <a:rPr lang="en-US" sz="1100" b="1" dirty="0">
                <a:solidFill>
                  <a:srgbClr val="0099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H="1" flipV="1">
            <a:off x="4988898" y="2514600"/>
            <a:ext cx="190212" cy="1807515"/>
          </a:xfrm>
          <a:prstGeom prst="straightConnector1">
            <a:avLst/>
          </a:prstGeom>
          <a:ln w="190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8711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2693366" cy="261610"/>
          </a:xfrm>
          <a:prstGeom prst="rect">
            <a:avLst/>
          </a:prstGeom>
          <a:solidFill>
            <a:schemeClr val="bg1"/>
          </a:solidFill>
          <a:ln>
            <a:solidFill>
              <a:srgbClr val="CC6600"/>
            </a:solidFill>
          </a:ln>
        </p:spPr>
        <p:txBody>
          <a:bodyPr wrap="none" rtlCol="0">
            <a:spAutoFit/>
          </a:bodyPr>
          <a:lstStyle/>
          <a:p>
            <a:r>
              <a:rPr lang="en-US" sz="1100" b="1" dirty="0">
                <a:solidFill>
                  <a:srgbClr val="CC6600"/>
                </a:solidFill>
              </a:rPr>
              <a:t>Scored 10</a:t>
            </a:r>
            <a:r>
              <a:rPr lang="en-US" sz="1100" b="1" baseline="30000" dirty="0">
                <a:solidFill>
                  <a:srgbClr val="CC6600"/>
                </a:solidFill>
              </a:rPr>
              <a:t>th</a:t>
            </a:r>
            <a:r>
              <a:rPr lang="en-US" sz="1100" b="1" dirty="0">
                <a:solidFill>
                  <a:srgbClr val="CC6600"/>
                </a:solidFill>
              </a:rPr>
              <a:t> percentile on FCI Pre-test</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009900"/>
            </a:solidFill>
          </a:ln>
        </p:spPr>
        <p:txBody>
          <a:bodyPr wrap="square" rtlCol="0">
            <a:spAutoFit/>
          </a:bodyPr>
          <a:lstStyle/>
          <a:p>
            <a:r>
              <a:rPr lang="en-US" sz="1100" b="1" dirty="0">
                <a:solidFill>
                  <a:srgbClr val="009900"/>
                </a:solidFill>
              </a:rPr>
              <a:t>Scored 80</a:t>
            </a:r>
            <a:r>
              <a:rPr lang="en-US" sz="1100" b="1" baseline="30000" dirty="0">
                <a:solidFill>
                  <a:srgbClr val="009900"/>
                </a:solidFill>
              </a:rPr>
              <a:t>th</a:t>
            </a:r>
            <a:r>
              <a:rPr lang="en-US" sz="1100" b="1" dirty="0">
                <a:solidFill>
                  <a:srgbClr val="0099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H="1" flipV="1">
            <a:off x="4988898" y="2514600"/>
            <a:ext cx="190212" cy="1807515"/>
          </a:xfrm>
          <a:prstGeom prst="straightConnector1">
            <a:avLst/>
          </a:prstGeom>
          <a:ln w="190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02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en-US" dirty="0"/>
              <a:t>Our Approach</a:t>
            </a:r>
          </a:p>
        </p:txBody>
      </p:sp>
      <p:sp>
        <p:nvSpPr>
          <p:cNvPr id="173060" name="Rectangle 4"/>
          <p:cNvSpPr>
            <a:spLocks noGrp="1" noChangeArrowheads="1"/>
          </p:cNvSpPr>
          <p:nvPr>
            <p:ph type="body"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600" b="1" i="1" dirty="0"/>
              <a:t>Assess </a:t>
            </a:r>
            <a:r>
              <a:rPr lang="en-US" altLang="en-US" sz="2600" dirty="0"/>
              <a:t>nature and scope of difficulties using written and on-line diagnostic instruments, as well as one-on-one oral interviews.</a:t>
            </a:r>
            <a:endParaRPr lang="en-US" altLang="en-US" sz="2400" dirty="0"/>
          </a:p>
          <a:p>
            <a:r>
              <a:rPr lang="en-US" altLang="en-US" sz="2600" b="1" i="1" dirty="0"/>
              <a:t>Address</a:t>
            </a:r>
            <a:r>
              <a:rPr lang="en-US" altLang="en-US" sz="2600" dirty="0"/>
              <a:t> students’ mathematical difficulties within the context of physics classes themselves, using in-class and out-of-class instructional materials.</a:t>
            </a:r>
          </a:p>
          <a:p>
            <a:pPr lvl="1"/>
            <a:r>
              <a:rPr lang="en-US" altLang="en-US" sz="2200" dirty="0"/>
              <a:t>In collaboration with Andrew Heckler’s group at Ohio State University, using the “</a:t>
            </a:r>
            <a:r>
              <a:rPr lang="en-US" altLang="en-US" sz="2200" dirty="0" err="1"/>
              <a:t>Stemfluency</a:t>
            </a:r>
            <a:r>
              <a:rPr lang="en-US" altLang="en-US" sz="2200" dirty="0"/>
              <a:t>” online practice tool.</a:t>
            </a:r>
          </a:p>
        </p:txBody>
      </p:sp>
    </p:spTree>
    <p:extLst>
      <p:ext uri="{BB962C8B-B14F-4D97-AF65-F5344CB8AC3E}">
        <p14:creationId xmlns:p14="http://schemas.microsoft.com/office/powerpoint/2010/main" val="3022757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30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30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306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514600" y="1219200"/>
            <a:ext cx="2949846" cy="600164"/>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always came to class</a:t>
            </a:r>
          </a:p>
          <a:p>
            <a:r>
              <a:rPr lang="en-US" sz="1100" b="1" dirty="0">
                <a:solidFill>
                  <a:srgbClr val="00B050"/>
                </a:solidFill>
              </a:rPr>
              <a:t>sat near front</a:t>
            </a:r>
          </a:p>
          <a:p>
            <a:r>
              <a:rPr lang="en-US" sz="1100" b="1" dirty="0">
                <a:solidFill>
                  <a:srgbClr val="00B050"/>
                </a:solidFill>
              </a:rPr>
              <a:t>actively participated in all class activities</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A60A5E-7C5D-449A-A507-5AE4C74CEEF1}"/>
              </a:ext>
            </a:extLst>
          </p:cNvPr>
          <p:cNvCxnSpPr>
            <a:cxnSpLocks/>
          </p:cNvCxnSpPr>
          <p:nvPr/>
        </p:nvCxnSpPr>
        <p:spPr>
          <a:xfrm>
            <a:off x="5228539" y="1921411"/>
            <a:ext cx="63149" cy="516989"/>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441ED3-AAE0-491B-9AA2-97F02E1B335D}"/>
              </a:ext>
            </a:extLst>
          </p:cNvPr>
          <p:cNvCxnSpPr>
            <a:cxnSpLocks/>
          </p:cNvCxnSpPr>
          <p:nvPr/>
        </p:nvCxnSpPr>
        <p:spPr>
          <a:xfrm>
            <a:off x="5508673" y="1911646"/>
            <a:ext cx="159803" cy="4886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2693366" cy="261610"/>
          </a:xfrm>
          <a:prstGeom prst="rect">
            <a:avLst/>
          </a:prstGeom>
          <a:solidFill>
            <a:schemeClr val="bg1"/>
          </a:solidFill>
          <a:ln>
            <a:solidFill>
              <a:srgbClr val="CC6600"/>
            </a:solidFill>
          </a:ln>
        </p:spPr>
        <p:txBody>
          <a:bodyPr wrap="none" rtlCol="0">
            <a:spAutoFit/>
          </a:bodyPr>
          <a:lstStyle/>
          <a:p>
            <a:r>
              <a:rPr lang="en-US" sz="1100" b="1" dirty="0">
                <a:solidFill>
                  <a:srgbClr val="CC6600"/>
                </a:solidFill>
              </a:rPr>
              <a:t>Scored 10</a:t>
            </a:r>
            <a:r>
              <a:rPr lang="en-US" sz="1100" b="1" baseline="30000" dirty="0">
                <a:solidFill>
                  <a:srgbClr val="CC6600"/>
                </a:solidFill>
              </a:rPr>
              <a:t>th</a:t>
            </a:r>
            <a:r>
              <a:rPr lang="en-US" sz="1100" b="1" dirty="0">
                <a:solidFill>
                  <a:srgbClr val="CC6600"/>
                </a:solidFill>
              </a:rPr>
              <a:t> percentile on FCI Pre-test</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009900"/>
            </a:solidFill>
          </a:ln>
        </p:spPr>
        <p:txBody>
          <a:bodyPr wrap="square" rtlCol="0">
            <a:spAutoFit/>
          </a:bodyPr>
          <a:lstStyle/>
          <a:p>
            <a:r>
              <a:rPr lang="en-US" sz="1100" b="1" dirty="0">
                <a:solidFill>
                  <a:srgbClr val="009900"/>
                </a:solidFill>
              </a:rPr>
              <a:t>Scored 80</a:t>
            </a:r>
            <a:r>
              <a:rPr lang="en-US" sz="1100" b="1" baseline="30000" dirty="0">
                <a:solidFill>
                  <a:srgbClr val="009900"/>
                </a:solidFill>
              </a:rPr>
              <a:t>th</a:t>
            </a:r>
            <a:r>
              <a:rPr lang="en-US" sz="1100" b="1" dirty="0">
                <a:solidFill>
                  <a:srgbClr val="0099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H="1" flipV="1">
            <a:off x="4988898" y="2514600"/>
            <a:ext cx="190212" cy="1807515"/>
          </a:xfrm>
          <a:prstGeom prst="straightConnector1">
            <a:avLst/>
          </a:prstGeom>
          <a:ln w="190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8512D07-B425-4742-81C7-202F95B1A180}"/>
              </a:ext>
            </a:extLst>
          </p:cNvPr>
          <p:cNvSpPr/>
          <p:nvPr/>
        </p:nvSpPr>
        <p:spPr>
          <a:xfrm>
            <a:off x="4882686" y="2517793"/>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70E966A-74B9-4B24-BE40-B7F9B01ADA63}"/>
              </a:ext>
            </a:extLst>
          </p:cNvPr>
          <p:cNvSpPr txBox="1"/>
          <p:nvPr/>
        </p:nvSpPr>
        <p:spPr>
          <a:xfrm>
            <a:off x="1213967" y="2854820"/>
            <a:ext cx="2693366" cy="261610"/>
          </a:xfrm>
          <a:prstGeom prst="rect">
            <a:avLst/>
          </a:prstGeom>
          <a:solidFill>
            <a:schemeClr val="bg1"/>
          </a:solidFill>
          <a:ln>
            <a:solidFill>
              <a:srgbClr val="009900"/>
            </a:solidFill>
          </a:ln>
        </p:spPr>
        <p:txBody>
          <a:bodyPr wrap="none" rtlCol="0">
            <a:spAutoFit/>
          </a:bodyPr>
          <a:lstStyle/>
          <a:p>
            <a:r>
              <a:rPr lang="en-US" sz="1100" b="1" dirty="0">
                <a:solidFill>
                  <a:srgbClr val="009900"/>
                </a:solidFill>
              </a:rPr>
              <a:t>Scored 81</a:t>
            </a:r>
            <a:r>
              <a:rPr lang="en-US" sz="1100" b="1" baseline="30000" dirty="0">
                <a:solidFill>
                  <a:srgbClr val="009900"/>
                </a:solidFill>
              </a:rPr>
              <a:t>th</a:t>
            </a:r>
            <a:r>
              <a:rPr lang="en-US" sz="1100" b="1" dirty="0">
                <a:solidFill>
                  <a:srgbClr val="009900"/>
                </a:solidFill>
              </a:rPr>
              <a:t> percentile on FCI Pre-test</a:t>
            </a:r>
          </a:p>
        </p:txBody>
      </p:sp>
      <p:cxnSp>
        <p:nvCxnSpPr>
          <p:cNvPr id="33" name="Straight Arrow Connector 32">
            <a:extLst>
              <a:ext uri="{FF2B5EF4-FFF2-40B4-BE49-F238E27FC236}">
                <a16:creationId xmlns:a16="http://schemas.microsoft.com/office/drawing/2014/main" id="{678E4EF5-4AA4-4C46-88E6-74EE8ACFFFE5}"/>
              </a:ext>
            </a:extLst>
          </p:cNvPr>
          <p:cNvCxnSpPr>
            <a:cxnSpLocks/>
          </p:cNvCxnSpPr>
          <p:nvPr/>
        </p:nvCxnSpPr>
        <p:spPr>
          <a:xfrm flipV="1">
            <a:off x="3930308" y="2612129"/>
            <a:ext cx="969764" cy="24783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968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59F9E-9385-45AA-BA08-DE6D89010605}"/>
              </a:ext>
            </a:extLst>
          </p:cNvPr>
          <p:cNvPicPr>
            <a:picLocks noChangeAspect="1"/>
          </p:cNvPicPr>
          <p:nvPr/>
        </p:nvPicPr>
        <p:blipFill>
          <a:blip r:embed="rId2"/>
          <a:stretch>
            <a:fillRect/>
          </a:stretch>
        </p:blipFill>
        <p:spPr>
          <a:xfrm>
            <a:off x="1723646" y="376925"/>
            <a:ext cx="8744708" cy="6104149"/>
          </a:xfrm>
          <a:prstGeom prst="rect">
            <a:avLst/>
          </a:prstGeom>
        </p:spPr>
      </p:pic>
      <p:sp>
        <p:nvSpPr>
          <p:cNvPr id="7" name="Oval 6">
            <a:extLst>
              <a:ext uri="{FF2B5EF4-FFF2-40B4-BE49-F238E27FC236}">
                <a16:creationId xmlns:a16="http://schemas.microsoft.com/office/drawing/2014/main" id="{5CBF7B0C-574F-4B50-87A2-2F639980B00A}"/>
              </a:ext>
            </a:extLst>
          </p:cNvPr>
          <p:cNvSpPr/>
          <p:nvPr/>
        </p:nvSpPr>
        <p:spPr>
          <a:xfrm>
            <a:off x="4876800" y="2438400"/>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DDA9AC-A992-433E-A0E5-5EE16C4D9937}"/>
              </a:ext>
            </a:extLst>
          </p:cNvPr>
          <p:cNvSpPr/>
          <p:nvPr/>
        </p:nvSpPr>
        <p:spPr>
          <a:xfrm>
            <a:off x="5234538" y="2546765"/>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758DB4-A02A-4D64-BF28-8B5BFA9C3687}"/>
              </a:ext>
            </a:extLst>
          </p:cNvPr>
          <p:cNvSpPr/>
          <p:nvPr/>
        </p:nvSpPr>
        <p:spPr>
          <a:xfrm>
            <a:off x="5611326" y="2464247"/>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77AEB6-AC61-4759-B260-D56BD3487B34}"/>
              </a:ext>
            </a:extLst>
          </p:cNvPr>
          <p:cNvSpPr txBox="1"/>
          <p:nvPr/>
        </p:nvSpPr>
        <p:spPr>
          <a:xfrm>
            <a:off x="2485744" y="1473535"/>
            <a:ext cx="2693366" cy="261610"/>
          </a:xfrm>
          <a:prstGeom prst="rect">
            <a:avLst/>
          </a:prstGeom>
          <a:solidFill>
            <a:schemeClr val="bg1"/>
          </a:solidFill>
          <a:ln>
            <a:solidFill>
              <a:srgbClr val="00B050"/>
            </a:solidFill>
          </a:ln>
        </p:spPr>
        <p:txBody>
          <a:bodyPr wrap="none" rtlCol="0">
            <a:spAutoFit/>
          </a:bodyPr>
          <a:lstStyle/>
          <a:p>
            <a:r>
              <a:rPr lang="en-US" sz="1100" b="1" dirty="0">
                <a:solidFill>
                  <a:srgbClr val="00B050"/>
                </a:solidFill>
              </a:rPr>
              <a:t>Scored 77</a:t>
            </a:r>
            <a:r>
              <a:rPr lang="en-US" sz="1100" b="1" baseline="30000" dirty="0">
                <a:solidFill>
                  <a:srgbClr val="00B050"/>
                </a:solidFill>
              </a:rPr>
              <a:t>th</a:t>
            </a:r>
            <a:r>
              <a:rPr lang="en-US" sz="1100" b="1" dirty="0">
                <a:solidFill>
                  <a:srgbClr val="00B050"/>
                </a:solidFill>
              </a:rPr>
              <a:t> percentile on FCI Pre-test</a:t>
            </a:r>
          </a:p>
        </p:txBody>
      </p:sp>
      <p:cxnSp>
        <p:nvCxnSpPr>
          <p:cNvPr id="13" name="Straight Arrow Connector 12">
            <a:extLst>
              <a:ext uri="{FF2B5EF4-FFF2-40B4-BE49-F238E27FC236}">
                <a16:creationId xmlns:a16="http://schemas.microsoft.com/office/drawing/2014/main" id="{0D188751-1C2D-46E6-8D18-492ED1B93DEC}"/>
              </a:ext>
            </a:extLst>
          </p:cNvPr>
          <p:cNvCxnSpPr/>
          <p:nvPr/>
        </p:nvCxnSpPr>
        <p:spPr>
          <a:xfrm flipH="1">
            <a:off x="4924377" y="1857464"/>
            <a:ext cx="38100" cy="5428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4C9804E-393B-447B-B6BD-D9119AA2CDB3}"/>
              </a:ext>
            </a:extLst>
          </p:cNvPr>
          <p:cNvSpPr/>
          <p:nvPr/>
        </p:nvSpPr>
        <p:spPr>
          <a:xfrm>
            <a:off x="7069369" y="3932533"/>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80B0EC4-D8B8-4889-A0C7-52C97AB3B538}"/>
              </a:ext>
            </a:extLst>
          </p:cNvPr>
          <p:cNvSpPr txBox="1"/>
          <p:nvPr/>
        </p:nvSpPr>
        <p:spPr>
          <a:xfrm>
            <a:off x="7924800" y="3932533"/>
            <a:ext cx="2693366" cy="261610"/>
          </a:xfrm>
          <a:prstGeom prst="rect">
            <a:avLst/>
          </a:prstGeom>
          <a:solidFill>
            <a:schemeClr val="bg1"/>
          </a:solidFill>
          <a:ln>
            <a:solidFill>
              <a:srgbClr val="CC6600"/>
            </a:solidFill>
          </a:ln>
        </p:spPr>
        <p:txBody>
          <a:bodyPr wrap="none" rtlCol="0">
            <a:spAutoFit/>
          </a:bodyPr>
          <a:lstStyle/>
          <a:p>
            <a:r>
              <a:rPr lang="en-US" sz="1100" b="1" dirty="0">
                <a:solidFill>
                  <a:srgbClr val="CC6600"/>
                </a:solidFill>
              </a:rPr>
              <a:t>Scored 10</a:t>
            </a:r>
            <a:r>
              <a:rPr lang="en-US" sz="1100" b="1" baseline="30000" dirty="0">
                <a:solidFill>
                  <a:srgbClr val="CC6600"/>
                </a:solidFill>
              </a:rPr>
              <a:t>th</a:t>
            </a:r>
            <a:r>
              <a:rPr lang="en-US" sz="1100" b="1" dirty="0">
                <a:solidFill>
                  <a:srgbClr val="CC6600"/>
                </a:solidFill>
              </a:rPr>
              <a:t> percentile on FCI Pre-test</a:t>
            </a:r>
          </a:p>
        </p:txBody>
      </p:sp>
      <p:cxnSp>
        <p:nvCxnSpPr>
          <p:cNvPr id="21" name="Straight Arrow Connector 20">
            <a:extLst>
              <a:ext uri="{FF2B5EF4-FFF2-40B4-BE49-F238E27FC236}">
                <a16:creationId xmlns:a16="http://schemas.microsoft.com/office/drawing/2014/main" id="{B1D6D3E5-DC94-4FD2-BDEF-D6AF1A57D479}"/>
              </a:ext>
            </a:extLst>
          </p:cNvPr>
          <p:cNvCxnSpPr>
            <a:cxnSpLocks/>
          </p:cNvCxnSpPr>
          <p:nvPr/>
        </p:nvCxnSpPr>
        <p:spPr>
          <a:xfrm flipH="1" flipV="1">
            <a:off x="7233159" y="3970633"/>
            <a:ext cx="609600" cy="762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C9BB2C-28C0-4BEF-A9FB-152854160FC3}"/>
              </a:ext>
            </a:extLst>
          </p:cNvPr>
          <p:cNvCxnSpPr>
            <a:cxnSpLocks/>
          </p:cNvCxnSpPr>
          <p:nvPr/>
        </p:nvCxnSpPr>
        <p:spPr>
          <a:xfrm flipH="1" flipV="1">
            <a:off x="7186349" y="2925467"/>
            <a:ext cx="390858" cy="474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1A58732-7F88-4FDD-BB7A-1744DC19683C}"/>
              </a:ext>
            </a:extLst>
          </p:cNvPr>
          <p:cNvSpPr/>
          <p:nvPr/>
        </p:nvSpPr>
        <p:spPr>
          <a:xfrm>
            <a:off x="7047160" y="28167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1772E22-3453-4622-B687-74C7E847C67E}"/>
              </a:ext>
            </a:extLst>
          </p:cNvPr>
          <p:cNvSpPr txBox="1"/>
          <p:nvPr/>
        </p:nvSpPr>
        <p:spPr>
          <a:xfrm>
            <a:off x="7614639" y="3334462"/>
            <a:ext cx="1804581" cy="430887"/>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didn’t hand in </a:t>
            </a:r>
            <a:r>
              <a:rPr lang="en-US" sz="1100" b="1" i="1" u="sng" dirty="0">
                <a:solidFill>
                  <a:srgbClr val="FF0000"/>
                </a:solidFill>
              </a:rPr>
              <a:t>any</a:t>
            </a:r>
            <a:r>
              <a:rPr lang="en-US" sz="1100" b="1" dirty="0">
                <a:solidFill>
                  <a:srgbClr val="FF0000"/>
                </a:solidFill>
              </a:rPr>
              <a:t> homework assignments</a:t>
            </a:r>
          </a:p>
        </p:txBody>
      </p:sp>
      <p:cxnSp>
        <p:nvCxnSpPr>
          <p:cNvPr id="22" name="Straight Arrow Connector 21">
            <a:extLst>
              <a:ext uri="{FF2B5EF4-FFF2-40B4-BE49-F238E27FC236}">
                <a16:creationId xmlns:a16="http://schemas.microsoft.com/office/drawing/2014/main" id="{C7EAE6D7-4CFD-43D4-AE85-C3BA9E43EA62}"/>
              </a:ext>
            </a:extLst>
          </p:cNvPr>
          <p:cNvCxnSpPr>
            <a:cxnSpLocks/>
          </p:cNvCxnSpPr>
          <p:nvPr/>
        </p:nvCxnSpPr>
        <p:spPr>
          <a:xfrm flipH="1" flipV="1">
            <a:off x="7184435" y="2750018"/>
            <a:ext cx="740365" cy="1048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ED7E116-B977-4E6E-8476-F6D9391FE56F}"/>
              </a:ext>
            </a:extLst>
          </p:cNvPr>
          <p:cNvSpPr/>
          <p:nvPr/>
        </p:nvSpPr>
        <p:spPr>
          <a:xfrm>
            <a:off x="7047160" y="2711918"/>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2FFC9C-E644-4B8E-ADBC-BE54CA5778D8}"/>
              </a:ext>
            </a:extLst>
          </p:cNvPr>
          <p:cNvSpPr txBox="1"/>
          <p:nvPr/>
        </p:nvSpPr>
        <p:spPr>
          <a:xfrm>
            <a:off x="7975578" y="2788118"/>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cxnSp>
        <p:nvCxnSpPr>
          <p:cNvPr id="25" name="Straight Arrow Connector 24">
            <a:extLst>
              <a:ext uri="{FF2B5EF4-FFF2-40B4-BE49-F238E27FC236}">
                <a16:creationId xmlns:a16="http://schemas.microsoft.com/office/drawing/2014/main" id="{31962E1E-370A-4D6C-84BC-103F6BCF59EF}"/>
              </a:ext>
            </a:extLst>
          </p:cNvPr>
          <p:cNvCxnSpPr>
            <a:cxnSpLocks/>
          </p:cNvCxnSpPr>
          <p:nvPr/>
        </p:nvCxnSpPr>
        <p:spPr>
          <a:xfrm flipH="1" flipV="1">
            <a:off x="7551123" y="2929838"/>
            <a:ext cx="678477" cy="2536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0AB5212-B134-4FB2-AB7E-72D04587E189}"/>
              </a:ext>
            </a:extLst>
          </p:cNvPr>
          <p:cNvSpPr/>
          <p:nvPr/>
        </p:nvSpPr>
        <p:spPr>
          <a:xfrm>
            <a:off x="7411433" y="2854820"/>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6CC36AC-12D9-49B7-89B1-1CCC23343FDE}"/>
              </a:ext>
            </a:extLst>
          </p:cNvPr>
          <p:cNvSpPr txBox="1"/>
          <p:nvPr/>
        </p:nvSpPr>
        <p:spPr>
          <a:xfrm>
            <a:off x="8153400" y="3069849"/>
            <a:ext cx="1804581" cy="261610"/>
          </a:xfrm>
          <a:prstGeom prst="rect">
            <a:avLst/>
          </a:prstGeom>
          <a:solidFill>
            <a:schemeClr val="bg1"/>
          </a:solidFill>
          <a:ln>
            <a:solidFill>
              <a:srgbClr val="FF0000"/>
            </a:solidFill>
          </a:ln>
        </p:spPr>
        <p:txBody>
          <a:bodyPr wrap="square" rtlCol="0">
            <a:spAutoFit/>
          </a:bodyPr>
          <a:lstStyle/>
          <a:p>
            <a:r>
              <a:rPr lang="en-US" sz="1100" b="1" dirty="0">
                <a:solidFill>
                  <a:srgbClr val="FF0000"/>
                </a:solidFill>
              </a:rPr>
              <a:t>missed many classes</a:t>
            </a:r>
          </a:p>
        </p:txBody>
      </p:sp>
      <p:sp>
        <p:nvSpPr>
          <p:cNvPr id="28" name="Oval 27">
            <a:extLst>
              <a:ext uri="{FF2B5EF4-FFF2-40B4-BE49-F238E27FC236}">
                <a16:creationId xmlns:a16="http://schemas.microsoft.com/office/drawing/2014/main" id="{CDC3FDEA-6B52-4073-8A07-ADD4B3AE4409}"/>
              </a:ext>
            </a:extLst>
          </p:cNvPr>
          <p:cNvSpPr/>
          <p:nvPr/>
        </p:nvSpPr>
        <p:spPr>
          <a:xfrm>
            <a:off x="7047160" y="3279377"/>
            <a:ext cx="114300" cy="7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936D3-830D-4D60-98C4-C199C358E262}"/>
              </a:ext>
            </a:extLst>
          </p:cNvPr>
          <p:cNvSpPr txBox="1"/>
          <p:nvPr/>
        </p:nvSpPr>
        <p:spPr>
          <a:xfrm>
            <a:off x="4495800" y="4347962"/>
            <a:ext cx="1804581" cy="600164"/>
          </a:xfrm>
          <a:prstGeom prst="rect">
            <a:avLst/>
          </a:prstGeom>
          <a:solidFill>
            <a:schemeClr val="bg1"/>
          </a:solidFill>
          <a:ln>
            <a:solidFill>
              <a:srgbClr val="009900"/>
            </a:solidFill>
          </a:ln>
        </p:spPr>
        <p:txBody>
          <a:bodyPr wrap="square" rtlCol="0">
            <a:spAutoFit/>
          </a:bodyPr>
          <a:lstStyle/>
          <a:p>
            <a:r>
              <a:rPr lang="en-US" sz="1100" b="1" dirty="0">
                <a:solidFill>
                  <a:srgbClr val="009900"/>
                </a:solidFill>
              </a:rPr>
              <a:t>Scored 80</a:t>
            </a:r>
            <a:r>
              <a:rPr lang="en-US" sz="1100" b="1" baseline="30000" dirty="0">
                <a:solidFill>
                  <a:srgbClr val="009900"/>
                </a:solidFill>
              </a:rPr>
              <a:t>th</a:t>
            </a:r>
            <a:r>
              <a:rPr lang="en-US" sz="1100" b="1" dirty="0">
                <a:solidFill>
                  <a:srgbClr val="009900"/>
                </a:solidFill>
              </a:rPr>
              <a:t> percentile on Lawson test of scientific reasoning</a:t>
            </a:r>
          </a:p>
        </p:txBody>
      </p:sp>
      <p:cxnSp>
        <p:nvCxnSpPr>
          <p:cNvPr id="30" name="Straight Arrow Connector 29">
            <a:extLst>
              <a:ext uri="{FF2B5EF4-FFF2-40B4-BE49-F238E27FC236}">
                <a16:creationId xmlns:a16="http://schemas.microsoft.com/office/drawing/2014/main" id="{9866DFC7-D2B8-41C0-9984-255E7DDE3228}"/>
              </a:ext>
            </a:extLst>
          </p:cNvPr>
          <p:cNvCxnSpPr>
            <a:cxnSpLocks/>
          </p:cNvCxnSpPr>
          <p:nvPr/>
        </p:nvCxnSpPr>
        <p:spPr>
          <a:xfrm flipH="1" flipV="1">
            <a:off x="4988898" y="2514600"/>
            <a:ext cx="190212" cy="1807515"/>
          </a:xfrm>
          <a:prstGeom prst="straightConnector1">
            <a:avLst/>
          </a:prstGeom>
          <a:ln w="1905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8512D07-B425-4742-81C7-202F95B1A180}"/>
              </a:ext>
            </a:extLst>
          </p:cNvPr>
          <p:cNvSpPr/>
          <p:nvPr/>
        </p:nvSpPr>
        <p:spPr>
          <a:xfrm>
            <a:off x="4882686" y="2517793"/>
            <a:ext cx="114300" cy="76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70E966A-74B9-4B24-BE40-B7F9B01ADA63}"/>
              </a:ext>
            </a:extLst>
          </p:cNvPr>
          <p:cNvSpPr txBox="1"/>
          <p:nvPr/>
        </p:nvSpPr>
        <p:spPr>
          <a:xfrm>
            <a:off x="1213967" y="2854820"/>
            <a:ext cx="2693366" cy="261610"/>
          </a:xfrm>
          <a:prstGeom prst="rect">
            <a:avLst/>
          </a:prstGeom>
          <a:solidFill>
            <a:schemeClr val="bg1"/>
          </a:solidFill>
          <a:ln>
            <a:solidFill>
              <a:srgbClr val="009900"/>
            </a:solidFill>
          </a:ln>
        </p:spPr>
        <p:txBody>
          <a:bodyPr wrap="none" rtlCol="0">
            <a:spAutoFit/>
          </a:bodyPr>
          <a:lstStyle/>
          <a:p>
            <a:r>
              <a:rPr lang="en-US" sz="1100" b="1" dirty="0">
                <a:solidFill>
                  <a:srgbClr val="009900"/>
                </a:solidFill>
              </a:rPr>
              <a:t>Scored 81</a:t>
            </a:r>
            <a:r>
              <a:rPr lang="en-US" sz="1100" b="1" baseline="30000" dirty="0">
                <a:solidFill>
                  <a:srgbClr val="009900"/>
                </a:solidFill>
              </a:rPr>
              <a:t>th</a:t>
            </a:r>
            <a:r>
              <a:rPr lang="en-US" sz="1100" b="1" dirty="0">
                <a:solidFill>
                  <a:srgbClr val="009900"/>
                </a:solidFill>
              </a:rPr>
              <a:t> percentile on FCI Pre-test</a:t>
            </a:r>
          </a:p>
        </p:txBody>
      </p:sp>
      <p:cxnSp>
        <p:nvCxnSpPr>
          <p:cNvPr id="33" name="Straight Arrow Connector 32">
            <a:extLst>
              <a:ext uri="{FF2B5EF4-FFF2-40B4-BE49-F238E27FC236}">
                <a16:creationId xmlns:a16="http://schemas.microsoft.com/office/drawing/2014/main" id="{678E4EF5-4AA4-4C46-88E6-74EE8ACFFFE5}"/>
              </a:ext>
            </a:extLst>
          </p:cNvPr>
          <p:cNvCxnSpPr>
            <a:cxnSpLocks/>
          </p:cNvCxnSpPr>
          <p:nvPr/>
        </p:nvCxnSpPr>
        <p:spPr>
          <a:xfrm flipV="1">
            <a:off x="3930308" y="2612129"/>
            <a:ext cx="969764" cy="24783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7679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3045-51C1-414D-8B21-966154908B10}"/>
              </a:ext>
            </a:extLst>
          </p:cNvPr>
          <p:cNvSpPr>
            <a:spLocks noGrp="1"/>
          </p:cNvSpPr>
          <p:nvPr>
            <p:ph type="title"/>
          </p:nvPr>
        </p:nvSpPr>
        <p:spPr/>
        <p:txBody>
          <a:bodyPr/>
          <a:lstStyle/>
          <a:p>
            <a:r>
              <a:rPr lang="en-US" dirty="0"/>
              <a:t>Recommendations Summary</a:t>
            </a:r>
          </a:p>
        </p:txBody>
      </p:sp>
      <p:sp>
        <p:nvSpPr>
          <p:cNvPr id="3" name="Content Placeholder 2">
            <a:extLst>
              <a:ext uri="{FF2B5EF4-FFF2-40B4-BE49-F238E27FC236}">
                <a16:creationId xmlns:a16="http://schemas.microsoft.com/office/drawing/2014/main" id="{ADBEE6C3-5853-4E49-B9C6-A6ECE24E3B9D}"/>
              </a:ext>
            </a:extLst>
          </p:cNvPr>
          <p:cNvSpPr>
            <a:spLocks noGrp="1"/>
          </p:cNvSpPr>
          <p:nvPr>
            <p:ph idx="1"/>
          </p:nvPr>
        </p:nvSpPr>
        <p:spPr/>
        <p:txBody>
          <a:bodyPr/>
          <a:lstStyle/>
          <a:p>
            <a:r>
              <a:rPr lang="en-US" sz="2400" dirty="0"/>
              <a:t>Instructors should be wary of assumptions about students’ mathematics preparation before making assessments </a:t>
            </a:r>
          </a:p>
          <a:p>
            <a:pPr lvl="1"/>
            <a:r>
              <a:rPr lang="en-US" sz="2000" dirty="0"/>
              <a:t>Pre-instruction performance on a brief mathematics diagnostic may provide indications of students’ difficulties and of students at risk</a:t>
            </a:r>
          </a:p>
          <a:p>
            <a:r>
              <a:rPr lang="en-US" sz="2400" dirty="0"/>
              <a:t>Instructors may wish to modify their instructional practices to take account of students’ mathematical difficulties and behaviors</a:t>
            </a:r>
          </a:p>
          <a:p>
            <a:pPr lvl="1"/>
            <a:r>
              <a:rPr lang="en-US" sz="2000" dirty="0"/>
              <a:t>e.g., constrained use of symbolic manipulations, addition of math practice</a:t>
            </a:r>
          </a:p>
          <a:p>
            <a:r>
              <a:rPr lang="en-US" sz="2400" dirty="0"/>
              <a:t>Recognize that deep-lying difficulties may be hard to address, but motivational factors can provide some compensation</a:t>
            </a:r>
            <a:endParaRPr lang="en-US" sz="2000" dirty="0"/>
          </a:p>
          <a:p>
            <a:pPr lvl="1"/>
            <a:endParaRPr lang="en-US" sz="2000" dirty="0"/>
          </a:p>
        </p:txBody>
      </p:sp>
    </p:spTree>
    <p:extLst>
      <p:ext uri="{BB962C8B-B14F-4D97-AF65-F5344CB8AC3E}">
        <p14:creationId xmlns:p14="http://schemas.microsoft.com/office/powerpoint/2010/main" val="29506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dirty="0"/>
              <a:t>Data Sources</a:t>
            </a:r>
          </a:p>
        </p:txBody>
      </p:sp>
      <p:sp>
        <p:nvSpPr>
          <p:cNvPr id="3075" name="Content Placeholder 2"/>
          <p:cNvSpPr>
            <a:spLocks noGrp="1"/>
          </p:cNvSpPr>
          <p:nvPr>
            <p:ph idx="1"/>
          </p:nvPr>
        </p:nvSpPr>
        <p:spPr>
          <a:xfrm>
            <a:off x="381000" y="1600200"/>
            <a:ext cx="11506200" cy="4953000"/>
          </a:xfrm>
        </p:spPr>
        <p:txBody>
          <a:bodyPr/>
          <a:lstStyle/>
          <a:p>
            <a:pPr marL="0" indent="0">
              <a:buNone/>
            </a:pPr>
            <a:r>
              <a:rPr lang="en-US" altLang="en-US" sz="2400" dirty="0"/>
              <a:t>We have given diagnostic pretests covering pre-college mathematics to over 7000 introductory physics students (non-credit; calculators allowed):</a:t>
            </a:r>
          </a:p>
          <a:p>
            <a:r>
              <a:rPr lang="en-US" altLang="en-US" sz="2000" dirty="0"/>
              <a:t>Results from five campuses at four different state universities were consistent with each other</a:t>
            </a:r>
          </a:p>
          <a:p>
            <a:r>
              <a:rPr lang="en-US" altLang="en-US" sz="2000" dirty="0"/>
              <a:t>Results on an online version are consistent with those on the written version</a:t>
            </a:r>
          </a:p>
          <a:p>
            <a:r>
              <a:rPr lang="en-US" altLang="en-US" sz="2000" dirty="0"/>
              <a:t>High and low scores on the diagnostic are somewhat predictive of course grades</a:t>
            </a:r>
          </a:p>
          <a:p>
            <a:pPr marL="0" indent="0">
              <a:buNone/>
            </a:pPr>
            <a:r>
              <a:rPr lang="en-US" altLang="en-US" sz="2400" dirty="0"/>
              <a:t>In addition, we have carried out more than 70 one-on-one problem-solving interviews with physics students to further explore the nature of students’ thinking.</a:t>
            </a:r>
          </a:p>
        </p:txBody>
      </p:sp>
    </p:spTree>
    <p:extLst>
      <p:ext uri="{BB962C8B-B14F-4D97-AF65-F5344CB8AC3E}">
        <p14:creationId xmlns:p14="http://schemas.microsoft.com/office/powerpoint/2010/main" val="16046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D13D-AB93-41ED-8F03-91F8D08B543C}"/>
              </a:ext>
            </a:extLst>
          </p:cNvPr>
          <p:cNvSpPr>
            <a:spLocks noGrp="1"/>
          </p:cNvSpPr>
          <p:nvPr>
            <p:ph type="title"/>
          </p:nvPr>
        </p:nvSpPr>
        <p:spPr>
          <a:xfrm>
            <a:off x="381000" y="2514600"/>
            <a:ext cx="10972800" cy="1143000"/>
          </a:xfrm>
        </p:spPr>
        <p:txBody>
          <a:bodyPr/>
          <a:lstStyle/>
          <a:p>
            <a:r>
              <a:rPr lang="en-US" dirty="0"/>
              <a:t>Examples of Test Items</a:t>
            </a:r>
          </a:p>
        </p:txBody>
      </p:sp>
    </p:spTree>
    <p:extLst>
      <p:ext uri="{BB962C8B-B14F-4D97-AF65-F5344CB8AC3E}">
        <p14:creationId xmlns:p14="http://schemas.microsoft.com/office/powerpoint/2010/main" val="373773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altLang="en-US" dirty="0"/>
              <a:t>Find Unknown Angle</a:t>
            </a:r>
          </a:p>
        </p:txBody>
      </p:sp>
      <p:pic>
        <p:nvPicPr>
          <p:cNvPr id="18434" name="Picture 4"/>
          <p:cNvPicPr>
            <a:picLocks noGrp="1" noChangeAspect="1" noChangeArrowheads="1"/>
          </p:cNvPicPr>
          <p:nvPr>
            <p:ph type="body" idx="1"/>
          </p:nvPr>
        </p:nvPicPr>
        <p:blipFill>
          <a:blip r:embed="rId2"/>
          <a:srcRect/>
          <a:stretch>
            <a:fillRect/>
          </a:stretch>
        </p:blipFill>
        <p:spPr>
          <a:xfrm>
            <a:off x="1981200" y="2667001"/>
            <a:ext cx="8229600" cy="2836863"/>
          </a:xfrm>
        </p:spPr>
      </p:pic>
      <p:sp>
        <p:nvSpPr>
          <p:cNvPr id="18435" name="TextBox 2"/>
          <p:cNvSpPr txBox="1">
            <a:spLocks noChangeArrowheads="1"/>
          </p:cNvSpPr>
          <p:nvPr/>
        </p:nvSpPr>
        <p:spPr bwMode="auto">
          <a:xfrm>
            <a:off x="2286000" y="2895600"/>
            <a:ext cx="381000" cy="338138"/>
          </a:xfrm>
          <a:prstGeom prst="rect">
            <a:avLst/>
          </a:prstGeom>
          <a:solidFill>
            <a:schemeClr val="bg1"/>
          </a:solidFill>
          <a:ln w="9525">
            <a:noFill/>
            <a:miter lim="800000"/>
            <a:headEnd/>
            <a:tailEnd/>
          </a:ln>
        </p:spPr>
        <p:txBody>
          <a:bodyPr>
            <a:spAutoFit/>
          </a:bodyPr>
          <a:lstStyle/>
          <a:p>
            <a:pPr eaLnBrk="0" hangingPunct="0"/>
            <a:r>
              <a:rPr lang="en-US" altLang="en-US" sz="1600" b="1" dirty="0"/>
              <a:t>3.</a:t>
            </a:r>
          </a:p>
        </p:txBody>
      </p:sp>
      <p:sp>
        <p:nvSpPr>
          <p:cNvPr id="2" name="Rectangle 1">
            <a:extLst>
              <a:ext uri="{FF2B5EF4-FFF2-40B4-BE49-F238E27FC236}">
                <a16:creationId xmlns:a16="http://schemas.microsoft.com/office/drawing/2014/main" id="{2E7A1122-258C-44B2-B57B-EA3DF2AD8485}"/>
              </a:ext>
            </a:extLst>
          </p:cNvPr>
          <p:cNvSpPr/>
          <p:nvPr/>
        </p:nvSpPr>
        <p:spPr>
          <a:xfrm>
            <a:off x="2209800" y="2895600"/>
            <a:ext cx="457200" cy="338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6443B53-9FBF-4672-8A78-3619E4C8B7DE}"/>
              </a:ext>
            </a:extLst>
          </p:cNvPr>
          <p:cNvSpPr/>
          <p:nvPr/>
        </p:nvSpPr>
        <p:spPr>
          <a:xfrm>
            <a:off x="6248400" y="2895600"/>
            <a:ext cx="41148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51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1E1B75-3139-4285-97AD-70BF408DCE02}"/>
              </a:ext>
            </a:extLst>
          </p:cNvPr>
          <p:cNvGrpSpPr/>
          <p:nvPr/>
        </p:nvGrpSpPr>
        <p:grpSpPr>
          <a:xfrm>
            <a:off x="1794453" y="762000"/>
            <a:ext cx="8603093" cy="5232512"/>
            <a:chOff x="381000" y="1219200"/>
            <a:chExt cx="8603093" cy="5232512"/>
          </a:xfrm>
        </p:grpSpPr>
        <p:pic>
          <p:nvPicPr>
            <p:cNvPr id="2" name="Picture 1">
              <a:extLst>
                <a:ext uri="{FF2B5EF4-FFF2-40B4-BE49-F238E27FC236}">
                  <a16:creationId xmlns:a16="http://schemas.microsoft.com/office/drawing/2014/main" id="{8B3C9F3F-1F43-4C23-9F49-C2ADB96E1C8E}"/>
                </a:ext>
              </a:extLst>
            </p:cNvPr>
            <p:cNvPicPr>
              <a:picLocks noChangeAspect="1"/>
            </p:cNvPicPr>
            <p:nvPr/>
          </p:nvPicPr>
          <p:blipFill>
            <a:blip r:embed="rId2"/>
            <a:stretch>
              <a:fillRect/>
            </a:stretch>
          </p:blipFill>
          <p:spPr>
            <a:xfrm>
              <a:off x="381000" y="1219200"/>
              <a:ext cx="8603093" cy="5232512"/>
            </a:xfrm>
            <a:prstGeom prst="rect">
              <a:avLst/>
            </a:prstGeom>
          </p:spPr>
        </p:pic>
        <p:sp>
          <p:nvSpPr>
            <p:cNvPr id="3" name="Rectangle 2">
              <a:extLst>
                <a:ext uri="{FF2B5EF4-FFF2-40B4-BE49-F238E27FC236}">
                  <a16:creationId xmlns:a16="http://schemas.microsoft.com/office/drawing/2014/main" id="{D9FE3750-ACEE-459D-8D4D-91223CCD9BF9}"/>
                </a:ext>
              </a:extLst>
            </p:cNvPr>
            <p:cNvSpPr/>
            <p:nvPr/>
          </p:nvSpPr>
          <p:spPr>
            <a:xfrm>
              <a:off x="762000" y="16764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A836DC7-7CD8-4D96-80C2-2FC3DF62C3B3}"/>
              </a:ext>
            </a:extLst>
          </p:cNvPr>
          <p:cNvSpPr txBox="1"/>
          <p:nvPr/>
        </p:nvSpPr>
        <p:spPr>
          <a:xfrm>
            <a:off x="4191000" y="438834"/>
            <a:ext cx="4314001" cy="646331"/>
          </a:xfrm>
          <a:prstGeom prst="rect">
            <a:avLst/>
          </a:prstGeom>
          <a:noFill/>
        </p:spPr>
        <p:txBody>
          <a:bodyPr wrap="none" rtlCol="0">
            <a:spAutoFit/>
          </a:bodyPr>
          <a:lstStyle/>
          <a:p>
            <a:r>
              <a:rPr lang="en-US" sz="3600" dirty="0"/>
              <a:t>Find Slope of Graph</a:t>
            </a:r>
          </a:p>
        </p:txBody>
      </p:sp>
    </p:spTree>
    <p:extLst>
      <p:ext uri="{BB962C8B-B14F-4D97-AF65-F5344CB8AC3E}">
        <p14:creationId xmlns:p14="http://schemas.microsoft.com/office/powerpoint/2010/main" val="122954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44626-54CD-4F69-923A-A1AB542881F1}"/>
              </a:ext>
            </a:extLst>
          </p:cNvPr>
          <p:cNvPicPr>
            <a:picLocks noChangeAspect="1"/>
          </p:cNvPicPr>
          <p:nvPr/>
        </p:nvPicPr>
        <p:blipFill>
          <a:blip r:embed="rId2"/>
          <a:stretch>
            <a:fillRect/>
          </a:stretch>
        </p:blipFill>
        <p:spPr>
          <a:xfrm>
            <a:off x="2177907" y="2152683"/>
            <a:ext cx="3157871" cy="3382439"/>
          </a:xfrm>
          <a:prstGeom prst="rect">
            <a:avLst/>
          </a:prstGeom>
          <a:ln w="28575">
            <a:solidFill>
              <a:schemeClr val="accent1"/>
            </a:solidFill>
          </a:ln>
        </p:spPr>
      </p:pic>
      <p:pic>
        <p:nvPicPr>
          <p:cNvPr id="5" name="Picture 4">
            <a:extLst>
              <a:ext uri="{FF2B5EF4-FFF2-40B4-BE49-F238E27FC236}">
                <a16:creationId xmlns:a16="http://schemas.microsoft.com/office/drawing/2014/main" id="{EB32FFC6-1240-48C5-826B-5AB90EE50AB6}"/>
              </a:ext>
            </a:extLst>
          </p:cNvPr>
          <p:cNvPicPr>
            <a:picLocks noChangeAspect="1"/>
          </p:cNvPicPr>
          <p:nvPr/>
        </p:nvPicPr>
        <p:blipFill>
          <a:blip r:embed="rId3"/>
          <a:stretch>
            <a:fillRect/>
          </a:stretch>
        </p:blipFill>
        <p:spPr>
          <a:xfrm>
            <a:off x="6856223" y="2158994"/>
            <a:ext cx="3021424" cy="3376128"/>
          </a:xfrm>
          <a:prstGeom prst="rect">
            <a:avLst/>
          </a:prstGeom>
          <a:ln w="28575">
            <a:solidFill>
              <a:schemeClr val="accent1"/>
            </a:solidFill>
          </a:ln>
        </p:spPr>
      </p:pic>
      <p:sp>
        <p:nvSpPr>
          <p:cNvPr id="6" name="TextBox 5">
            <a:extLst>
              <a:ext uri="{FF2B5EF4-FFF2-40B4-BE49-F238E27FC236}">
                <a16:creationId xmlns:a16="http://schemas.microsoft.com/office/drawing/2014/main" id="{5B787321-EFFB-40BB-A3D4-BCF066F4993C}"/>
              </a:ext>
            </a:extLst>
          </p:cNvPr>
          <p:cNvSpPr txBox="1"/>
          <p:nvPr/>
        </p:nvSpPr>
        <p:spPr>
          <a:xfrm>
            <a:off x="2443065" y="603061"/>
            <a:ext cx="7305869" cy="707886"/>
          </a:xfrm>
          <a:prstGeom prst="rect">
            <a:avLst/>
          </a:prstGeom>
          <a:noFill/>
        </p:spPr>
        <p:txBody>
          <a:bodyPr wrap="square" rtlCol="0">
            <a:spAutoFit/>
          </a:bodyPr>
          <a:lstStyle/>
          <a:p>
            <a:pPr algn="ctr"/>
            <a:r>
              <a:rPr lang="en-US" sz="4000" dirty="0"/>
              <a:t>Find Area</a:t>
            </a:r>
          </a:p>
        </p:txBody>
      </p:sp>
    </p:spTree>
    <p:extLst>
      <p:ext uri="{BB962C8B-B14F-4D97-AF65-F5344CB8AC3E}">
        <p14:creationId xmlns:p14="http://schemas.microsoft.com/office/powerpoint/2010/main" val="17292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BF3F8-B64E-4E4F-B61F-5D53FA36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583" y="1447800"/>
            <a:ext cx="8694835" cy="3276600"/>
          </a:xfrm>
          <a:prstGeom prst="rect">
            <a:avLst/>
          </a:prstGeom>
        </p:spPr>
      </p:pic>
      <p:sp>
        <p:nvSpPr>
          <p:cNvPr id="2" name="Rectangle 1">
            <a:extLst>
              <a:ext uri="{FF2B5EF4-FFF2-40B4-BE49-F238E27FC236}">
                <a16:creationId xmlns:a16="http://schemas.microsoft.com/office/drawing/2014/main" id="{22A3C7AD-FBED-473F-AACD-3BF91D7843C1}"/>
              </a:ext>
            </a:extLst>
          </p:cNvPr>
          <p:cNvSpPr/>
          <p:nvPr/>
        </p:nvSpPr>
        <p:spPr>
          <a:xfrm>
            <a:off x="1981200" y="4076700"/>
            <a:ext cx="8229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B37693A-5422-446D-ADB7-9B9DF9FD8848}"/>
              </a:ext>
            </a:extLst>
          </p:cNvPr>
          <p:cNvSpPr/>
          <p:nvPr/>
        </p:nvSpPr>
        <p:spPr>
          <a:xfrm>
            <a:off x="2216853" y="1130431"/>
            <a:ext cx="8229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360EC2E-BAE5-4A10-BC56-87B37D66FE02}"/>
              </a:ext>
            </a:extLst>
          </p:cNvPr>
          <p:cNvSpPr/>
          <p:nvPr/>
        </p:nvSpPr>
        <p:spPr>
          <a:xfrm>
            <a:off x="2207533" y="1740031"/>
            <a:ext cx="2514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7432B3B-FAF9-4EF4-B519-F11E775992B2}"/>
              </a:ext>
            </a:extLst>
          </p:cNvPr>
          <p:cNvSpPr txBox="1"/>
          <p:nvPr/>
        </p:nvSpPr>
        <p:spPr>
          <a:xfrm>
            <a:off x="1447800" y="774412"/>
            <a:ext cx="8743676" cy="584775"/>
          </a:xfrm>
          <a:prstGeom prst="rect">
            <a:avLst/>
          </a:prstGeom>
          <a:noFill/>
        </p:spPr>
        <p:txBody>
          <a:bodyPr wrap="none" rtlCol="0">
            <a:spAutoFit/>
          </a:bodyPr>
          <a:lstStyle/>
          <a:p>
            <a:r>
              <a:rPr lang="en-US" sz="3200" dirty="0"/>
              <a:t>Simultaneous Equations, Symbolic Coefficients</a:t>
            </a:r>
          </a:p>
        </p:txBody>
      </p:sp>
      <p:sp>
        <p:nvSpPr>
          <p:cNvPr id="7" name="Rectangle 6">
            <a:extLst>
              <a:ext uri="{FF2B5EF4-FFF2-40B4-BE49-F238E27FC236}">
                <a16:creationId xmlns:a16="http://schemas.microsoft.com/office/drawing/2014/main" id="{EF592E18-8105-4EE9-829C-79851F3FC476}"/>
              </a:ext>
            </a:extLst>
          </p:cNvPr>
          <p:cNvSpPr/>
          <p:nvPr/>
        </p:nvSpPr>
        <p:spPr>
          <a:xfrm>
            <a:off x="4267200" y="1676400"/>
            <a:ext cx="60198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61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0A81-D97F-4CB9-BA40-D23D485B2FFE}"/>
              </a:ext>
            </a:extLst>
          </p:cNvPr>
          <p:cNvSpPr>
            <a:spLocks noGrp="1"/>
          </p:cNvSpPr>
          <p:nvPr>
            <p:ph type="title"/>
          </p:nvPr>
        </p:nvSpPr>
        <p:spPr/>
        <p:txBody>
          <a:bodyPr/>
          <a:lstStyle/>
          <a:p>
            <a:r>
              <a:rPr lang="en-US" sz="3600" dirty="0"/>
              <a:t>Undergraduate Student Research Assistants</a:t>
            </a:r>
          </a:p>
        </p:txBody>
      </p:sp>
      <p:sp>
        <p:nvSpPr>
          <p:cNvPr id="3" name="Content Placeholder 2">
            <a:extLst>
              <a:ext uri="{FF2B5EF4-FFF2-40B4-BE49-F238E27FC236}">
                <a16:creationId xmlns:a16="http://schemas.microsoft.com/office/drawing/2014/main" id="{F502EF73-2EAD-4C7D-98A0-079C2B32AA14}"/>
              </a:ext>
            </a:extLst>
          </p:cNvPr>
          <p:cNvSpPr>
            <a:spLocks noGrp="1"/>
          </p:cNvSpPr>
          <p:nvPr>
            <p:ph idx="1"/>
          </p:nvPr>
        </p:nvSpPr>
        <p:spPr/>
        <p:txBody>
          <a:bodyPr/>
          <a:lstStyle/>
          <a:p>
            <a:r>
              <a:rPr lang="en-US" sz="2800" dirty="0"/>
              <a:t>Dakota King (undergraduate and recent graduate)</a:t>
            </a:r>
          </a:p>
          <a:p>
            <a:r>
              <a:rPr lang="en-US" sz="2800" dirty="0"/>
              <a:t>Matt Jones (now at Dartmouth U.)</a:t>
            </a:r>
          </a:p>
          <a:p>
            <a:r>
              <a:rPr lang="en-US" sz="2800" dirty="0"/>
              <a:t>John Byrd (now at Michigan State U.)</a:t>
            </a:r>
          </a:p>
        </p:txBody>
      </p:sp>
    </p:spTree>
    <p:extLst>
      <p:ext uri="{BB962C8B-B14F-4D97-AF65-F5344CB8AC3E}">
        <p14:creationId xmlns:p14="http://schemas.microsoft.com/office/powerpoint/2010/main" val="808526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DC8-CF07-4640-9E95-80EDC2F2D233}"/>
              </a:ext>
            </a:extLst>
          </p:cNvPr>
          <p:cNvSpPr>
            <a:spLocks noGrp="1"/>
          </p:cNvSpPr>
          <p:nvPr>
            <p:ph type="title"/>
          </p:nvPr>
        </p:nvSpPr>
        <p:spPr>
          <a:xfrm>
            <a:off x="609600" y="152400"/>
            <a:ext cx="10972800" cy="1143000"/>
          </a:xfrm>
        </p:spPr>
        <p:txBody>
          <a:bodyPr/>
          <a:lstStyle/>
          <a:p>
            <a:r>
              <a:rPr lang="en-US" sz="2400" dirty="0">
                <a:latin typeface="Arial" panose="020B0604020202020204" pitchFamily="34" charset="0"/>
                <a:cs typeface="Arial" panose="020B0604020202020204" pitchFamily="34" charset="0"/>
              </a:rPr>
              <a:t>High consistency of results among five campuses at four different universities (three campuses shown below) suggests findings are generalizable</a:t>
            </a:r>
            <a:endParaRPr lang="en-US" sz="2400" dirty="0"/>
          </a:p>
        </p:txBody>
      </p:sp>
      <p:pic>
        <p:nvPicPr>
          <p:cNvPr id="5" name="Picture 4" descr="Chart, bar chart, histogram&#10;&#10;Description automatically generated">
            <a:extLst>
              <a:ext uri="{FF2B5EF4-FFF2-40B4-BE49-F238E27FC236}">
                <a16:creationId xmlns:a16="http://schemas.microsoft.com/office/drawing/2014/main" id="{B9221CC1-804A-ED7C-897B-A495F496EBCA}"/>
              </a:ext>
            </a:extLst>
          </p:cNvPr>
          <p:cNvPicPr>
            <a:picLocks noChangeAspect="1"/>
          </p:cNvPicPr>
          <p:nvPr/>
        </p:nvPicPr>
        <p:blipFill rotWithShape="1">
          <a:blip r:embed="rId2">
            <a:extLst>
              <a:ext uri="{28A0092B-C50C-407E-A947-70E740481C1C}">
                <a14:useLocalDpi xmlns:a14="http://schemas.microsoft.com/office/drawing/2010/main" val="0"/>
              </a:ext>
            </a:extLst>
          </a:blip>
          <a:srcRect t="11999" r="575" b="4610"/>
          <a:stretch/>
        </p:blipFill>
        <p:spPr>
          <a:xfrm>
            <a:off x="609600" y="1447800"/>
            <a:ext cx="11430000" cy="4793374"/>
          </a:xfrm>
          <a:prstGeom prst="rect">
            <a:avLst/>
          </a:prstGeom>
        </p:spPr>
      </p:pic>
      <p:sp>
        <p:nvSpPr>
          <p:cNvPr id="8" name="TextBox 7">
            <a:extLst>
              <a:ext uri="{FF2B5EF4-FFF2-40B4-BE49-F238E27FC236}">
                <a16:creationId xmlns:a16="http://schemas.microsoft.com/office/drawing/2014/main" id="{F8A09141-4FEB-A421-742C-93E6E59ADD38}"/>
              </a:ext>
            </a:extLst>
          </p:cNvPr>
          <p:cNvSpPr txBox="1"/>
          <p:nvPr/>
        </p:nvSpPr>
        <p:spPr>
          <a:xfrm>
            <a:off x="3200400" y="1135669"/>
            <a:ext cx="5105400" cy="369332"/>
          </a:xfrm>
          <a:prstGeom prst="rect">
            <a:avLst/>
          </a:prstGeom>
          <a:noFill/>
        </p:spPr>
        <p:txBody>
          <a:bodyPr wrap="square" rtlCol="0">
            <a:spAutoFit/>
          </a:bodyPr>
          <a:lstStyle/>
          <a:p>
            <a:r>
              <a:rPr lang="en-US" i="1" dirty="0"/>
              <a:t>Correct-response rates: algebra-based course</a:t>
            </a:r>
          </a:p>
        </p:txBody>
      </p:sp>
      <p:grpSp>
        <p:nvGrpSpPr>
          <p:cNvPr id="17" name="Group 16">
            <a:extLst>
              <a:ext uri="{FF2B5EF4-FFF2-40B4-BE49-F238E27FC236}">
                <a16:creationId xmlns:a16="http://schemas.microsoft.com/office/drawing/2014/main" id="{CCDF592A-5C84-D885-C479-47A1566552D0}"/>
              </a:ext>
            </a:extLst>
          </p:cNvPr>
          <p:cNvGrpSpPr/>
          <p:nvPr/>
        </p:nvGrpSpPr>
        <p:grpSpPr>
          <a:xfrm>
            <a:off x="2590800" y="6336268"/>
            <a:ext cx="7353300" cy="369332"/>
            <a:chOff x="2971800" y="6336268"/>
            <a:chExt cx="7353300" cy="369332"/>
          </a:xfrm>
        </p:grpSpPr>
        <p:sp>
          <p:nvSpPr>
            <p:cNvPr id="11" name="Rectangle 10">
              <a:extLst>
                <a:ext uri="{FF2B5EF4-FFF2-40B4-BE49-F238E27FC236}">
                  <a16:creationId xmlns:a16="http://schemas.microsoft.com/office/drawing/2014/main" id="{96D07FDF-F9B6-6786-9885-EEB05DEA4DE6}"/>
                </a:ext>
              </a:extLst>
            </p:cNvPr>
            <p:cNvSpPr/>
            <p:nvPr/>
          </p:nvSpPr>
          <p:spPr>
            <a:xfrm>
              <a:off x="2971800" y="6386139"/>
              <a:ext cx="257175" cy="269591"/>
            </a:xfrm>
            <a:prstGeom prst="rect">
              <a:avLst/>
            </a:prstGeom>
            <a:solidFill>
              <a:srgbClr val="636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75C763-F507-39A6-8528-1E5EE51E4065}"/>
                </a:ext>
              </a:extLst>
            </p:cNvPr>
            <p:cNvSpPr txBox="1"/>
            <p:nvPr/>
          </p:nvSpPr>
          <p:spPr>
            <a:xfrm>
              <a:off x="3228975" y="6336268"/>
              <a:ext cx="2209800" cy="369332"/>
            </a:xfrm>
            <a:prstGeom prst="rect">
              <a:avLst/>
            </a:prstGeom>
            <a:noFill/>
          </p:spPr>
          <p:txBody>
            <a:bodyPr wrap="square" rtlCol="0">
              <a:spAutoFit/>
            </a:bodyPr>
            <a:lstStyle/>
            <a:p>
              <a:r>
                <a:rPr lang="en-US" dirty="0"/>
                <a:t>ASU Poly (N&gt;450)</a:t>
              </a:r>
            </a:p>
          </p:txBody>
        </p:sp>
        <p:sp>
          <p:nvSpPr>
            <p:cNvPr id="13" name="Rectangle 12">
              <a:extLst>
                <a:ext uri="{FF2B5EF4-FFF2-40B4-BE49-F238E27FC236}">
                  <a16:creationId xmlns:a16="http://schemas.microsoft.com/office/drawing/2014/main" id="{A372DD79-527F-73A3-8BE7-87DF54B8EB64}"/>
                </a:ext>
              </a:extLst>
            </p:cNvPr>
            <p:cNvSpPr/>
            <p:nvPr/>
          </p:nvSpPr>
          <p:spPr>
            <a:xfrm>
              <a:off x="5305425" y="6386139"/>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B9A599-C0B3-81FE-8D61-5569F7D16FF4}"/>
                </a:ext>
              </a:extLst>
            </p:cNvPr>
            <p:cNvSpPr txBox="1"/>
            <p:nvPr/>
          </p:nvSpPr>
          <p:spPr>
            <a:xfrm>
              <a:off x="5562600" y="6336268"/>
              <a:ext cx="2667000" cy="369332"/>
            </a:xfrm>
            <a:prstGeom prst="rect">
              <a:avLst/>
            </a:prstGeom>
            <a:noFill/>
          </p:spPr>
          <p:txBody>
            <a:bodyPr wrap="square" rtlCol="0">
              <a:spAutoFit/>
            </a:bodyPr>
            <a:lstStyle/>
            <a:p>
              <a:r>
                <a:rPr lang="en-US" dirty="0"/>
                <a:t>ASU Tempe (N&gt;500)</a:t>
              </a:r>
            </a:p>
          </p:txBody>
        </p:sp>
        <p:sp>
          <p:nvSpPr>
            <p:cNvPr id="15" name="Rectangle 14">
              <a:extLst>
                <a:ext uri="{FF2B5EF4-FFF2-40B4-BE49-F238E27FC236}">
                  <a16:creationId xmlns:a16="http://schemas.microsoft.com/office/drawing/2014/main" id="{1DA8637E-707A-D17D-066F-35883CCB81A2}"/>
                </a:ext>
              </a:extLst>
            </p:cNvPr>
            <p:cNvSpPr/>
            <p:nvPr/>
          </p:nvSpPr>
          <p:spPr>
            <a:xfrm>
              <a:off x="7893727" y="6386138"/>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F7F245F-B815-ED1A-480F-9E7740E771BA}"/>
                </a:ext>
              </a:extLst>
            </p:cNvPr>
            <p:cNvSpPr txBox="1"/>
            <p:nvPr/>
          </p:nvSpPr>
          <p:spPr>
            <a:xfrm>
              <a:off x="8115300" y="6336268"/>
              <a:ext cx="2209800" cy="369332"/>
            </a:xfrm>
            <a:prstGeom prst="rect">
              <a:avLst/>
            </a:prstGeom>
            <a:noFill/>
          </p:spPr>
          <p:txBody>
            <a:bodyPr wrap="square" rtlCol="0">
              <a:spAutoFit/>
            </a:bodyPr>
            <a:lstStyle/>
            <a:p>
              <a:r>
                <a:rPr lang="en-US" dirty="0"/>
                <a:t>CU (N&gt;350)</a:t>
              </a:r>
            </a:p>
          </p:txBody>
        </p:sp>
      </p:grpSp>
      <p:sp>
        <p:nvSpPr>
          <p:cNvPr id="3" name="Rectangle 2">
            <a:extLst>
              <a:ext uri="{FF2B5EF4-FFF2-40B4-BE49-F238E27FC236}">
                <a16:creationId xmlns:a16="http://schemas.microsoft.com/office/drawing/2014/main" id="{57F110D8-E2FE-47D1-88D4-9164BD337C1A}"/>
              </a:ext>
            </a:extLst>
          </p:cNvPr>
          <p:cNvSpPr/>
          <p:nvPr/>
        </p:nvSpPr>
        <p:spPr>
          <a:xfrm>
            <a:off x="1676400" y="1505001"/>
            <a:ext cx="8610600" cy="442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41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DC8-CF07-4640-9E95-80EDC2F2D233}"/>
              </a:ext>
            </a:extLst>
          </p:cNvPr>
          <p:cNvSpPr>
            <a:spLocks noGrp="1"/>
          </p:cNvSpPr>
          <p:nvPr>
            <p:ph type="title"/>
          </p:nvPr>
        </p:nvSpPr>
        <p:spPr>
          <a:xfrm>
            <a:off x="609600" y="152400"/>
            <a:ext cx="10972800" cy="1143000"/>
          </a:xfrm>
        </p:spPr>
        <p:txBody>
          <a:bodyPr/>
          <a:lstStyle/>
          <a:p>
            <a:r>
              <a:rPr lang="en-US" sz="2400" dirty="0">
                <a:latin typeface="Arial" panose="020B0604020202020204" pitchFamily="34" charset="0"/>
                <a:cs typeface="Arial" panose="020B0604020202020204" pitchFamily="34" charset="0"/>
              </a:rPr>
              <a:t>High consistency of results among five campuses at four different universities (three campuses shown below) suggests findings are generalizable</a:t>
            </a:r>
            <a:endParaRPr lang="en-US" sz="2400" dirty="0"/>
          </a:p>
        </p:txBody>
      </p:sp>
      <p:pic>
        <p:nvPicPr>
          <p:cNvPr id="5" name="Picture 4" descr="Chart, bar chart, histogram&#10;&#10;Description automatically generated">
            <a:extLst>
              <a:ext uri="{FF2B5EF4-FFF2-40B4-BE49-F238E27FC236}">
                <a16:creationId xmlns:a16="http://schemas.microsoft.com/office/drawing/2014/main" id="{B9221CC1-804A-ED7C-897B-A495F496EBCA}"/>
              </a:ext>
            </a:extLst>
          </p:cNvPr>
          <p:cNvPicPr>
            <a:picLocks noChangeAspect="1"/>
          </p:cNvPicPr>
          <p:nvPr/>
        </p:nvPicPr>
        <p:blipFill rotWithShape="1">
          <a:blip r:embed="rId2">
            <a:extLst>
              <a:ext uri="{28A0092B-C50C-407E-A947-70E740481C1C}">
                <a14:useLocalDpi xmlns:a14="http://schemas.microsoft.com/office/drawing/2010/main" val="0"/>
              </a:ext>
            </a:extLst>
          </a:blip>
          <a:srcRect t="11999" r="575" b="4610"/>
          <a:stretch/>
        </p:blipFill>
        <p:spPr>
          <a:xfrm>
            <a:off x="609600" y="1447800"/>
            <a:ext cx="11430000" cy="4793374"/>
          </a:xfrm>
          <a:prstGeom prst="rect">
            <a:avLst/>
          </a:prstGeom>
        </p:spPr>
      </p:pic>
      <p:sp>
        <p:nvSpPr>
          <p:cNvPr id="8" name="TextBox 7">
            <a:extLst>
              <a:ext uri="{FF2B5EF4-FFF2-40B4-BE49-F238E27FC236}">
                <a16:creationId xmlns:a16="http://schemas.microsoft.com/office/drawing/2014/main" id="{F8A09141-4FEB-A421-742C-93E6E59ADD38}"/>
              </a:ext>
            </a:extLst>
          </p:cNvPr>
          <p:cNvSpPr txBox="1"/>
          <p:nvPr/>
        </p:nvSpPr>
        <p:spPr>
          <a:xfrm>
            <a:off x="3200400" y="1135669"/>
            <a:ext cx="5105400" cy="369332"/>
          </a:xfrm>
          <a:prstGeom prst="rect">
            <a:avLst/>
          </a:prstGeom>
          <a:noFill/>
        </p:spPr>
        <p:txBody>
          <a:bodyPr wrap="square" rtlCol="0">
            <a:spAutoFit/>
          </a:bodyPr>
          <a:lstStyle/>
          <a:p>
            <a:r>
              <a:rPr lang="en-US" i="1" dirty="0"/>
              <a:t>Correct-response rates: algebra-based course</a:t>
            </a:r>
          </a:p>
        </p:txBody>
      </p:sp>
      <p:grpSp>
        <p:nvGrpSpPr>
          <p:cNvPr id="17" name="Group 16">
            <a:extLst>
              <a:ext uri="{FF2B5EF4-FFF2-40B4-BE49-F238E27FC236}">
                <a16:creationId xmlns:a16="http://schemas.microsoft.com/office/drawing/2014/main" id="{CCDF592A-5C84-D885-C479-47A1566552D0}"/>
              </a:ext>
            </a:extLst>
          </p:cNvPr>
          <p:cNvGrpSpPr/>
          <p:nvPr/>
        </p:nvGrpSpPr>
        <p:grpSpPr>
          <a:xfrm>
            <a:off x="2590800" y="6336268"/>
            <a:ext cx="7353300" cy="369332"/>
            <a:chOff x="2971800" y="6336268"/>
            <a:chExt cx="7353300" cy="369332"/>
          </a:xfrm>
        </p:grpSpPr>
        <p:sp>
          <p:nvSpPr>
            <p:cNvPr id="11" name="Rectangle 10">
              <a:extLst>
                <a:ext uri="{FF2B5EF4-FFF2-40B4-BE49-F238E27FC236}">
                  <a16:creationId xmlns:a16="http://schemas.microsoft.com/office/drawing/2014/main" id="{96D07FDF-F9B6-6786-9885-EEB05DEA4DE6}"/>
                </a:ext>
              </a:extLst>
            </p:cNvPr>
            <p:cNvSpPr/>
            <p:nvPr/>
          </p:nvSpPr>
          <p:spPr>
            <a:xfrm>
              <a:off x="2971800" y="6386139"/>
              <a:ext cx="257175" cy="269591"/>
            </a:xfrm>
            <a:prstGeom prst="rect">
              <a:avLst/>
            </a:prstGeom>
            <a:solidFill>
              <a:srgbClr val="636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75C763-F507-39A6-8528-1E5EE51E4065}"/>
                </a:ext>
              </a:extLst>
            </p:cNvPr>
            <p:cNvSpPr txBox="1"/>
            <p:nvPr/>
          </p:nvSpPr>
          <p:spPr>
            <a:xfrm>
              <a:off x="3228975" y="6336268"/>
              <a:ext cx="2209800" cy="369332"/>
            </a:xfrm>
            <a:prstGeom prst="rect">
              <a:avLst/>
            </a:prstGeom>
            <a:noFill/>
          </p:spPr>
          <p:txBody>
            <a:bodyPr wrap="square" rtlCol="0">
              <a:spAutoFit/>
            </a:bodyPr>
            <a:lstStyle/>
            <a:p>
              <a:r>
                <a:rPr lang="en-US" dirty="0"/>
                <a:t>ASU Poly (N&gt;450)</a:t>
              </a:r>
            </a:p>
          </p:txBody>
        </p:sp>
        <p:sp>
          <p:nvSpPr>
            <p:cNvPr id="13" name="Rectangle 12">
              <a:extLst>
                <a:ext uri="{FF2B5EF4-FFF2-40B4-BE49-F238E27FC236}">
                  <a16:creationId xmlns:a16="http://schemas.microsoft.com/office/drawing/2014/main" id="{A372DD79-527F-73A3-8BE7-87DF54B8EB64}"/>
                </a:ext>
              </a:extLst>
            </p:cNvPr>
            <p:cNvSpPr/>
            <p:nvPr/>
          </p:nvSpPr>
          <p:spPr>
            <a:xfrm>
              <a:off x="5305425" y="6386139"/>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B9A599-C0B3-81FE-8D61-5569F7D16FF4}"/>
                </a:ext>
              </a:extLst>
            </p:cNvPr>
            <p:cNvSpPr txBox="1"/>
            <p:nvPr/>
          </p:nvSpPr>
          <p:spPr>
            <a:xfrm>
              <a:off x="5562600" y="6336268"/>
              <a:ext cx="2667000" cy="369332"/>
            </a:xfrm>
            <a:prstGeom prst="rect">
              <a:avLst/>
            </a:prstGeom>
            <a:noFill/>
          </p:spPr>
          <p:txBody>
            <a:bodyPr wrap="square" rtlCol="0">
              <a:spAutoFit/>
            </a:bodyPr>
            <a:lstStyle/>
            <a:p>
              <a:r>
                <a:rPr lang="en-US" dirty="0"/>
                <a:t>ASU Tempe (N&gt;500)</a:t>
              </a:r>
            </a:p>
          </p:txBody>
        </p:sp>
        <p:sp>
          <p:nvSpPr>
            <p:cNvPr id="15" name="Rectangle 14">
              <a:extLst>
                <a:ext uri="{FF2B5EF4-FFF2-40B4-BE49-F238E27FC236}">
                  <a16:creationId xmlns:a16="http://schemas.microsoft.com/office/drawing/2014/main" id="{1DA8637E-707A-D17D-066F-35883CCB81A2}"/>
                </a:ext>
              </a:extLst>
            </p:cNvPr>
            <p:cNvSpPr/>
            <p:nvPr/>
          </p:nvSpPr>
          <p:spPr>
            <a:xfrm>
              <a:off x="7893727" y="6386138"/>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F7F245F-B815-ED1A-480F-9E7740E771BA}"/>
                </a:ext>
              </a:extLst>
            </p:cNvPr>
            <p:cNvSpPr txBox="1"/>
            <p:nvPr/>
          </p:nvSpPr>
          <p:spPr>
            <a:xfrm>
              <a:off x="8115300" y="6336268"/>
              <a:ext cx="2209800" cy="369332"/>
            </a:xfrm>
            <a:prstGeom prst="rect">
              <a:avLst/>
            </a:prstGeom>
            <a:noFill/>
          </p:spPr>
          <p:txBody>
            <a:bodyPr wrap="square" rtlCol="0">
              <a:spAutoFit/>
            </a:bodyPr>
            <a:lstStyle/>
            <a:p>
              <a:r>
                <a:rPr lang="en-US" dirty="0"/>
                <a:t>CU (N&gt;350)</a:t>
              </a:r>
            </a:p>
          </p:txBody>
        </p:sp>
      </p:grpSp>
      <p:sp>
        <p:nvSpPr>
          <p:cNvPr id="3" name="Rectangle 2">
            <a:extLst>
              <a:ext uri="{FF2B5EF4-FFF2-40B4-BE49-F238E27FC236}">
                <a16:creationId xmlns:a16="http://schemas.microsoft.com/office/drawing/2014/main" id="{57F110D8-E2FE-47D1-88D4-9164BD337C1A}"/>
              </a:ext>
            </a:extLst>
          </p:cNvPr>
          <p:cNvSpPr/>
          <p:nvPr/>
        </p:nvSpPr>
        <p:spPr>
          <a:xfrm>
            <a:off x="2133600" y="1491749"/>
            <a:ext cx="8610600" cy="442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79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DC8-CF07-4640-9E95-80EDC2F2D233}"/>
              </a:ext>
            </a:extLst>
          </p:cNvPr>
          <p:cNvSpPr>
            <a:spLocks noGrp="1"/>
          </p:cNvSpPr>
          <p:nvPr>
            <p:ph type="title"/>
          </p:nvPr>
        </p:nvSpPr>
        <p:spPr>
          <a:xfrm>
            <a:off x="609600" y="152400"/>
            <a:ext cx="10972800" cy="1143000"/>
          </a:xfrm>
        </p:spPr>
        <p:txBody>
          <a:bodyPr/>
          <a:lstStyle/>
          <a:p>
            <a:r>
              <a:rPr lang="en-US" sz="2400" dirty="0">
                <a:latin typeface="Arial" panose="020B0604020202020204" pitchFamily="34" charset="0"/>
                <a:cs typeface="Arial" panose="020B0604020202020204" pitchFamily="34" charset="0"/>
              </a:rPr>
              <a:t>High consistency of results among five campuses at four different universities (three campuses shown below) suggests findings are generalizable</a:t>
            </a:r>
            <a:endParaRPr lang="en-US" sz="2400" dirty="0"/>
          </a:p>
        </p:txBody>
      </p:sp>
      <p:pic>
        <p:nvPicPr>
          <p:cNvPr id="5" name="Picture 4" descr="Chart, bar chart, histogram&#10;&#10;Description automatically generated">
            <a:extLst>
              <a:ext uri="{FF2B5EF4-FFF2-40B4-BE49-F238E27FC236}">
                <a16:creationId xmlns:a16="http://schemas.microsoft.com/office/drawing/2014/main" id="{B9221CC1-804A-ED7C-897B-A495F496EBCA}"/>
              </a:ext>
            </a:extLst>
          </p:cNvPr>
          <p:cNvPicPr>
            <a:picLocks noChangeAspect="1"/>
          </p:cNvPicPr>
          <p:nvPr/>
        </p:nvPicPr>
        <p:blipFill rotWithShape="1">
          <a:blip r:embed="rId2">
            <a:extLst>
              <a:ext uri="{28A0092B-C50C-407E-A947-70E740481C1C}">
                <a14:useLocalDpi xmlns:a14="http://schemas.microsoft.com/office/drawing/2010/main" val="0"/>
              </a:ext>
            </a:extLst>
          </a:blip>
          <a:srcRect t="11999" r="575" b="4610"/>
          <a:stretch/>
        </p:blipFill>
        <p:spPr>
          <a:xfrm>
            <a:off x="609600" y="1447800"/>
            <a:ext cx="11430000" cy="4793374"/>
          </a:xfrm>
          <a:prstGeom prst="rect">
            <a:avLst/>
          </a:prstGeom>
        </p:spPr>
      </p:pic>
      <p:sp>
        <p:nvSpPr>
          <p:cNvPr id="8" name="TextBox 7">
            <a:extLst>
              <a:ext uri="{FF2B5EF4-FFF2-40B4-BE49-F238E27FC236}">
                <a16:creationId xmlns:a16="http://schemas.microsoft.com/office/drawing/2014/main" id="{F8A09141-4FEB-A421-742C-93E6E59ADD38}"/>
              </a:ext>
            </a:extLst>
          </p:cNvPr>
          <p:cNvSpPr txBox="1"/>
          <p:nvPr/>
        </p:nvSpPr>
        <p:spPr>
          <a:xfrm>
            <a:off x="3200400" y="1135669"/>
            <a:ext cx="5105400" cy="369332"/>
          </a:xfrm>
          <a:prstGeom prst="rect">
            <a:avLst/>
          </a:prstGeom>
          <a:noFill/>
        </p:spPr>
        <p:txBody>
          <a:bodyPr wrap="square" rtlCol="0">
            <a:spAutoFit/>
          </a:bodyPr>
          <a:lstStyle/>
          <a:p>
            <a:r>
              <a:rPr lang="en-US" i="1" dirty="0"/>
              <a:t>Correct-response rates: algebra-based course</a:t>
            </a:r>
          </a:p>
        </p:txBody>
      </p:sp>
      <p:grpSp>
        <p:nvGrpSpPr>
          <p:cNvPr id="17" name="Group 16">
            <a:extLst>
              <a:ext uri="{FF2B5EF4-FFF2-40B4-BE49-F238E27FC236}">
                <a16:creationId xmlns:a16="http://schemas.microsoft.com/office/drawing/2014/main" id="{CCDF592A-5C84-D885-C479-47A1566552D0}"/>
              </a:ext>
            </a:extLst>
          </p:cNvPr>
          <p:cNvGrpSpPr/>
          <p:nvPr/>
        </p:nvGrpSpPr>
        <p:grpSpPr>
          <a:xfrm>
            <a:off x="2590800" y="6336268"/>
            <a:ext cx="7353300" cy="369332"/>
            <a:chOff x="2971800" y="6336268"/>
            <a:chExt cx="7353300" cy="369332"/>
          </a:xfrm>
        </p:grpSpPr>
        <p:sp>
          <p:nvSpPr>
            <p:cNvPr id="11" name="Rectangle 10">
              <a:extLst>
                <a:ext uri="{FF2B5EF4-FFF2-40B4-BE49-F238E27FC236}">
                  <a16:creationId xmlns:a16="http://schemas.microsoft.com/office/drawing/2014/main" id="{96D07FDF-F9B6-6786-9885-EEB05DEA4DE6}"/>
                </a:ext>
              </a:extLst>
            </p:cNvPr>
            <p:cNvSpPr/>
            <p:nvPr/>
          </p:nvSpPr>
          <p:spPr>
            <a:xfrm>
              <a:off x="2971800" y="6386139"/>
              <a:ext cx="257175" cy="269591"/>
            </a:xfrm>
            <a:prstGeom prst="rect">
              <a:avLst/>
            </a:prstGeom>
            <a:solidFill>
              <a:srgbClr val="636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75C763-F507-39A6-8528-1E5EE51E4065}"/>
                </a:ext>
              </a:extLst>
            </p:cNvPr>
            <p:cNvSpPr txBox="1"/>
            <p:nvPr/>
          </p:nvSpPr>
          <p:spPr>
            <a:xfrm>
              <a:off x="3228975" y="6336268"/>
              <a:ext cx="2209800" cy="369332"/>
            </a:xfrm>
            <a:prstGeom prst="rect">
              <a:avLst/>
            </a:prstGeom>
            <a:noFill/>
          </p:spPr>
          <p:txBody>
            <a:bodyPr wrap="square" rtlCol="0">
              <a:spAutoFit/>
            </a:bodyPr>
            <a:lstStyle/>
            <a:p>
              <a:r>
                <a:rPr lang="en-US" dirty="0"/>
                <a:t>ASU Poly (N&gt;450)</a:t>
              </a:r>
            </a:p>
          </p:txBody>
        </p:sp>
        <p:sp>
          <p:nvSpPr>
            <p:cNvPr id="13" name="Rectangle 12">
              <a:extLst>
                <a:ext uri="{FF2B5EF4-FFF2-40B4-BE49-F238E27FC236}">
                  <a16:creationId xmlns:a16="http://schemas.microsoft.com/office/drawing/2014/main" id="{A372DD79-527F-73A3-8BE7-87DF54B8EB64}"/>
                </a:ext>
              </a:extLst>
            </p:cNvPr>
            <p:cNvSpPr/>
            <p:nvPr/>
          </p:nvSpPr>
          <p:spPr>
            <a:xfrm>
              <a:off x="5305425" y="6386139"/>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B9A599-C0B3-81FE-8D61-5569F7D16FF4}"/>
                </a:ext>
              </a:extLst>
            </p:cNvPr>
            <p:cNvSpPr txBox="1"/>
            <p:nvPr/>
          </p:nvSpPr>
          <p:spPr>
            <a:xfrm>
              <a:off x="5562600" y="6336268"/>
              <a:ext cx="2667000" cy="369332"/>
            </a:xfrm>
            <a:prstGeom prst="rect">
              <a:avLst/>
            </a:prstGeom>
            <a:noFill/>
          </p:spPr>
          <p:txBody>
            <a:bodyPr wrap="square" rtlCol="0">
              <a:spAutoFit/>
            </a:bodyPr>
            <a:lstStyle/>
            <a:p>
              <a:r>
                <a:rPr lang="en-US" dirty="0"/>
                <a:t>ASU Tempe (N&gt;500)</a:t>
              </a:r>
            </a:p>
          </p:txBody>
        </p:sp>
        <p:sp>
          <p:nvSpPr>
            <p:cNvPr id="15" name="Rectangle 14">
              <a:extLst>
                <a:ext uri="{FF2B5EF4-FFF2-40B4-BE49-F238E27FC236}">
                  <a16:creationId xmlns:a16="http://schemas.microsoft.com/office/drawing/2014/main" id="{1DA8637E-707A-D17D-066F-35883CCB81A2}"/>
                </a:ext>
              </a:extLst>
            </p:cNvPr>
            <p:cNvSpPr/>
            <p:nvPr/>
          </p:nvSpPr>
          <p:spPr>
            <a:xfrm>
              <a:off x="7893727" y="6386138"/>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F7F245F-B815-ED1A-480F-9E7740E771BA}"/>
                </a:ext>
              </a:extLst>
            </p:cNvPr>
            <p:cNvSpPr txBox="1"/>
            <p:nvPr/>
          </p:nvSpPr>
          <p:spPr>
            <a:xfrm>
              <a:off x="8115300" y="6336268"/>
              <a:ext cx="2209800" cy="369332"/>
            </a:xfrm>
            <a:prstGeom prst="rect">
              <a:avLst/>
            </a:prstGeom>
            <a:noFill/>
          </p:spPr>
          <p:txBody>
            <a:bodyPr wrap="square" rtlCol="0">
              <a:spAutoFit/>
            </a:bodyPr>
            <a:lstStyle/>
            <a:p>
              <a:r>
                <a:rPr lang="en-US" dirty="0"/>
                <a:t>CU (N&gt;350)</a:t>
              </a:r>
            </a:p>
          </p:txBody>
        </p:sp>
      </p:grpSp>
      <p:sp>
        <p:nvSpPr>
          <p:cNvPr id="3" name="Rectangle 2">
            <a:extLst>
              <a:ext uri="{FF2B5EF4-FFF2-40B4-BE49-F238E27FC236}">
                <a16:creationId xmlns:a16="http://schemas.microsoft.com/office/drawing/2014/main" id="{57F110D8-E2FE-47D1-88D4-9164BD337C1A}"/>
              </a:ext>
            </a:extLst>
          </p:cNvPr>
          <p:cNvSpPr/>
          <p:nvPr/>
        </p:nvSpPr>
        <p:spPr>
          <a:xfrm>
            <a:off x="2590800" y="1461052"/>
            <a:ext cx="8610600" cy="442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DC8-CF07-4640-9E95-80EDC2F2D233}"/>
              </a:ext>
            </a:extLst>
          </p:cNvPr>
          <p:cNvSpPr>
            <a:spLocks noGrp="1"/>
          </p:cNvSpPr>
          <p:nvPr>
            <p:ph type="title"/>
          </p:nvPr>
        </p:nvSpPr>
        <p:spPr>
          <a:xfrm>
            <a:off x="609600" y="152400"/>
            <a:ext cx="10972800" cy="1143000"/>
          </a:xfrm>
        </p:spPr>
        <p:txBody>
          <a:bodyPr/>
          <a:lstStyle/>
          <a:p>
            <a:r>
              <a:rPr lang="en-US" sz="2400" dirty="0">
                <a:latin typeface="Arial" panose="020B0604020202020204" pitchFamily="34" charset="0"/>
                <a:cs typeface="Arial" panose="020B0604020202020204" pitchFamily="34" charset="0"/>
              </a:rPr>
              <a:t>High consistency of results among five campuses at four different universities (three campuses shown below) suggests findings are generalizable</a:t>
            </a:r>
            <a:endParaRPr lang="en-US" sz="2400" dirty="0"/>
          </a:p>
        </p:txBody>
      </p:sp>
      <p:pic>
        <p:nvPicPr>
          <p:cNvPr id="5" name="Picture 4" descr="Chart, bar chart, histogram&#10;&#10;Description automatically generated">
            <a:extLst>
              <a:ext uri="{FF2B5EF4-FFF2-40B4-BE49-F238E27FC236}">
                <a16:creationId xmlns:a16="http://schemas.microsoft.com/office/drawing/2014/main" id="{B9221CC1-804A-ED7C-897B-A495F496EBCA}"/>
              </a:ext>
            </a:extLst>
          </p:cNvPr>
          <p:cNvPicPr>
            <a:picLocks noChangeAspect="1"/>
          </p:cNvPicPr>
          <p:nvPr/>
        </p:nvPicPr>
        <p:blipFill rotWithShape="1">
          <a:blip r:embed="rId2">
            <a:extLst>
              <a:ext uri="{28A0092B-C50C-407E-A947-70E740481C1C}">
                <a14:useLocalDpi xmlns:a14="http://schemas.microsoft.com/office/drawing/2010/main" val="0"/>
              </a:ext>
            </a:extLst>
          </a:blip>
          <a:srcRect t="11999" r="575" b="4610"/>
          <a:stretch/>
        </p:blipFill>
        <p:spPr>
          <a:xfrm>
            <a:off x="609600" y="1447800"/>
            <a:ext cx="11430000" cy="4793374"/>
          </a:xfrm>
          <a:prstGeom prst="rect">
            <a:avLst/>
          </a:prstGeom>
        </p:spPr>
      </p:pic>
      <p:sp>
        <p:nvSpPr>
          <p:cNvPr id="8" name="TextBox 7">
            <a:extLst>
              <a:ext uri="{FF2B5EF4-FFF2-40B4-BE49-F238E27FC236}">
                <a16:creationId xmlns:a16="http://schemas.microsoft.com/office/drawing/2014/main" id="{F8A09141-4FEB-A421-742C-93E6E59ADD38}"/>
              </a:ext>
            </a:extLst>
          </p:cNvPr>
          <p:cNvSpPr txBox="1"/>
          <p:nvPr/>
        </p:nvSpPr>
        <p:spPr>
          <a:xfrm>
            <a:off x="3200400" y="1135669"/>
            <a:ext cx="5105400" cy="369332"/>
          </a:xfrm>
          <a:prstGeom prst="rect">
            <a:avLst/>
          </a:prstGeom>
          <a:noFill/>
        </p:spPr>
        <p:txBody>
          <a:bodyPr wrap="square" rtlCol="0">
            <a:spAutoFit/>
          </a:bodyPr>
          <a:lstStyle/>
          <a:p>
            <a:r>
              <a:rPr lang="en-US" i="1" dirty="0"/>
              <a:t>Correct-response rates: algebra-based course</a:t>
            </a:r>
          </a:p>
        </p:txBody>
      </p:sp>
      <p:grpSp>
        <p:nvGrpSpPr>
          <p:cNvPr id="17" name="Group 16">
            <a:extLst>
              <a:ext uri="{FF2B5EF4-FFF2-40B4-BE49-F238E27FC236}">
                <a16:creationId xmlns:a16="http://schemas.microsoft.com/office/drawing/2014/main" id="{CCDF592A-5C84-D885-C479-47A1566552D0}"/>
              </a:ext>
            </a:extLst>
          </p:cNvPr>
          <p:cNvGrpSpPr/>
          <p:nvPr/>
        </p:nvGrpSpPr>
        <p:grpSpPr>
          <a:xfrm>
            <a:off x="2590800" y="6336268"/>
            <a:ext cx="7353300" cy="369332"/>
            <a:chOff x="2971800" y="6336268"/>
            <a:chExt cx="7353300" cy="369332"/>
          </a:xfrm>
        </p:grpSpPr>
        <p:sp>
          <p:nvSpPr>
            <p:cNvPr id="11" name="Rectangle 10">
              <a:extLst>
                <a:ext uri="{FF2B5EF4-FFF2-40B4-BE49-F238E27FC236}">
                  <a16:creationId xmlns:a16="http://schemas.microsoft.com/office/drawing/2014/main" id="{96D07FDF-F9B6-6786-9885-EEB05DEA4DE6}"/>
                </a:ext>
              </a:extLst>
            </p:cNvPr>
            <p:cNvSpPr/>
            <p:nvPr/>
          </p:nvSpPr>
          <p:spPr>
            <a:xfrm>
              <a:off x="2971800" y="6386139"/>
              <a:ext cx="257175" cy="269591"/>
            </a:xfrm>
            <a:prstGeom prst="rect">
              <a:avLst/>
            </a:prstGeom>
            <a:solidFill>
              <a:srgbClr val="636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75C763-F507-39A6-8528-1E5EE51E4065}"/>
                </a:ext>
              </a:extLst>
            </p:cNvPr>
            <p:cNvSpPr txBox="1"/>
            <p:nvPr/>
          </p:nvSpPr>
          <p:spPr>
            <a:xfrm>
              <a:off x="3228975" y="6336268"/>
              <a:ext cx="2209800" cy="369332"/>
            </a:xfrm>
            <a:prstGeom prst="rect">
              <a:avLst/>
            </a:prstGeom>
            <a:noFill/>
          </p:spPr>
          <p:txBody>
            <a:bodyPr wrap="square" rtlCol="0">
              <a:spAutoFit/>
            </a:bodyPr>
            <a:lstStyle/>
            <a:p>
              <a:r>
                <a:rPr lang="en-US" dirty="0"/>
                <a:t>ASU Poly (N&gt;450)</a:t>
              </a:r>
            </a:p>
          </p:txBody>
        </p:sp>
        <p:sp>
          <p:nvSpPr>
            <p:cNvPr id="13" name="Rectangle 12">
              <a:extLst>
                <a:ext uri="{FF2B5EF4-FFF2-40B4-BE49-F238E27FC236}">
                  <a16:creationId xmlns:a16="http://schemas.microsoft.com/office/drawing/2014/main" id="{A372DD79-527F-73A3-8BE7-87DF54B8EB64}"/>
                </a:ext>
              </a:extLst>
            </p:cNvPr>
            <p:cNvSpPr/>
            <p:nvPr/>
          </p:nvSpPr>
          <p:spPr>
            <a:xfrm>
              <a:off x="5305425" y="6386139"/>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B9A599-C0B3-81FE-8D61-5569F7D16FF4}"/>
                </a:ext>
              </a:extLst>
            </p:cNvPr>
            <p:cNvSpPr txBox="1"/>
            <p:nvPr/>
          </p:nvSpPr>
          <p:spPr>
            <a:xfrm>
              <a:off x="5562600" y="6336268"/>
              <a:ext cx="2667000" cy="369332"/>
            </a:xfrm>
            <a:prstGeom prst="rect">
              <a:avLst/>
            </a:prstGeom>
            <a:noFill/>
          </p:spPr>
          <p:txBody>
            <a:bodyPr wrap="square" rtlCol="0">
              <a:spAutoFit/>
            </a:bodyPr>
            <a:lstStyle/>
            <a:p>
              <a:r>
                <a:rPr lang="en-US" dirty="0"/>
                <a:t>ASU Tempe (N&gt;500)</a:t>
              </a:r>
            </a:p>
          </p:txBody>
        </p:sp>
        <p:sp>
          <p:nvSpPr>
            <p:cNvPr id="15" name="Rectangle 14">
              <a:extLst>
                <a:ext uri="{FF2B5EF4-FFF2-40B4-BE49-F238E27FC236}">
                  <a16:creationId xmlns:a16="http://schemas.microsoft.com/office/drawing/2014/main" id="{1DA8637E-707A-D17D-066F-35883CCB81A2}"/>
                </a:ext>
              </a:extLst>
            </p:cNvPr>
            <p:cNvSpPr/>
            <p:nvPr/>
          </p:nvSpPr>
          <p:spPr>
            <a:xfrm>
              <a:off x="7893727" y="6386138"/>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F7F245F-B815-ED1A-480F-9E7740E771BA}"/>
                </a:ext>
              </a:extLst>
            </p:cNvPr>
            <p:cNvSpPr txBox="1"/>
            <p:nvPr/>
          </p:nvSpPr>
          <p:spPr>
            <a:xfrm>
              <a:off x="8115300" y="6336268"/>
              <a:ext cx="2209800" cy="369332"/>
            </a:xfrm>
            <a:prstGeom prst="rect">
              <a:avLst/>
            </a:prstGeom>
            <a:noFill/>
          </p:spPr>
          <p:txBody>
            <a:bodyPr wrap="square" rtlCol="0">
              <a:spAutoFit/>
            </a:bodyPr>
            <a:lstStyle/>
            <a:p>
              <a:r>
                <a:rPr lang="en-US" dirty="0"/>
                <a:t>CU (N&gt;350)</a:t>
              </a:r>
            </a:p>
          </p:txBody>
        </p:sp>
      </p:grpSp>
      <p:sp>
        <p:nvSpPr>
          <p:cNvPr id="3" name="Rectangle 2">
            <a:extLst>
              <a:ext uri="{FF2B5EF4-FFF2-40B4-BE49-F238E27FC236}">
                <a16:creationId xmlns:a16="http://schemas.microsoft.com/office/drawing/2014/main" id="{57F110D8-E2FE-47D1-88D4-9164BD337C1A}"/>
              </a:ext>
            </a:extLst>
          </p:cNvPr>
          <p:cNvSpPr/>
          <p:nvPr/>
        </p:nvSpPr>
        <p:spPr>
          <a:xfrm>
            <a:off x="2971800" y="1447800"/>
            <a:ext cx="8610600" cy="442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7DC8-CF07-4640-9E95-80EDC2F2D233}"/>
              </a:ext>
            </a:extLst>
          </p:cNvPr>
          <p:cNvSpPr>
            <a:spLocks noGrp="1"/>
          </p:cNvSpPr>
          <p:nvPr>
            <p:ph type="title"/>
          </p:nvPr>
        </p:nvSpPr>
        <p:spPr>
          <a:xfrm>
            <a:off x="609600" y="152400"/>
            <a:ext cx="10972800" cy="1143000"/>
          </a:xfrm>
        </p:spPr>
        <p:txBody>
          <a:bodyPr/>
          <a:lstStyle/>
          <a:p>
            <a:r>
              <a:rPr lang="en-US" sz="2400" dirty="0">
                <a:latin typeface="Arial" panose="020B0604020202020204" pitchFamily="34" charset="0"/>
                <a:cs typeface="Arial" panose="020B0604020202020204" pitchFamily="34" charset="0"/>
              </a:rPr>
              <a:t>High consistency of results among five campuses at four different universities (three campuses shown below) suggests findings are generalizable</a:t>
            </a:r>
            <a:endParaRPr lang="en-US" sz="2400" dirty="0"/>
          </a:p>
        </p:txBody>
      </p:sp>
      <p:pic>
        <p:nvPicPr>
          <p:cNvPr id="5" name="Picture 4" descr="Chart, bar chart, histogram&#10;&#10;Description automatically generated">
            <a:extLst>
              <a:ext uri="{FF2B5EF4-FFF2-40B4-BE49-F238E27FC236}">
                <a16:creationId xmlns:a16="http://schemas.microsoft.com/office/drawing/2014/main" id="{B9221CC1-804A-ED7C-897B-A495F496EBCA}"/>
              </a:ext>
            </a:extLst>
          </p:cNvPr>
          <p:cNvPicPr>
            <a:picLocks noChangeAspect="1"/>
          </p:cNvPicPr>
          <p:nvPr/>
        </p:nvPicPr>
        <p:blipFill rotWithShape="1">
          <a:blip r:embed="rId2">
            <a:extLst>
              <a:ext uri="{28A0092B-C50C-407E-A947-70E740481C1C}">
                <a14:useLocalDpi xmlns:a14="http://schemas.microsoft.com/office/drawing/2010/main" val="0"/>
              </a:ext>
            </a:extLst>
          </a:blip>
          <a:srcRect t="11999" r="575" b="4610"/>
          <a:stretch/>
        </p:blipFill>
        <p:spPr>
          <a:xfrm>
            <a:off x="609600" y="1435413"/>
            <a:ext cx="11430000" cy="4793374"/>
          </a:xfrm>
          <a:prstGeom prst="rect">
            <a:avLst/>
          </a:prstGeom>
        </p:spPr>
      </p:pic>
      <p:sp>
        <p:nvSpPr>
          <p:cNvPr id="8" name="TextBox 7">
            <a:extLst>
              <a:ext uri="{FF2B5EF4-FFF2-40B4-BE49-F238E27FC236}">
                <a16:creationId xmlns:a16="http://schemas.microsoft.com/office/drawing/2014/main" id="{F8A09141-4FEB-A421-742C-93E6E59ADD38}"/>
              </a:ext>
            </a:extLst>
          </p:cNvPr>
          <p:cNvSpPr txBox="1"/>
          <p:nvPr/>
        </p:nvSpPr>
        <p:spPr>
          <a:xfrm>
            <a:off x="3200400" y="1135669"/>
            <a:ext cx="5105400" cy="369332"/>
          </a:xfrm>
          <a:prstGeom prst="rect">
            <a:avLst/>
          </a:prstGeom>
          <a:noFill/>
        </p:spPr>
        <p:txBody>
          <a:bodyPr wrap="square" rtlCol="0">
            <a:spAutoFit/>
          </a:bodyPr>
          <a:lstStyle/>
          <a:p>
            <a:r>
              <a:rPr lang="en-US" i="1" dirty="0"/>
              <a:t>Correct-response rates: algebra-based course</a:t>
            </a:r>
          </a:p>
        </p:txBody>
      </p:sp>
      <p:grpSp>
        <p:nvGrpSpPr>
          <p:cNvPr id="17" name="Group 16">
            <a:extLst>
              <a:ext uri="{FF2B5EF4-FFF2-40B4-BE49-F238E27FC236}">
                <a16:creationId xmlns:a16="http://schemas.microsoft.com/office/drawing/2014/main" id="{CCDF592A-5C84-D885-C479-47A1566552D0}"/>
              </a:ext>
            </a:extLst>
          </p:cNvPr>
          <p:cNvGrpSpPr/>
          <p:nvPr/>
        </p:nvGrpSpPr>
        <p:grpSpPr>
          <a:xfrm>
            <a:off x="2590800" y="6336268"/>
            <a:ext cx="7353300" cy="369332"/>
            <a:chOff x="2971800" y="6336268"/>
            <a:chExt cx="7353300" cy="369332"/>
          </a:xfrm>
        </p:grpSpPr>
        <p:sp>
          <p:nvSpPr>
            <p:cNvPr id="11" name="Rectangle 10">
              <a:extLst>
                <a:ext uri="{FF2B5EF4-FFF2-40B4-BE49-F238E27FC236}">
                  <a16:creationId xmlns:a16="http://schemas.microsoft.com/office/drawing/2014/main" id="{96D07FDF-F9B6-6786-9885-EEB05DEA4DE6}"/>
                </a:ext>
              </a:extLst>
            </p:cNvPr>
            <p:cNvSpPr/>
            <p:nvPr/>
          </p:nvSpPr>
          <p:spPr>
            <a:xfrm>
              <a:off x="2971800" y="6386139"/>
              <a:ext cx="257175" cy="269591"/>
            </a:xfrm>
            <a:prstGeom prst="rect">
              <a:avLst/>
            </a:prstGeom>
            <a:solidFill>
              <a:srgbClr val="636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75C763-F507-39A6-8528-1E5EE51E4065}"/>
                </a:ext>
              </a:extLst>
            </p:cNvPr>
            <p:cNvSpPr txBox="1"/>
            <p:nvPr/>
          </p:nvSpPr>
          <p:spPr>
            <a:xfrm>
              <a:off x="3228975" y="6336268"/>
              <a:ext cx="2209800" cy="369332"/>
            </a:xfrm>
            <a:prstGeom prst="rect">
              <a:avLst/>
            </a:prstGeom>
            <a:noFill/>
          </p:spPr>
          <p:txBody>
            <a:bodyPr wrap="square" rtlCol="0">
              <a:spAutoFit/>
            </a:bodyPr>
            <a:lstStyle/>
            <a:p>
              <a:r>
                <a:rPr lang="en-US" dirty="0"/>
                <a:t>ASU Poly (N&gt;450)</a:t>
              </a:r>
            </a:p>
          </p:txBody>
        </p:sp>
        <p:sp>
          <p:nvSpPr>
            <p:cNvPr id="13" name="Rectangle 12">
              <a:extLst>
                <a:ext uri="{FF2B5EF4-FFF2-40B4-BE49-F238E27FC236}">
                  <a16:creationId xmlns:a16="http://schemas.microsoft.com/office/drawing/2014/main" id="{A372DD79-527F-73A3-8BE7-87DF54B8EB64}"/>
                </a:ext>
              </a:extLst>
            </p:cNvPr>
            <p:cNvSpPr/>
            <p:nvPr/>
          </p:nvSpPr>
          <p:spPr>
            <a:xfrm>
              <a:off x="5305425" y="6386139"/>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8B9A599-C0B3-81FE-8D61-5569F7D16FF4}"/>
                </a:ext>
              </a:extLst>
            </p:cNvPr>
            <p:cNvSpPr txBox="1"/>
            <p:nvPr/>
          </p:nvSpPr>
          <p:spPr>
            <a:xfrm>
              <a:off x="5562600" y="6336268"/>
              <a:ext cx="2667000" cy="369332"/>
            </a:xfrm>
            <a:prstGeom prst="rect">
              <a:avLst/>
            </a:prstGeom>
            <a:noFill/>
          </p:spPr>
          <p:txBody>
            <a:bodyPr wrap="square" rtlCol="0">
              <a:spAutoFit/>
            </a:bodyPr>
            <a:lstStyle/>
            <a:p>
              <a:r>
                <a:rPr lang="en-US" dirty="0"/>
                <a:t>ASU Tempe (N&gt;500)</a:t>
              </a:r>
            </a:p>
          </p:txBody>
        </p:sp>
        <p:sp>
          <p:nvSpPr>
            <p:cNvPr id="15" name="Rectangle 14">
              <a:extLst>
                <a:ext uri="{FF2B5EF4-FFF2-40B4-BE49-F238E27FC236}">
                  <a16:creationId xmlns:a16="http://schemas.microsoft.com/office/drawing/2014/main" id="{1DA8637E-707A-D17D-066F-35883CCB81A2}"/>
                </a:ext>
              </a:extLst>
            </p:cNvPr>
            <p:cNvSpPr/>
            <p:nvPr/>
          </p:nvSpPr>
          <p:spPr>
            <a:xfrm>
              <a:off x="7893727" y="6386138"/>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F7F245F-B815-ED1A-480F-9E7740E771BA}"/>
                </a:ext>
              </a:extLst>
            </p:cNvPr>
            <p:cNvSpPr txBox="1"/>
            <p:nvPr/>
          </p:nvSpPr>
          <p:spPr>
            <a:xfrm>
              <a:off x="8115300" y="6336268"/>
              <a:ext cx="2209800" cy="369332"/>
            </a:xfrm>
            <a:prstGeom prst="rect">
              <a:avLst/>
            </a:prstGeom>
            <a:noFill/>
          </p:spPr>
          <p:txBody>
            <a:bodyPr wrap="square" rtlCol="0">
              <a:spAutoFit/>
            </a:bodyPr>
            <a:lstStyle/>
            <a:p>
              <a:r>
                <a:rPr lang="en-US" dirty="0"/>
                <a:t>CU (N&gt;350)</a:t>
              </a:r>
            </a:p>
          </p:txBody>
        </p:sp>
      </p:grpSp>
    </p:spTree>
    <p:extLst>
      <p:ext uri="{BB962C8B-B14F-4D97-AF65-F5344CB8AC3E}">
        <p14:creationId xmlns:p14="http://schemas.microsoft.com/office/powerpoint/2010/main" val="253849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777211-CC8B-6909-A469-8B8E2A2F4790}"/>
              </a:ext>
            </a:extLst>
          </p:cNvPr>
          <p:cNvSpPr txBox="1"/>
          <p:nvPr/>
        </p:nvSpPr>
        <p:spPr>
          <a:xfrm>
            <a:off x="2971800" y="176230"/>
            <a:ext cx="5105400" cy="369332"/>
          </a:xfrm>
          <a:prstGeom prst="rect">
            <a:avLst/>
          </a:prstGeom>
          <a:noFill/>
        </p:spPr>
        <p:txBody>
          <a:bodyPr wrap="square" rtlCol="0">
            <a:spAutoFit/>
          </a:bodyPr>
          <a:lstStyle/>
          <a:p>
            <a:r>
              <a:rPr lang="en-US" i="1" dirty="0"/>
              <a:t>Correct-response rates: algebra-based course</a:t>
            </a:r>
          </a:p>
        </p:txBody>
      </p:sp>
      <p:grpSp>
        <p:nvGrpSpPr>
          <p:cNvPr id="6" name="Group 5">
            <a:extLst>
              <a:ext uri="{FF2B5EF4-FFF2-40B4-BE49-F238E27FC236}">
                <a16:creationId xmlns:a16="http://schemas.microsoft.com/office/drawing/2014/main" id="{7B9CE0CC-4AC2-B1F5-EFD3-D263CF18AF50}"/>
              </a:ext>
            </a:extLst>
          </p:cNvPr>
          <p:cNvGrpSpPr/>
          <p:nvPr/>
        </p:nvGrpSpPr>
        <p:grpSpPr>
          <a:xfrm>
            <a:off x="2594234" y="5549948"/>
            <a:ext cx="7349866" cy="369332"/>
            <a:chOff x="2975234" y="6336268"/>
            <a:chExt cx="7349866" cy="369332"/>
          </a:xfrm>
        </p:grpSpPr>
        <p:sp>
          <p:nvSpPr>
            <p:cNvPr id="7" name="Rectangle 6">
              <a:extLst>
                <a:ext uri="{FF2B5EF4-FFF2-40B4-BE49-F238E27FC236}">
                  <a16:creationId xmlns:a16="http://schemas.microsoft.com/office/drawing/2014/main" id="{D73C8EE4-0B2E-7061-6E15-5D6BFF12F45C}"/>
                </a:ext>
              </a:extLst>
            </p:cNvPr>
            <p:cNvSpPr/>
            <p:nvPr/>
          </p:nvSpPr>
          <p:spPr>
            <a:xfrm>
              <a:off x="7911212" y="6386136"/>
              <a:ext cx="257175" cy="269591"/>
            </a:xfrm>
            <a:prstGeom prst="rect">
              <a:avLst/>
            </a:prstGeom>
            <a:solidFill>
              <a:srgbClr val="AB6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E4D62FB-8967-7BE3-FDB4-4F1FB5DEF7D7}"/>
                </a:ext>
              </a:extLst>
            </p:cNvPr>
            <p:cNvSpPr txBox="1"/>
            <p:nvPr/>
          </p:nvSpPr>
          <p:spPr>
            <a:xfrm>
              <a:off x="3228974" y="6336268"/>
              <a:ext cx="2331127" cy="369332"/>
            </a:xfrm>
            <a:prstGeom prst="rect">
              <a:avLst/>
            </a:prstGeom>
            <a:noFill/>
          </p:spPr>
          <p:txBody>
            <a:bodyPr wrap="square" rtlCol="0">
              <a:spAutoFit/>
            </a:bodyPr>
            <a:lstStyle/>
            <a:p>
              <a:r>
                <a:rPr lang="en-US" dirty="0"/>
                <a:t>ASU Tempe (N&gt;500)</a:t>
              </a:r>
            </a:p>
          </p:txBody>
        </p:sp>
        <p:sp>
          <p:nvSpPr>
            <p:cNvPr id="9" name="Rectangle 8">
              <a:extLst>
                <a:ext uri="{FF2B5EF4-FFF2-40B4-BE49-F238E27FC236}">
                  <a16:creationId xmlns:a16="http://schemas.microsoft.com/office/drawing/2014/main" id="{A77EBF60-DBE6-D414-10F3-64EFD200E568}"/>
                </a:ext>
              </a:extLst>
            </p:cNvPr>
            <p:cNvSpPr/>
            <p:nvPr/>
          </p:nvSpPr>
          <p:spPr>
            <a:xfrm>
              <a:off x="2975234" y="6386138"/>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7C95FD3-A4FA-3517-B4A4-F0C1E1D29237}"/>
                </a:ext>
              </a:extLst>
            </p:cNvPr>
            <p:cNvSpPr txBox="1"/>
            <p:nvPr/>
          </p:nvSpPr>
          <p:spPr>
            <a:xfrm>
              <a:off x="6060401" y="6336268"/>
              <a:ext cx="1850811" cy="369332"/>
            </a:xfrm>
            <a:prstGeom prst="rect">
              <a:avLst/>
            </a:prstGeom>
            <a:noFill/>
          </p:spPr>
          <p:txBody>
            <a:bodyPr wrap="square" rtlCol="0">
              <a:spAutoFit/>
            </a:bodyPr>
            <a:lstStyle/>
            <a:p>
              <a:r>
                <a:rPr lang="en-US" dirty="0"/>
                <a:t>CU (N&gt;350)</a:t>
              </a:r>
            </a:p>
          </p:txBody>
        </p:sp>
        <p:sp>
          <p:nvSpPr>
            <p:cNvPr id="11" name="Rectangle 10">
              <a:extLst>
                <a:ext uri="{FF2B5EF4-FFF2-40B4-BE49-F238E27FC236}">
                  <a16:creationId xmlns:a16="http://schemas.microsoft.com/office/drawing/2014/main" id="{C1477BF4-681A-7979-1177-DCF96E97CA5C}"/>
                </a:ext>
              </a:extLst>
            </p:cNvPr>
            <p:cNvSpPr/>
            <p:nvPr/>
          </p:nvSpPr>
          <p:spPr>
            <a:xfrm>
              <a:off x="5835077" y="6386137"/>
              <a:ext cx="257175" cy="269591"/>
            </a:xfrm>
            <a:prstGeom prst="rect">
              <a:avLst/>
            </a:prstGeom>
            <a:solidFill>
              <a:srgbClr val="00C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1809011-B7CF-E04B-BB48-8357C47350CE}"/>
                </a:ext>
              </a:extLst>
            </p:cNvPr>
            <p:cNvSpPr txBox="1"/>
            <p:nvPr/>
          </p:nvSpPr>
          <p:spPr>
            <a:xfrm>
              <a:off x="8115300" y="6336268"/>
              <a:ext cx="2209800" cy="369332"/>
            </a:xfrm>
            <a:prstGeom prst="rect">
              <a:avLst/>
            </a:prstGeom>
            <a:noFill/>
          </p:spPr>
          <p:txBody>
            <a:bodyPr wrap="square" rtlCol="0">
              <a:spAutoFit/>
            </a:bodyPr>
            <a:lstStyle/>
            <a:p>
              <a:r>
                <a:rPr lang="en-US" dirty="0"/>
                <a:t>OSU (N&gt;500)</a:t>
              </a:r>
            </a:p>
          </p:txBody>
        </p:sp>
      </p:grpSp>
      <p:pic>
        <p:nvPicPr>
          <p:cNvPr id="14" name="Picture 13" descr="Chart, bar chart&#10;&#10;Description automatically generated">
            <a:extLst>
              <a:ext uri="{FF2B5EF4-FFF2-40B4-BE49-F238E27FC236}">
                <a16:creationId xmlns:a16="http://schemas.microsoft.com/office/drawing/2014/main" id="{443983DE-C98A-7822-6AEE-13DD76DD5195}"/>
              </a:ext>
            </a:extLst>
          </p:cNvPr>
          <p:cNvPicPr>
            <a:picLocks noChangeAspect="1"/>
          </p:cNvPicPr>
          <p:nvPr/>
        </p:nvPicPr>
        <p:blipFill rotWithShape="1">
          <a:blip r:embed="rId2">
            <a:extLst>
              <a:ext uri="{28A0092B-C50C-407E-A947-70E740481C1C}">
                <a14:useLocalDpi xmlns:a14="http://schemas.microsoft.com/office/drawing/2010/main" val="0"/>
              </a:ext>
            </a:extLst>
          </a:blip>
          <a:srcRect t="11250" b="7500"/>
          <a:stretch/>
        </p:blipFill>
        <p:spPr>
          <a:xfrm>
            <a:off x="0" y="457200"/>
            <a:ext cx="12192000" cy="4953000"/>
          </a:xfrm>
          <a:prstGeom prst="rect">
            <a:avLst/>
          </a:prstGeom>
        </p:spPr>
      </p:pic>
    </p:spTree>
    <p:extLst>
      <p:ext uri="{BB962C8B-B14F-4D97-AF65-F5344CB8AC3E}">
        <p14:creationId xmlns:p14="http://schemas.microsoft.com/office/powerpoint/2010/main" val="401440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DBE48EBF-9505-22E6-EC5D-7F6393CBB420}"/>
              </a:ext>
            </a:extLst>
          </p:cNvPr>
          <p:cNvPicPr>
            <a:picLocks noChangeAspect="1"/>
          </p:cNvPicPr>
          <p:nvPr/>
        </p:nvPicPr>
        <p:blipFill rotWithShape="1">
          <a:blip r:embed="rId2">
            <a:extLst>
              <a:ext uri="{28A0092B-C50C-407E-A947-70E740481C1C}">
                <a14:useLocalDpi xmlns:a14="http://schemas.microsoft.com/office/drawing/2010/main" val="0"/>
              </a:ext>
            </a:extLst>
          </a:blip>
          <a:srcRect t="11250" b="7500"/>
          <a:stretch/>
        </p:blipFill>
        <p:spPr>
          <a:xfrm>
            <a:off x="0" y="609600"/>
            <a:ext cx="12192000" cy="4953000"/>
          </a:xfrm>
          <a:prstGeom prst="rect">
            <a:avLst/>
          </a:prstGeom>
        </p:spPr>
      </p:pic>
      <p:sp>
        <p:nvSpPr>
          <p:cNvPr id="7" name="TextBox 6">
            <a:extLst>
              <a:ext uri="{FF2B5EF4-FFF2-40B4-BE49-F238E27FC236}">
                <a16:creationId xmlns:a16="http://schemas.microsoft.com/office/drawing/2014/main" id="{4A7DB53C-21B7-2034-491D-64E5EFF962B7}"/>
              </a:ext>
            </a:extLst>
          </p:cNvPr>
          <p:cNvSpPr txBox="1"/>
          <p:nvPr/>
        </p:nvSpPr>
        <p:spPr>
          <a:xfrm>
            <a:off x="2971800" y="176230"/>
            <a:ext cx="5105400" cy="369332"/>
          </a:xfrm>
          <a:prstGeom prst="rect">
            <a:avLst/>
          </a:prstGeom>
          <a:noFill/>
        </p:spPr>
        <p:txBody>
          <a:bodyPr wrap="square" rtlCol="0">
            <a:spAutoFit/>
          </a:bodyPr>
          <a:lstStyle/>
          <a:p>
            <a:r>
              <a:rPr lang="en-US" i="1" dirty="0"/>
              <a:t>Correct-response rates: calculus-based course</a:t>
            </a:r>
          </a:p>
        </p:txBody>
      </p:sp>
      <p:grpSp>
        <p:nvGrpSpPr>
          <p:cNvPr id="8" name="Group 7">
            <a:extLst>
              <a:ext uri="{FF2B5EF4-FFF2-40B4-BE49-F238E27FC236}">
                <a16:creationId xmlns:a16="http://schemas.microsoft.com/office/drawing/2014/main" id="{AF3D6435-BE61-B230-0E39-6F8DAE8DB97E}"/>
              </a:ext>
            </a:extLst>
          </p:cNvPr>
          <p:cNvGrpSpPr/>
          <p:nvPr/>
        </p:nvGrpSpPr>
        <p:grpSpPr>
          <a:xfrm>
            <a:off x="2421067" y="5714999"/>
            <a:ext cx="5048407" cy="369333"/>
            <a:chOff x="2975234" y="6336267"/>
            <a:chExt cx="5048407" cy="369333"/>
          </a:xfrm>
        </p:grpSpPr>
        <p:sp>
          <p:nvSpPr>
            <p:cNvPr id="9" name="Rectangle 8">
              <a:extLst>
                <a:ext uri="{FF2B5EF4-FFF2-40B4-BE49-F238E27FC236}">
                  <a16:creationId xmlns:a16="http://schemas.microsoft.com/office/drawing/2014/main" id="{8D80B607-FC92-9AB4-1017-CAD9EE6680D1}"/>
                </a:ext>
              </a:extLst>
            </p:cNvPr>
            <p:cNvSpPr/>
            <p:nvPr/>
          </p:nvSpPr>
          <p:spPr>
            <a:xfrm>
              <a:off x="5609753" y="6386135"/>
              <a:ext cx="257175" cy="269591"/>
            </a:xfrm>
            <a:prstGeom prst="rect">
              <a:avLst/>
            </a:prstGeom>
            <a:solidFill>
              <a:srgbClr val="AB6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EE3423F-51FB-831E-540E-7C7E81B9411C}"/>
                </a:ext>
              </a:extLst>
            </p:cNvPr>
            <p:cNvSpPr txBox="1"/>
            <p:nvPr/>
          </p:nvSpPr>
          <p:spPr>
            <a:xfrm>
              <a:off x="3228974" y="6336268"/>
              <a:ext cx="2331127" cy="369332"/>
            </a:xfrm>
            <a:prstGeom prst="rect">
              <a:avLst/>
            </a:prstGeom>
            <a:noFill/>
          </p:spPr>
          <p:txBody>
            <a:bodyPr wrap="square" rtlCol="0">
              <a:spAutoFit/>
            </a:bodyPr>
            <a:lstStyle/>
            <a:p>
              <a:r>
                <a:rPr lang="en-US" dirty="0"/>
                <a:t>ASU Tempe (N&gt;500)</a:t>
              </a:r>
            </a:p>
          </p:txBody>
        </p:sp>
        <p:sp>
          <p:nvSpPr>
            <p:cNvPr id="11" name="Rectangle 10">
              <a:extLst>
                <a:ext uri="{FF2B5EF4-FFF2-40B4-BE49-F238E27FC236}">
                  <a16:creationId xmlns:a16="http://schemas.microsoft.com/office/drawing/2014/main" id="{2C897F41-8E3C-48DB-77D5-982F3CDAEAA0}"/>
                </a:ext>
              </a:extLst>
            </p:cNvPr>
            <p:cNvSpPr/>
            <p:nvPr/>
          </p:nvSpPr>
          <p:spPr>
            <a:xfrm>
              <a:off x="2975234" y="6386138"/>
              <a:ext cx="257175" cy="269591"/>
            </a:xfrm>
            <a:prstGeom prst="rect">
              <a:avLst/>
            </a:prstGeom>
            <a:solidFill>
              <a:srgbClr val="EF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27D6FF6-8E43-0B4F-E8A9-1BAF9E9E8194}"/>
                </a:ext>
              </a:extLst>
            </p:cNvPr>
            <p:cNvSpPr txBox="1"/>
            <p:nvPr/>
          </p:nvSpPr>
          <p:spPr>
            <a:xfrm>
              <a:off x="5813841" y="6336267"/>
              <a:ext cx="2209800" cy="369332"/>
            </a:xfrm>
            <a:prstGeom prst="rect">
              <a:avLst/>
            </a:prstGeom>
            <a:noFill/>
          </p:spPr>
          <p:txBody>
            <a:bodyPr wrap="square" rtlCol="0">
              <a:spAutoFit/>
            </a:bodyPr>
            <a:lstStyle/>
            <a:p>
              <a:r>
                <a:rPr lang="en-US" dirty="0"/>
                <a:t>OSU (N&gt;500)</a:t>
              </a:r>
            </a:p>
          </p:txBody>
        </p:sp>
      </p:grpSp>
    </p:spTree>
    <p:extLst>
      <p:ext uri="{BB962C8B-B14F-4D97-AF65-F5344CB8AC3E}">
        <p14:creationId xmlns:p14="http://schemas.microsoft.com/office/powerpoint/2010/main" val="7704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F7B6C57E-B135-6B6D-5707-5AECAD4A1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A63C35AC-2EF5-4B81-807E-738B90C76ACB}"/>
              </a:ext>
            </a:extLst>
          </p:cNvPr>
          <p:cNvSpPr txBox="1"/>
          <p:nvPr/>
        </p:nvSpPr>
        <p:spPr>
          <a:xfrm>
            <a:off x="4572000" y="1524000"/>
            <a:ext cx="6400800" cy="1200329"/>
          </a:xfrm>
          <a:prstGeom prst="rect">
            <a:avLst/>
          </a:prstGeom>
          <a:noFill/>
          <a:ln w="38100">
            <a:solidFill>
              <a:srgbClr val="FF0000"/>
            </a:solidFill>
          </a:ln>
        </p:spPr>
        <p:txBody>
          <a:bodyPr wrap="square" rtlCol="0">
            <a:spAutoFit/>
          </a:bodyPr>
          <a:lstStyle/>
          <a:p>
            <a:pPr algn="ctr"/>
            <a:r>
              <a:rPr lang="en-US" sz="2400" i="1" dirty="0">
                <a:solidFill>
                  <a:srgbClr val="0000FF"/>
                </a:solidFill>
              </a:rPr>
              <a:t>Algebra-based Course:</a:t>
            </a:r>
          </a:p>
          <a:p>
            <a:r>
              <a:rPr lang="en-US" sz="2400" dirty="0">
                <a:solidFill>
                  <a:srgbClr val="0000FF"/>
                </a:solidFill>
              </a:rPr>
              <a:t>CU-Boulder students consistently averaged 19% higher scores than ASU-Tempe students</a:t>
            </a:r>
          </a:p>
        </p:txBody>
      </p:sp>
    </p:spTree>
    <p:extLst>
      <p:ext uri="{BB962C8B-B14F-4D97-AF65-F5344CB8AC3E}">
        <p14:creationId xmlns:p14="http://schemas.microsoft.com/office/powerpoint/2010/main" val="3166009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44882A64-57F9-9FCC-40B9-4062E436A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6" name="TextBox 5">
            <a:extLst>
              <a:ext uri="{FF2B5EF4-FFF2-40B4-BE49-F238E27FC236}">
                <a16:creationId xmlns:a16="http://schemas.microsoft.com/office/drawing/2014/main" id="{85E2246D-F7C8-4DA1-9858-0FDEBCC167EF}"/>
              </a:ext>
            </a:extLst>
          </p:cNvPr>
          <p:cNvSpPr txBox="1"/>
          <p:nvPr/>
        </p:nvSpPr>
        <p:spPr>
          <a:xfrm>
            <a:off x="5029200" y="914400"/>
            <a:ext cx="6400800" cy="1200329"/>
          </a:xfrm>
          <a:prstGeom prst="rect">
            <a:avLst/>
          </a:prstGeom>
          <a:noFill/>
          <a:ln w="38100">
            <a:solidFill>
              <a:srgbClr val="FF0000"/>
            </a:solidFill>
          </a:ln>
        </p:spPr>
        <p:txBody>
          <a:bodyPr wrap="square" rtlCol="0">
            <a:spAutoFit/>
          </a:bodyPr>
          <a:lstStyle/>
          <a:p>
            <a:pPr algn="ctr"/>
            <a:r>
              <a:rPr lang="en-US" sz="2400" i="1" dirty="0">
                <a:solidFill>
                  <a:srgbClr val="0000FF"/>
                </a:solidFill>
              </a:rPr>
              <a:t>Algebra-based Course:</a:t>
            </a:r>
          </a:p>
          <a:p>
            <a:r>
              <a:rPr lang="en-US" sz="2400" dirty="0">
                <a:solidFill>
                  <a:srgbClr val="0000FF"/>
                </a:solidFill>
              </a:rPr>
              <a:t>ASU-Tempe students consistently averaged 28% higher scores than ASU-Poly students</a:t>
            </a:r>
          </a:p>
        </p:txBody>
      </p:sp>
    </p:spTree>
    <p:extLst>
      <p:ext uri="{BB962C8B-B14F-4D97-AF65-F5344CB8AC3E}">
        <p14:creationId xmlns:p14="http://schemas.microsoft.com/office/powerpoint/2010/main" val="2482433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4222-F9CA-441F-8100-80FF1C1B3D16}"/>
              </a:ext>
            </a:extLst>
          </p:cNvPr>
          <p:cNvSpPr>
            <a:spLocks noGrp="1"/>
          </p:cNvSpPr>
          <p:nvPr>
            <p:ph type="title"/>
          </p:nvPr>
        </p:nvSpPr>
        <p:spPr/>
        <p:txBody>
          <a:bodyPr/>
          <a:lstStyle/>
          <a:p>
            <a:r>
              <a:rPr lang="en-US" dirty="0"/>
              <a:t>Some Sample Results</a:t>
            </a:r>
          </a:p>
        </p:txBody>
      </p:sp>
      <p:sp>
        <p:nvSpPr>
          <p:cNvPr id="3" name="Content Placeholder 2">
            <a:extLst>
              <a:ext uri="{FF2B5EF4-FFF2-40B4-BE49-F238E27FC236}">
                <a16:creationId xmlns:a16="http://schemas.microsoft.com/office/drawing/2014/main" id="{C8BD64B0-BDE4-4CD9-98C3-618A633D95A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706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644D-A74A-40D6-8CB8-6BB576246D7A}"/>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2F241D6F-45B1-4C0B-B742-64AD269FBD25}"/>
              </a:ext>
            </a:extLst>
          </p:cNvPr>
          <p:cNvSpPr>
            <a:spLocks noGrp="1"/>
          </p:cNvSpPr>
          <p:nvPr>
            <p:ph idx="1"/>
          </p:nvPr>
        </p:nvSpPr>
        <p:spPr/>
        <p:txBody>
          <a:bodyPr/>
          <a:lstStyle/>
          <a:p>
            <a:r>
              <a:rPr lang="en-US" dirty="0"/>
              <a:t>Student data and very useful discussions have been provided by (among others):</a:t>
            </a:r>
          </a:p>
          <a:p>
            <a:pPr marL="0" indent="0">
              <a:buNone/>
            </a:pPr>
            <a:r>
              <a:rPr lang="en-US" sz="2400" dirty="0"/>
              <a:t>	Darya </a:t>
            </a:r>
            <a:r>
              <a:rPr lang="en-US" sz="2400" dirty="0" err="1"/>
              <a:t>Dolenko</a:t>
            </a:r>
            <a:r>
              <a:rPr lang="en-US" sz="2400" dirty="0"/>
              <a:t> (Arizona State University)</a:t>
            </a:r>
          </a:p>
          <a:p>
            <a:pPr marL="0" indent="0">
              <a:buNone/>
            </a:pPr>
            <a:r>
              <a:rPr lang="en-US" sz="2400" dirty="0"/>
              <a:t>	Andrew Heckler (Ohio State University)</a:t>
            </a:r>
          </a:p>
          <a:p>
            <a:pPr marL="0" indent="0">
              <a:buNone/>
            </a:pPr>
            <a:r>
              <a:rPr lang="en-US" sz="2400" dirty="0"/>
              <a:t>	Beatriz </a:t>
            </a:r>
            <a:r>
              <a:rPr lang="en-US" sz="2400" dirty="0" err="1"/>
              <a:t>Burrola</a:t>
            </a:r>
            <a:r>
              <a:rPr lang="en-US" sz="2400" dirty="0"/>
              <a:t> </a:t>
            </a:r>
            <a:r>
              <a:rPr lang="en-US" sz="2400" dirty="0" err="1"/>
              <a:t>Gabilondo</a:t>
            </a:r>
            <a:r>
              <a:rPr lang="en-US" sz="2400" dirty="0"/>
              <a:t> (Ohio State University)</a:t>
            </a:r>
          </a:p>
          <a:p>
            <a:pPr marL="0" indent="0">
              <a:buNone/>
            </a:pPr>
            <a:r>
              <a:rPr lang="en-US" sz="2400" dirty="0"/>
              <a:t>	Steven Pollock (University of Colorado, Boulder)</a:t>
            </a:r>
          </a:p>
          <a:p>
            <a:pPr marL="0" indent="0">
              <a:buNone/>
            </a:pPr>
            <a:r>
              <a:rPr lang="en-US" sz="2400" dirty="0"/>
              <a:t>	Colin West (University of Colorado, Boulder)</a:t>
            </a:r>
          </a:p>
          <a:p>
            <a:pPr marL="0" indent="0">
              <a:buNone/>
            </a:pPr>
            <a:r>
              <a:rPr lang="en-US" sz="2400" dirty="0"/>
              <a:t>	Christopher Varney (University of West Florida)</a:t>
            </a:r>
          </a:p>
        </p:txBody>
      </p:sp>
    </p:spTree>
    <p:extLst>
      <p:ext uri="{BB962C8B-B14F-4D97-AF65-F5344CB8AC3E}">
        <p14:creationId xmlns:p14="http://schemas.microsoft.com/office/powerpoint/2010/main" val="192539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AD79-0662-481E-8D97-14930DA05F35}"/>
              </a:ext>
            </a:extLst>
          </p:cNvPr>
          <p:cNvSpPr>
            <a:spLocks noGrp="1"/>
          </p:cNvSpPr>
          <p:nvPr>
            <p:ph type="title"/>
          </p:nvPr>
        </p:nvSpPr>
        <p:spPr>
          <a:xfrm>
            <a:off x="609600" y="288471"/>
            <a:ext cx="10972800" cy="1143000"/>
          </a:xfrm>
        </p:spPr>
        <p:txBody>
          <a:bodyPr/>
          <a:lstStyle/>
          <a:p>
            <a:r>
              <a:rPr lang="en-US" sz="3600" dirty="0"/>
              <a:t>Students show weakness with units and graphing</a:t>
            </a:r>
          </a:p>
        </p:txBody>
      </p:sp>
      <p:sp>
        <p:nvSpPr>
          <p:cNvPr id="3" name="Content Placeholder 2">
            <a:extLst>
              <a:ext uri="{FF2B5EF4-FFF2-40B4-BE49-F238E27FC236}">
                <a16:creationId xmlns:a16="http://schemas.microsoft.com/office/drawing/2014/main" id="{02AAD5AD-E656-47F5-B27F-DB505C55C2CA}"/>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Many students ignored graph-axis labels, and provided no or incorrect units for area and velocity. </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163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6AF4AC-C5F1-4469-99B3-A5EEB6AB9370}"/>
              </a:ext>
            </a:extLst>
          </p:cNvPr>
          <p:cNvPicPr>
            <a:picLocks noChangeAspect="1"/>
          </p:cNvPicPr>
          <p:nvPr/>
        </p:nvPicPr>
        <p:blipFill>
          <a:blip r:embed="rId2"/>
          <a:stretch>
            <a:fillRect/>
          </a:stretch>
        </p:blipFill>
        <p:spPr>
          <a:xfrm>
            <a:off x="2050576" y="609600"/>
            <a:ext cx="8747188" cy="5562600"/>
          </a:xfrm>
          <a:prstGeom prst="rect">
            <a:avLst/>
          </a:prstGeom>
        </p:spPr>
      </p:pic>
      <p:sp>
        <p:nvSpPr>
          <p:cNvPr id="2" name="Rectangle 1">
            <a:extLst>
              <a:ext uri="{FF2B5EF4-FFF2-40B4-BE49-F238E27FC236}">
                <a16:creationId xmlns:a16="http://schemas.microsoft.com/office/drawing/2014/main" id="{4030AC67-2D22-4A17-BD9B-E5253F7A1522}"/>
              </a:ext>
            </a:extLst>
          </p:cNvPr>
          <p:cNvSpPr/>
          <p:nvPr/>
        </p:nvSpPr>
        <p:spPr>
          <a:xfrm>
            <a:off x="2133600" y="5562600"/>
            <a:ext cx="6477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7D968F-F0DE-42C4-8521-6C46912F0F07}"/>
              </a:ext>
            </a:extLst>
          </p:cNvPr>
          <p:cNvSpPr/>
          <p:nvPr/>
        </p:nvSpPr>
        <p:spPr>
          <a:xfrm>
            <a:off x="6172200" y="838200"/>
            <a:ext cx="449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6F9B01-47D5-41AD-889D-531F371F5D28}"/>
              </a:ext>
            </a:extLst>
          </p:cNvPr>
          <p:cNvSpPr/>
          <p:nvPr/>
        </p:nvSpPr>
        <p:spPr>
          <a:xfrm>
            <a:off x="2162319" y="1943100"/>
            <a:ext cx="1571481" cy="194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679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6AF4AC-C5F1-4469-99B3-A5EEB6AB9370}"/>
              </a:ext>
            </a:extLst>
          </p:cNvPr>
          <p:cNvPicPr>
            <a:picLocks noChangeAspect="1"/>
          </p:cNvPicPr>
          <p:nvPr/>
        </p:nvPicPr>
        <p:blipFill>
          <a:blip r:embed="rId2"/>
          <a:stretch>
            <a:fillRect/>
          </a:stretch>
        </p:blipFill>
        <p:spPr>
          <a:xfrm>
            <a:off x="2050576" y="609600"/>
            <a:ext cx="8747188" cy="5562600"/>
          </a:xfrm>
          <a:prstGeom prst="rect">
            <a:avLst/>
          </a:prstGeom>
        </p:spPr>
      </p:pic>
      <p:sp>
        <p:nvSpPr>
          <p:cNvPr id="2" name="Rectangle 1">
            <a:extLst>
              <a:ext uri="{FF2B5EF4-FFF2-40B4-BE49-F238E27FC236}">
                <a16:creationId xmlns:a16="http://schemas.microsoft.com/office/drawing/2014/main" id="{4030AC67-2D22-4A17-BD9B-E5253F7A1522}"/>
              </a:ext>
            </a:extLst>
          </p:cNvPr>
          <p:cNvSpPr/>
          <p:nvPr/>
        </p:nvSpPr>
        <p:spPr>
          <a:xfrm>
            <a:off x="2133600" y="5562600"/>
            <a:ext cx="6477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46F9B01-47D5-41AD-889D-531F371F5D28}"/>
              </a:ext>
            </a:extLst>
          </p:cNvPr>
          <p:cNvSpPr/>
          <p:nvPr/>
        </p:nvSpPr>
        <p:spPr>
          <a:xfrm>
            <a:off x="2162319" y="1943100"/>
            <a:ext cx="1571481" cy="194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04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6AF4AC-C5F1-4469-99B3-A5EEB6AB9370}"/>
              </a:ext>
            </a:extLst>
          </p:cNvPr>
          <p:cNvPicPr>
            <a:picLocks noChangeAspect="1"/>
          </p:cNvPicPr>
          <p:nvPr/>
        </p:nvPicPr>
        <p:blipFill>
          <a:blip r:embed="rId2"/>
          <a:stretch>
            <a:fillRect/>
          </a:stretch>
        </p:blipFill>
        <p:spPr>
          <a:xfrm>
            <a:off x="2050576" y="609600"/>
            <a:ext cx="8747188" cy="5562600"/>
          </a:xfrm>
          <a:prstGeom prst="rect">
            <a:avLst/>
          </a:prstGeom>
        </p:spPr>
      </p:pic>
      <p:sp>
        <p:nvSpPr>
          <p:cNvPr id="4" name="Arrow: Right 3">
            <a:extLst>
              <a:ext uri="{FF2B5EF4-FFF2-40B4-BE49-F238E27FC236}">
                <a16:creationId xmlns:a16="http://schemas.microsoft.com/office/drawing/2014/main" id="{98DB27D7-FC3B-4151-8DC8-E237E6AF8B77}"/>
              </a:ext>
            </a:extLst>
          </p:cNvPr>
          <p:cNvSpPr/>
          <p:nvPr/>
        </p:nvSpPr>
        <p:spPr>
          <a:xfrm>
            <a:off x="762000" y="2438400"/>
            <a:ext cx="1066800" cy="45720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30AC67-2D22-4A17-BD9B-E5253F7A1522}"/>
              </a:ext>
            </a:extLst>
          </p:cNvPr>
          <p:cNvSpPr/>
          <p:nvPr/>
        </p:nvSpPr>
        <p:spPr>
          <a:xfrm>
            <a:off x="2133600" y="5562600"/>
            <a:ext cx="6477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E19034-6832-41AE-9781-2DED4B5C29BD}"/>
              </a:ext>
            </a:extLst>
          </p:cNvPr>
          <p:cNvSpPr txBox="1"/>
          <p:nvPr/>
        </p:nvSpPr>
        <p:spPr>
          <a:xfrm>
            <a:off x="2286000" y="6324600"/>
            <a:ext cx="7917552" cy="369332"/>
          </a:xfrm>
          <a:prstGeom prst="rect">
            <a:avLst/>
          </a:prstGeom>
          <a:noFill/>
        </p:spPr>
        <p:txBody>
          <a:bodyPr wrap="none" rtlCol="0">
            <a:spAutoFit/>
          </a:bodyPr>
          <a:lstStyle/>
          <a:p>
            <a:r>
              <a:rPr lang="en-US" b="1" i="1" dirty="0">
                <a:solidFill>
                  <a:srgbClr val="FF0000"/>
                </a:solidFill>
              </a:rPr>
              <a:t>Most common error: </a:t>
            </a:r>
            <a:r>
              <a:rPr lang="en-US" i="1" dirty="0">
                <a:solidFill>
                  <a:srgbClr val="FF0000"/>
                </a:solidFill>
              </a:rPr>
              <a:t>Counting grid squares and ignoring numbers on axes</a:t>
            </a:r>
          </a:p>
        </p:txBody>
      </p:sp>
    </p:spTree>
    <p:extLst>
      <p:ext uri="{BB962C8B-B14F-4D97-AF65-F5344CB8AC3E}">
        <p14:creationId xmlns:p14="http://schemas.microsoft.com/office/powerpoint/2010/main" val="18572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8BC9-2943-43A2-B06C-041F1FD9A194}"/>
              </a:ext>
            </a:extLst>
          </p:cNvPr>
          <p:cNvPicPr>
            <a:picLocks noChangeAspect="1"/>
          </p:cNvPicPr>
          <p:nvPr/>
        </p:nvPicPr>
        <p:blipFill>
          <a:blip r:embed="rId2"/>
          <a:stretch>
            <a:fillRect/>
          </a:stretch>
        </p:blipFill>
        <p:spPr>
          <a:xfrm>
            <a:off x="3905060" y="500761"/>
            <a:ext cx="4381880" cy="5856478"/>
          </a:xfrm>
          <a:prstGeom prst="rect">
            <a:avLst/>
          </a:prstGeom>
        </p:spPr>
      </p:pic>
      <p:sp>
        <p:nvSpPr>
          <p:cNvPr id="3" name="Rectangle 2">
            <a:extLst>
              <a:ext uri="{FF2B5EF4-FFF2-40B4-BE49-F238E27FC236}">
                <a16:creationId xmlns:a16="http://schemas.microsoft.com/office/drawing/2014/main" id="{2913A011-1B72-4FF7-8C37-812AF85F7974}"/>
              </a:ext>
            </a:extLst>
          </p:cNvPr>
          <p:cNvSpPr/>
          <p:nvPr/>
        </p:nvSpPr>
        <p:spPr>
          <a:xfrm>
            <a:off x="3429000" y="3733800"/>
            <a:ext cx="5181600"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684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8BC9-2943-43A2-B06C-041F1FD9A194}"/>
              </a:ext>
            </a:extLst>
          </p:cNvPr>
          <p:cNvPicPr>
            <a:picLocks noChangeAspect="1"/>
          </p:cNvPicPr>
          <p:nvPr/>
        </p:nvPicPr>
        <p:blipFill>
          <a:blip r:embed="rId2"/>
          <a:stretch>
            <a:fillRect/>
          </a:stretch>
        </p:blipFill>
        <p:spPr>
          <a:xfrm>
            <a:off x="3905060" y="500761"/>
            <a:ext cx="4381880" cy="5856478"/>
          </a:xfrm>
          <a:prstGeom prst="rect">
            <a:avLst/>
          </a:prstGeom>
        </p:spPr>
      </p:pic>
      <p:sp>
        <p:nvSpPr>
          <p:cNvPr id="3" name="Rectangle 2">
            <a:extLst>
              <a:ext uri="{FF2B5EF4-FFF2-40B4-BE49-F238E27FC236}">
                <a16:creationId xmlns:a16="http://schemas.microsoft.com/office/drawing/2014/main" id="{CA716B74-19CC-4342-903A-D512A07D0D03}"/>
              </a:ext>
            </a:extLst>
          </p:cNvPr>
          <p:cNvSpPr/>
          <p:nvPr/>
        </p:nvSpPr>
        <p:spPr>
          <a:xfrm>
            <a:off x="3810000" y="5638800"/>
            <a:ext cx="457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60008E-89D0-42DA-96E6-9BCA8C3B9B36}"/>
              </a:ext>
            </a:extLst>
          </p:cNvPr>
          <p:cNvSpPr/>
          <p:nvPr/>
        </p:nvSpPr>
        <p:spPr>
          <a:xfrm>
            <a:off x="3733800" y="4572000"/>
            <a:ext cx="4648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377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8BC9-2943-43A2-B06C-041F1FD9A194}"/>
              </a:ext>
            </a:extLst>
          </p:cNvPr>
          <p:cNvPicPr>
            <a:picLocks noChangeAspect="1"/>
          </p:cNvPicPr>
          <p:nvPr/>
        </p:nvPicPr>
        <p:blipFill>
          <a:blip r:embed="rId2"/>
          <a:stretch>
            <a:fillRect/>
          </a:stretch>
        </p:blipFill>
        <p:spPr>
          <a:xfrm>
            <a:off x="3905060" y="500761"/>
            <a:ext cx="4381880" cy="5856478"/>
          </a:xfrm>
          <a:prstGeom prst="rect">
            <a:avLst/>
          </a:prstGeom>
        </p:spPr>
      </p:pic>
      <p:sp>
        <p:nvSpPr>
          <p:cNvPr id="3" name="Rectangle 2">
            <a:extLst>
              <a:ext uri="{FF2B5EF4-FFF2-40B4-BE49-F238E27FC236}">
                <a16:creationId xmlns:a16="http://schemas.microsoft.com/office/drawing/2014/main" id="{CA716B74-19CC-4342-903A-D512A07D0D03}"/>
              </a:ext>
            </a:extLst>
          </p:cNvPr>
          <p:cNvSpPr/>
          <p:nvPr/>
        </p:nvSpPr>
        <p:spPr>
          <a:xfrm>
            <a:off x="3810000" y="5638800"/>
            <a:ext cx="457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60008E-89D0-42DA-96E6-9BCA8C3B9B36}"/>
              </a:ext>
            </a:extLst>
          </p:cNvPr>
          <p:cNvSpPr/>
          <p:nvPr/>
        </p:nvSpPr>
        <p:spPr>
          <a:xfrm>
            <a:off x="3733800" y="4572000"/>
            <a:ext cx="4648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A4E7F5E9-248E-43E2-A7E1-94021F74C4A3}"/>
              </a:ext>
            </a:extLst>
          </p:cNvPr>
          <p:cNvGraphicFramePr>
            <a:graphicFrameLocks noGrp="1"/>
          </p:cNvGraphicFramePr>
          <p:nvPr/>
        </p:nvGraphicFramePr>
        <p:xfrm>
          <a:off x="1683203" y="4786440"/>
          <a:ext cx="8825593" cy="1112520"/>
        </p:xfrm>
        <a:graphic>
          <a:graphicData uri="http://schemas.openxmlformats.org/drawingml/2006/table">
            <a:tbl>
              <a:tblPr firstRow="1" bandRow="1">
                <a:tableStyleId>{5C22544A-7EE6-4342-B048-85BDC9FD1C3A}</a:tableStyleId>
              </a:tblPr>
              <a:tblGrid>
                <a:gridCol w="2206398">
                  <a:extLst>
                    <a:ext uri="{9D8B030D-6E8A-4147-A177-3AD203B41FA5}">
                      <a16:colId xmlns:a16="http://schemas.microsoft.com/office/drawing/2014/main" val="1398813716"/>
                    </a:ext>
                  </a:extLst>
                </a:gridCol>
                <a:gridCol w="900210">
                  <a:extLst>
                    <a:ext uri="{9D8B030D-6E8A-4147-A177-3AD203B41FA5}">
                      <a16:colId xmlns:a16="http://schemas.microsoft.com/office/drawing/2014/main" val="1740453981"/>
                    </a:ext>
                  </a:extLst>
                </a:gridCol>
                <a:gridCol w="2455992">
                  <a:extLst>
                    <a:ext uri="{9D8B030D-6E8A-4147-A177-3AD203B41FA5}">
                      <a16:colId xmlns:a16="http://schemas.microsoft.com/office/drawing/2014/main" val="3494599292"/>
                    </a:ext>
                  </a:extLst>
                </a:gridCol>
                <a:gridCol w="3262993">
                  <a:extLst>
                    <a:ext uri="{9D8B030D-6E8A-4147-A177-3AD203B41FA5}">
                      <a16:colId xmlns:a16="http://schemas.microsoft.com/office/drawing/2014/main" val="1605584817"/>
                    </a:ext>
                  </a:extLst>
                </a:gridCol>
              </a:tblGrid>
              <a:tr h="370840">
                <a:tc>
                  <a:txBody>
                    <a:bodyPr/>
                    <a:lstStyle/>
                    <a:p>
                      <a:endParaRPr lang="en-US" dirty="0"/>
                    </a:p>
                  </a:txBody>
                  <a:tcPr/>
                </a:tc>
                <a:tc>
                  <a:txBody>
                    <a:bodyPr/>
                    <a:lstStyle/>
                    <a:p>
                      <a:r>
                        <a:rPr lang="en-US" i="1" dirty="0">
                          <a:solidFill>
                            <a:schemeClr val="tx1"/>
                          </a:solidFill>
                        </a:rPr>
                        <a:t>N</a:t>
                      </a:r>
                    </a:p>
                  </a:txBody>
                  <a:tcPr/>
                </a:tc>
                <a:tc>
                  <a:txBody>
                    <a:bodyPr/>
                    <a:lstStyle/>
                    <a:p>
                      <a:r>
                        <a:rPr lang="en-US" dirty="0">
                          <a:solidFill>
                            <a:schemeClr val="tx1"/>
                          </a:solidFill>
                        </a:rPr>
                        <a:t>Numerically correct</a:t>
                      </a:r>
                    </a:p>
                  </a:txBody>
                  <a:tcPr/>
                </a:tc>
                <a:tc>
                  <a:txBody>
                    <a:bodyPr/>
                    <a:lstStyle/>
                    <a:p>
                      <a:r>
                        <a:rPr lang="en-US" dirty="0">
                          <a:solidFill>
                            <a:schemeClr val="tx1"/>
                          </a:solidFill>
                        </a:rPr>
                        <a:t>Correct with correct units</a:t>
                      </a:r>
                    </a:p>
                  </a:txBody>
                  <a:tcPr/>
                </a:tc>
                <a:extLst>
                  <a:ext uri="{0D108BD9-81ED-4DB2-BD59-A6C34878D82A}">
                    <a16:rowId xmlns:a16="http://schemas.microsoft.com/office/drawing/2014/main" val="2454241011"/>
                  </a:ext>
                </a:extLst>
              </a:tr>
              <a:tr h="370840">
                <a:tc>
                  <a:txBody>
                    <a:bodyPr/>
                    <a:lstStyle/>
                    <a:p>
                      <a:r>
                        <a:rPr lang="en-US" dirty="0"/>
                        <a:t>ASU-Polytechnic</a:t>
                      </a:r>
                    </a:p>
                  </a:txBody>
                  <a:tcPr/>
                </a:tc>
                <a:tc>
                  <a:txBody>
                    <a:bodyPr/>
                    <a:lstStyle/>
                    <a:p>
                      <a:r>
                        <a:rPr lang="en-US" dirty="0"/>
                        <a:t>250</a:t>
                      </a:r>
                    </a:p>
                  </a:txBody>
                  <a:tcPr/>
                </a:tc>
                <a:tc>
                  <a:txBody>
                    <a:bodyPr/>
                    <a:lstStyle/>
                    <a:p>
                      <a:pPr algn="ctr"/>
                      <a:r>
                        <a:rPr lang="en-US" dirty="0"/>
                        <a:t>57%</a:t>
                      </a:r>
                    </a:p>
                  </a:txBody>
                  <a:tcPr/>
                </a:tc>
                <a:tc>
                  <a:txBody>
                    <a:bodyPr/>
                    <a:lstStyle/>
                    <a:p>
                      <a:pPr algn="ctr"/>
                      <a:r>
                        <a:rPr lang="en-US" dirty="0"/>
                        <a:t>29%</a:t>
                      </a:r>
                    </a:p>
                  </a:txBody>
                  <a:tcPr/>
                </a:tc>
                <a:extLst>
                  <a:ext uri="{0D108BD9-81ED-4DB2-BD59-A6C34878D82A}">
                    <a16:rowId xmlns:a16="http://schemas.microsoft.com/office/drawing/2014/main" val="2182538092"/>
                  </a:ext>
                </a:extLst>
              </a:tr>
              <a:tr h="370840">
                <a:tc>
                  <a:txBody>
                    <a:bodyPr/>
                    <a:lstStyle/>
                    <a:p>
                      <a:r>
                        <a:rPr lang="en-US" dirty="0"/>
                        <a:t>ASU-Tempe</a:t>
                      </a:r>
                    </a:p>
                  </a:txBody>
                  <a:tcPr/>
                </a:tc>
                <a:tc>
                  <a:txBody>
                    <a:bodyPr/>
                    <a:lstStyle/>
                    <a:p>
                      <a:r>
                        <a:rPr lang="en-US" dirty="0"/>
                        <a:t>1086</a:t>
                      </a:r>
                    </a:p>
                  </a:txBody>
                  <a:tcPr/>
                </a:tc>
                <a:tc>
                  <a:txBody>
                    <a:bodyPr/>
                    <a:lstStyle/>
                    <a:p>
                      <a:pPr algn="ctr"/>
                      <a:r>
                        <a:rPr lang="en-US" dirty="0"/>
                        <a:t>76%</a:t>
                      </a:r>
                    </a:p>
                  </a:txBody>
                  <a:tcPr/>
                </a:tc>
                <a:tc>
                  <a:txBody>
                    <a:bodyPr/>
                    <a:lstStyle/>
                    <a:p>
                      <a:pPr algn="ctr"/>
                      <a:r>
                        <a:rPr lang="en-US" dirty="0"/>
                        <a:t>45%</a:t>
                      </a:r>
                    </a:p>
                  </a:txBody>
                  <a:tcPr/>
                </a:tc>
                <a:extLst>
                  <a:ext uri="{0D108BD9-81ED-4DB2-BD59-A6C34878D82A}">
                    <a16:rowId xmlns:a16="http://schemas.microsoft.com/office/drawing/2014/main" val="3652357198"/>
                  </a:ext>
                </a:extLst>
              </a:tr>
            </a:tbl>
          </a:graphicData>
        </a:graphic>
      </p:graphicFrame>
      <p:sp>
        <p:nvSpPr>
          <p:cNvPr id="7" name="Rectangle 6">
            <a:extLst>
              <a:ext uri="{FF2B5EF4-FFF2-40B4-BE49-F238E27FC236}">
                <a16:creationId xmlns:a16="http://schemas.microsoft.com/office/drawing/2014/main" id="{7F4891AD-9B6D-4CFF-8EFC-67454CD4AE8C}"/>
              </a:ext>
            </a:extLst>
          </p:cNvPr>
          <p:cNvSpPr/>
          <p:nvPr/>
        </p:nvSpPr>
        <p:spPr>
          <a:xfrm>
            <a:off x="7239000" y="4663980"/>
            <a:ext cx="3345996"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063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8BC9-2943-43A2-B06C-041F1FD9A194}"/>
              </a:ext>
            </a:extLst>
          </p:cNvPr>
          <p:cNvPicPr>
            <a:picLocks noChangeAspect="1"/>
          </p:cNvPicPr>
          <p:nvPr/>
        </p:nvPicPr>
        <p:blipFill>
          <a:blip r:embed="rId2"/>
          <a:stretch>
            <a:fillRect/>
          </a:stretch>
        </p:blipFill>
        <p:spPr>
          <a:xfrm>
            <a:off x="3905060" y="500761"/>
            <a:ext cx="4381880" cy="5856478"/>
          </a:xfrm>
          <a:prstGeom prst="rect">
            <a:avLst/>
          </a:prstGeom>
        </p:spPr>
      </p:pic>
      <p:sp>
        <p:nvSpPr>
          <p:cNvPr id="3" name="Rectangle 2">
            <a:extLst>
              <a:ext uri="{FF2B5EF4-FFF2-40B4-BE49-F238E27FC236}">
                <a16:creationId xmlns:a16="http://schemas.microsoft.com/office/drawing/2014/main" id="{CA716B74-19CC-4342-903A-D512A07D0D03}"/>
              </a:ext>
            </a:extLst>
          </p:cNvPr>
          <p:cNvSpPr/>
          <p:nvPr/>
        </p:nvSpPr>
        <p:spPr>
          <a:xfrm>
            <a:off x="3810000" y="5638800"/>
            <a:ext cx="457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60008E-89D0-42DA-96E6-9BCA8C3B9B36}"/>
              </a:ext>
            </a:extLst>
          </p:cNvPr>
          <p:cNvSpPr/>
          <p:nvPr/>
        </p:nvSpPr>
        <p:spPr>
          <a:xfrm>
            <a:off x="3733800" y="4572000"/>
            <a:ext cx="4648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A4E7F5E9-248E-43E2-A7E1-94021F74C4A3}"/>
              </a:ext>
            </a:extLst>
          </p:cNvPr>
          <p:cNvGraphicFramePr>
            <a:graphicFrameLocks noGrp="1"/>
          </p:cNvGraphicFramePr>
          <p:nvPr/>
        </p:nvGraphicFramePr>
        <p:xfrm>
          <a:off x="1683203" y="4786440"/>
          <a:ext cx="8825593" cy="1112520"/>
        </p:xfrm>
        <a:graphic>
          <a:graphicData uri="http://schemas.openxmlformats.org/drawingml/2006/table">
            <a:tbl>
              <a:tblPr firstRow="1" bandRow="1">
                <a:tableStyleId>{5C22544A-7EE6-4342-B048-85BDC9FD1C3A}</a:tableStyleId>
              </a:tblPr>
              <a:tblGrid>
                <a:gridCol w="2206398">
                  <a:extLst>
                    <a:ext uri="{9D8B030D-6E8A-4147-A177-3AD203B41FA5}">
                      <a16:colId xmlns:a16="http://schemas.microsoft.com/office/drawing/2014/main" val="1398813716"/>
                    </a:ext>
                  </a:extLst>
                </a:gridCol>
                <a:gridCol w="900210">
                  <a:extLst>
                    <a:ext uri="{9D8B030D-6E8A-4147-A177-3AD203B41FA5}">
                      <a16:colId xmlns:a16="http://schemas.microsoft.com/office/drawing/2014/main" val="1740453981"/>
                    </a:ext>
                  </a:extLst>
                </a:gridCol>
                <a:gridCol w="2455992">
                  <a:extLst>
                    <a:ext uri="{9D8B030D-6E8A-4147-A177-3AD203B41FA5}">
                      <a16:colId xmlns:a16="http://schemas.microsoft.com/office/drawing/2014/main" val="3494599292"/>
                    </a:ext>
                  </a:extLst>
                </a:gridCol>
                <a:gridCol w="3262993">
                  <a:extLst>
                    <a:ext uri="{9D8B030D-6E8A-4147-A177-3AD203B41FA5}">
                      <a16:colId xmlns:a16="http://schemas.microsoft.com/office/drawing/2014/main" val="1605584817"/>
                    </a:ext>
                  </a:extLst>
                </a:gridCol>
              </a:tblGrid>
              <a:tr h="370840">
                <a:tc>
                  <a:txBody>
                    <a:bodyPr/>
                    <a:lstStyle/>
                    <a:p>
                      <a:endParaRPr lang="en-US" dirty="0"/>
                    </a:p>
                  </a:txBody>
                  <a:tcPr/>
                </a:tc>
                <a:tc>
                  <a:txBody>
                    <a:bodyPr/>
                    <a:lstStyle/>
                    <a:p>
                      <a:r>
                        <a:rPr lang="en-US" i="1" dirty="0">
                          <a:solidFill>
                            <a:schemeClr val="tx1"/>
                          </a:solidFill>
                        </a:rPr>
                        <a:t>N</a:t>
                      </a:r>
                    </a:p>
                  </a:txBody>
                  <a:tcPr/>
                </a:tc>
                <a:tc>
                  <a:txBody>
                    <a:bodyPr/>
                    <a:lstStyle/>
                    <a:p>
                      <a:r>
                        <a:rPr lang="en-US" dirty="0">
                          <a:solidFill>
                            <a:schemeClr val="tx1"/>
                          </a:solidFill>
                        </a:rPr>
                        <a:t>Numerically correct</a:t>
                      </a:r>
                    </a:p>
                  </a:txBody>
                  <a:tcPr/>
                </a:tc>
                <a:tc>
                  <a:txBody>
                    <a:bodyPr/>
                    <a:lstStyle/>
                    <a:p>
                      <a:r>
                        <a:rPr lang="en-US" dirty="0">
                          <a:solidFill>
                            <a:schemeClr val="tx1"/>
                          </a:solidFill>
                        </a:rPr>
                        <a:t>Correct with correct units</a:t>
                      </a:r>
                    </a:p>
                  </a:txBody>
                  <a:tcPr/>
                </a:tc>
                <a:extLst>
                  <a:ext uri="{0D108BD9-81ED-4DB2-BD59-A6C34878D82A}">
                    <a16:rowId xmlns:a16="http://schemas.microsoft.com/office/drawing/2014/main" val="2454241011"/>
                  </a:ext>
                </a:extLst>
              </a:tr>
              <a:tr h="370840">
                <a:tc>
                  <a:txBody>
                    <a:bodyPr/>
                    <a:lstStyle/>
                    <a:p>
                      <a:r>
                        <a:rPr lang="en-US" dirty="0"/>
                        <a:t>ASU-Polytechnic</a:t>
                      </a:r>
                    </a:p>
                  </a:txBody>
                  <a:tcPr/>
                </a:tc>
                <a:tc>
                  <a:txBody>
                    <a:bodyPr/>
                    <a:lstStyle/>
                    <a:p>
                      <a:r>
                        <a:rPr lang="en-US" dirty="0"/>
                        <a:t>250</a:t>
                      </a:r>
                    </a:p>
                  </a:txBody>
                  <a:tcPr/>
                </a:tc>
                <a:tc>
                  <a:txBody>
                    <a:bodyPr/>
                    <a:lstStyle/>
                    <a:p>
                      <a:pPr algn="ctr"/>
                      <a:r>
                        <a:rPr lang="en-US" dirty="0"/>
                        <a:t>57%</a:t>
                      </a:r>
                    </a:p>
                  </a:txBody>
                  <a:tcPr/>
                </a:tc>
                <a:tc>
                  <a:txBody>
                    <a:bodyPr/>
                    <a:lstStyle/>
                    <a:p>
                      <a:pPr algn="ctr"/>
                      <a:r>
                        <a:rPr lang="en-US" dirty="0"/>
                        <a:t>29%</a:t>
                      </a:r>
                    </a:p>
                  </a:txBody>
                  <a:tcPr/>
                </a:tc>
                <a:extLst>
                  <a:ext uri="{0D108BD9-81ED-4DB2-BD59-A6C34878D82A}">
                    <a16:rowId xmlns:a16="http://schemas.microsoft.com/office/drawing/2014/main" val="2182538092"/>
                  </a:ext>
                </a:extLst>
              </a:tr>
              <a:tr h="370840">
                <a:tc>
                  <a:txBody>
                    <a:bodyPr/>
                    <a:lstStyle/>
                    <a:p>
                      <a:r>
                        <a:rPr lang="en-US" dirty="0"/>
                        <a:t>ASU-Tempe</a:t>
                      </a:r>
                    </a:p>
                  </a:txBody>
                  <a:tcPr/>
                </a:tc>
                <a:tc>
                  <a:txBody>
                    <a:bodyPr/>
                    <a:lstStyle/>
                    <a:p>
                      <a:r>
                        <a:rPr lang="en-US" dirty="0"/>
                        <a:t>1086</a:t>
                      </a:r>
                    </a:p>
                  </a:txBody>
                  <a:tcPr/>
                </a:tc>
                <a:tc>
                  <a:txBody>
                    <a:bodyPr/>
                    <a:lstStyle/>
                    <a:p>
                      <a:pPr algn="ctr"/>
                      <a:r>
                        <a:rPr lang="en-US" dirty="0"/>
                        <a:t>76%</a:t>
                      </a:r>
                    </a:p>
                  </a:txBody>
                  <a:tcPr/>
                </a:tc>
                <a:tc>
                  <a:txBody>
                    <a:bodyPr/>
                    <a:lstStyle/>
                    <a:p>
                      <a:pPr algn="ctr"/>
                      <a:r>
                        <a:rPr lang="en-US" dirty="0"/>
                        <a:t>45%</a:t>
                      </a:r>
                    </a:p>
                  </a:txBody>
                  <a:tcPr/>
                </a:tc>
                <a:extLst>
                  <a:ext uri="{0D108BD9-81ED-4DB2-BD59-A6C34878D82A}">
                    <a16:rowId xmlns:a16="http://schemas.microsoft.com/office/drawing/2014/main" val="3652357198"/>
                  </a:ext>
                </a:extLst>
              </a:tr>
            </a:tbl>
          </a:graphicData>
        </a:graphic>
      </p:graphicFrame>
    </p:spTree>
    <p:extLst>
      <p:ext uri="{BB962C8B-B14F-4D97-AF65-F5344CB8AC3E}">
        <p14:creationId xmlns:p14="http://schemas.microsoft.com/office/powerpoint/2010/main" val="352767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8BC9-2943-43A2-B06C-041F1FD9A194}"/>
              </a:ext>
            </a:extLst>
          </p:cNvPr>
          <p:cNvPicPr>
            <a:picLocks noChangeAspect="1"/>
          </p:cNvPicPr>
          <p:nvPr/>
        </p:nvPicPr>
        <p:blipFill>
          <a:blip r:embed="rId2"/>
          <a:stretch>
            <a:fillRect/>
          </a:stretch>
        </p:blipFill>
        <p:spPr>
          <a:xfrm>
            <a:off x="3905060" y="500761"/>
            <a:ext cx="4381880" cy="5856478"/>
          </a:xfrm>
          <a:prstGeom prst="rect">
            <a:avLst/>
          </a:prstGeom>
        </p:spPr>
      </p:pic>
      <p:sp>
        <p:nvSpPr>
          <p:cNvPr id="3" name="Rectangle 2">
            <a:extLst>
              <a:ext uri="{FF2B5EF4-FFF2-40B4-BE49-F238E27FC236}">
                <a16:creationId xmlns:a16="http://schemas.microsoft.com/office/drawing/2014/main" id="{CA716B74-19CC-4342-903A-D512A07D0D03}"/>
              </a:ext>
            </a:extLst>
          </p:cNvPr>
          <p:cNvSpPr/>
          <p:nvPr/>
        </p:nvSpPr>
        <p:spPr>
          <a:xfrm>
            <a:off x="3810000" y="5638800"/>
            <a:ext cx="4572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760008E-89D0-42DA-96E6-9BCA8C3B9B36}"/>
              </a:ext>
            </a:extLst>
          </p:cNvPr>
          <p:cNvSpPr/>
          <p:nvPr/>
        </p:nvSpPr>
        <p:spPr>
          <a:xfrm>
            <a:off x="3733800" y="4572000"/>
            <a:ext cx="4648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A4E7F5E9-248E-43E2-A7E1-94021F74C4A3}"/>
              </a:ext>
            </a:extLst>
          </p:cNvPr>
          <p:cNvGraphicFramePr>
            <a:graphicFrameLocks noGrp="1"/>
          </p:cNvGraphicFramePr>
          <p:nvPr/>
        </p:nvGraphicFramePr>
        <p:xfrm>
          <a:off x="1683203" y="4786440"/>
          <a:ext cx="8825593" cy="1112520"/>
        </p:xfrm>
        <a:graphic>
          <a:graphicData uri="http://schemas.openxmlformats.org/drawingml/2006/table">
            <a:tbl>
              <a:tblPr firstRow="1" bandRow="1">
                <a:tableStyleId>{5C22544A-7EE6-4342-B048-85BDC9FD1C3A}</a:tableStyleId>
              </a:tblPr>
              <a:tblGrid>
                <a:gridCol w="2206398">
                  <a:extLst>
                    <a:ext uri="{9D8B030D-6E8A-4147-A177-3AD203B41FA5}">
                      <a16:colId xmlns:a16="http://schemas.microsoft.com/office/drawing/2014/main" val="1398813716"/>
                    </a:ext>
                  </a:extLst>
                </a:gridCol>
                <a:gridCol w="900210">
                  <a:extLst>
                    <a:ext uri="{9D8B030D-6E8A-4147-A177-3AD203B41FA5}">
                      <a16:colId xmlns:a16="http://schemas.microsoft.com/office/drawing/2014/main" val="1740453981"/>
                    </a:ext>
                  </a:extLst>
                </a:gridCol>
                <a:gridCol w="2455992">
                  <a:extLst>
                    <a:ext uri="{9D8B030D-6E8A-4147-A177-3AD203B41FA5}">
                      <a16:colId xmlns:a16="http://schemas.microsoft.com/office/drawing/2014/main" val="3494599292"/>
                    </a:ext>
                  </a:extLst>
                </a:gridCol>
                <a:gridCol w="3262993">
                  <a:extLst>
                    <a:ext uri="{9D8B030D-6E8A-4147-A177-3AD203B41FA5}">
                      <a16:colId xmlns:a16="http://schemas.microsoft.com/office/drawing/2014/main" val="1605584817"/>
                    </a:ext>
                  </a:extLst>
                </a:gridCol>
              </a:tblGrid>
              <a:tr h="370840">
                <a:tc>
                  <a:txBody>
                    <a:bodyPr/>
                    <a:lstStyle/>
                    <a:p>
                      <a:endParaRPr lang="en-US" dirty="0"/>
                    </a:p>
                  </a:txBody>
                  <a:tcPr/>
                </a:tc>
                <a:tc>
                  <a:txBody>
                    <a:bodyPr/>
                    <a:lstStyle/>
                    <a:p>
                      <a:r>
                        <a:rPr lang="en-US" i="1" dirty="0">
                          <a:solidFill>
                            <a:schemeClr val="tx1"/>
                          </a:solidFill>
                        </a:rPr>
                        <a:t>N</a:t>
                      </a:r>
                    </a:p>
                  </a:txBody>
                  <a:tcPr/>
                </a:tc>
                <a:tc>
                  <a:txBody>
                    <a:bodyPr/>
                    <a:lstStyle/>
                    <a:p>
                      <a:r>
                        <a:rPr lang="en-US" dirty="0">
                          <a:solidFill>
                            <a:schemeClr val="tx1"/>
                          </a:solidFill>
                        </a:rPr>
                        <a:t>Numerically correct</a:t>
                      </a:r>
                    </a:p>
                  </a:txBody>
                  <a:tcPr/>
                </a:tc>
                <a:tc>
                  <a:txBody>
                    <a:bodyPr/>
                    <a:lstStyle/>
                    <a:p>
                      <a:r>
                        <a:rPr lang="en-US" dirty="0">
                          <a:solidFill>
                            <a:schemeClr val="tx1"/>
                          </a:solidFill>
                        </a:rPr>
                        <a:t>Correct with correct units</a:t>
                      </a:r>
                    </a:p>
                  </a:txBody>
                  <a:tcPr/>
                </a:tc>
                <a:extLst>
                  <a:ext uri="{0D108BD9-81ED-4DB2-BD59-A6C34878D82A}">
                    <a16:rowId xmlns:a16="http://schemas.microsoft.com/office/drawing/2014/main" val="2454241011"/>
                  </a:ext>
                </a:extLst>
              </a:tr>
              <a:tr h="370840">
                <a:tc>
                  <a:txBody>
                    <a:bodyPr/>
                    <a:lstStyle/>
                    <a:p>
                      <a:r>
                        <a:rPr lang="en-US" dirty="0"/>
                        <a:t>ASU-Polytechnic</a:t>
                      </a:r>
                    </a:p>
                  </a:txBody>
                  <a:tcPr/>
                </a:tc>
                <a:tc>
                  <a:txBody>
                    <a:bodyPr/>
                    <a:lstStyle/>
                    <a:p>
                      <a:r>
                        <a:rPr lang="en-US" dirty="0"/>
                        <a:t>250</a:t>
                      </a:r>
                    </a:p>
                  </a:txBody>
                  <a:tcPr/>
                </a:tc>
                <a:tc>
                  <a:txBody>
                    <a:bodyPr/>
                    <a:lstStyle/>
                    <a:p>
                      <a:pPr algn="ctr"/>
                      <a:r>
                        <a:rPr lang="en-US" dirty="0"/>
                        <a:t>57%</a:t>
                      </a:r>
                    </a:p>
                  </a:txBody>
                  <a:tcPr/>
                </a:tc>
                <a:tc>
                  <a:txBody>
                    <a:bodyPr/>
                    <a:lstStyle/>
                    <a:p>
                      <a:pPr algn="ctr"/>
                      <a:r>
                        <a:rPr lang="en-US" dirty="0"/>
                        <a:t>29%</a:t>
                      </a:r>
                    </a:p>
                  </a:txBody>
                  <a:tcPr/>
                </a:tc>
                <a:extLst>
                  <a:ext uri="{0D108BD9-81ED-4DB2-BD59-A6C34878D82A}">
                    <a16:rowId xmlns:a16="http://schemas.microsoft.com/office/drawing/2014/main" val="2182538092"/>
                  </a:ext>
                </a:extLst>
              </a:tr>
              <a:tr h="370840">
                <a:tc>
                  <a:txBody>
                    <a:bodyPr/>
                    <a:lstStyle/>
                    <a:p>
                      <a:r>
                        <a:rPr lang="en-US" dirty="0"/>
                        <a:t>ASU-Tempe</a:t>
                      </a:r>
                    </a:p>
                  </a:txBody>
                  <a:tcPr/>
                </a:tc>
                <a:tc>
                  <a:txBody>
                    <a:bodyPr/>
                    <a:lstStyle/>
                    <a:p>
                      <a:r>
                        <a:rPr lang="en-US" dirty="0"/>
                        <a:t>1086</a:t>
                      </a:r>
                    </a:p>
                  </a:txBody>
                  <a:tcPr/>
                </a:tc>
                <a:tc>
                  <a:txBody>
                    <a:bodyPr/>
                    <a:lstStyle/>
                    <a:p>
                      <a:pPr algn="ctr"/>
                      <a:r>
                        <a:rPr lang="en-US" dirty="0"/>
                        <a:t>76%</a:t>
                      </a:r>
                    </a:p>
                  </a:txBody>
                  <a:tcPr/>
                </a:tc>
                <a:tc>
                  <a:txBody>
                    <a:bodyPr/>
                    <a:lstStyle/>
                    <a:p>
                      <a:pPr algn="ctr"/>
                      <a:r>
                        <a:rPr lang="en-US" dirty="0"/>
                        <a:t>45%</a:t>
                      </a:r>
                    </a:p>
                  </a:txBody>
                  <a:tcPr/>
                </a:tc>
                <a:extLst>
                  <a:ext uri="{0D108BD9-81ED-4DB2-BD59-A6C34878D82A}">
                    <a16:rowId xmlns:a16="http://schemas.microsoft.com/office/drawing/2014/main" val="3652357198"/>
                  </a:ext>
                </a:extLst>
              </a:tr>
            </a:tbl>
          </a:graphicData>
        </a:graphic>
      </p:graphicFrame>
      <p:sp>
        <p:nvSpPr>
          <p:cNvPr id="6" name="Rectangle 5">
            <a:extLst>
              <a:ext uri="{FF2B5EF4-FFF2-40B4-BE49-F238E27FC236}">
                <a16:creationId xmlns:a16="http://schemas.microsoft.com/office/drawing/2014/main" id="{BC1761FF-6B17-44BF-BFDB-3598C9657EDD}"/>
              </a:ext>
            </a:extLst>
          </p:cNvPr>
          <p:cNvSpPr/>
          <p:nvPr/>
        </p:nvSpPr>
        <p:spPr>
          <a:xfrm>
            <a:off x="7162800" y="4648200"/>
            <a:ext cx="3517256"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366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D13D-AB93-41ED-8F03-91F8D08B543C}"/>
              </a:ext>
            </a:extLst>
          </p:cNvPr>
          <p:cNvSpPr>
            <a:spLocks noGrp="1"/>
          </p:cNvSpPr>
          <p:nvPr>
            <p:ph type="title"/>
          </p:nvPr>
        </p:nvSpPr>
        <p:spPr>
          <a:xfrm>
            <a:off x="381000" y="2514600"/>
            <a:ext cx="10972800" cy="1143000"/>
          </a:xfrm>
        </p:spPr>
        <p:txBody>
          <a:bodyPr/>
          <a:lstStyle/>
          <a:p>
            <a:r>
              <a:rPr lang="en-US" dirty="0"/>
              <a:t>On-line Version</a:t>
            </a:r>
          </a:p>
        </p:txBody>
      </p:sp>
    </p:spTree>
    <p:extLst>
      <p:ext uri="{BB962C8B-B14F-4D97-AF65-F5344CB8AC3E}">
        <p14:creationId xmlns:p14="http://schemas.microsoft.com/office/powerpoint/2010/main" val="113686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dirty="0"/>
              <a:t>The Pedagogical Challenge</a:t>
            </a:r>
          </a:p>
        </p:txBody>
      </p:sp>
      <p:sp>
        <p:nvSpPr>
          <p:cNvPr id="3075" name="Content Placeholder 2"/>
          <p:cNvSpPr>
            <a:spLocks noGrp="1"/>
          </p:cNvSpPr>
          <p:nvPr>
            <p:ph idx="1"/>
          </p:nvPr>
        </p:nvSpPr>
        <p:spPr/>
        <p:txBody>
          <a:bodyPr/>
          <a:lstStyle/>
          <a:p>
            <a:r>
              <a:rPr lang="en-US" altLang="en-US" sz="3000" dirty="0"/>
              <a:t>Difficulties with basic math skills impact performance of introductory physics students</a:t>
            </a:r>
          </a:p>
          <a:p>
            <a:r>
              <a:rPr lang="en-US" altLang="en-US" sz="3000" dirty="0"/>
              <a:t>The difficulties are often not resolved by students’ previous mathematical training</a:t>
            </a:r>
          </a:p>
          <a:p>
            <a:r>
              <a:rPr lang="en-US" altLang="en-US" sz="3000" dirty="0"/>
              <a:t>Students can’t effectively grapple with physics ideas when they feel overburdened in dealing with calculational issues</a:t>
            </a:r>
          </a:p>
        </p:txBody>
      </p:sp>
    </p:spTree>
    <p:extLst>
      <p:ext uri="{BB962C8B-B14F-4D97-AF65-F5344CB8AC3E}">
        <p14:creationId xmlns:p14="http://schemas.microsoft.com/office/powerpoint/2010/main" val="18786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71D16-F4A7-45A4-94CF-1CC36810C71D}"/>
              </a:ext>
            </a:extLst>
          </p:cNvPr>
          <p:cNvPicPr>
            <a:picLocks noChangeAspect="1"/>
          </p:cNvPicPr>
          <p:nvPr/>
        </p:nvPicPr>
        <p:blipFill>
          <a:blip r:embed="rId2"/>
          <a:stretch>
            <a:fillRect/>
          </a:stretch>
        </p:blipFill>
        <p:spPr>
          <a:xfrm>
            <a:off x="618828" y="304800"/>
            <a:ext cx="4867572" cy="2793092"/>
          </a:xfrm>
          <a:prstGeom prst="rect">
            <a:avLst/>
          </a:prstGeom>
        </p:spPr>
      </p:pic>
      <p:pic>
        <p:nvPicPr>
          <p:cNvPr id="5" name="Picture 4">
            <a:extLst>
              <a:ext uri="{FF2B5EF4-FFF2-40B4-BE49-F238E27FC236}">
                <a16:creationId xmlns:a16="http://schemas.microsoft.com/office/drawing/2014/main" id="{3A67F44B-64EA-40C7-8799-72BA8B7EE362}"/>
              </a:ext>
            </a:extLst>
          </p:cNvPr>
          <p:cNvPicPr>
            <a:picLocks noChangeAspect="1"/>
          </p:cNvPicPr>
          <p:nvPr/>
        </p:nvPicPr>
        <p:blipFill>
          <a:blip r:embed="rId3"/>
          <a:stretch>
            <a:fillRect/>
          </a:stretch>
        </p:blipFill>
        <p:spPr>
          <a:xfrm>
            <a:off x="6553200" y="304800"/>
            <a:ext cx="4572000" cy="2783851"/>
          </a:xfrm>
          <a:prstGeom prst="rect">
            <a:avLst/>
          </a:prstGeom>
        </p:spPr>
      </p:pic>
      <p:pic>
        <p:nvPicPr>
          <p:cNvPr id="7" name="Picture 6">
            <a:extLst>
              <a:ext uri="{FF2B5EF4-FFF2-40B4-BE49-F238E27FC236}">
                <a16:creationId xmlns:a16="http://schemas.microsoft.com/office/drawing/2014/main" id="{570B0C12-603D-4C1B-AE4E-6637F50D9B79}"/>
              </a:ext>
            </a:extLst>
          </p:cNvPr>
          <p:cNvPicPr>
            <a:picLocks noChangeAspect="1"/>
          </p:cNvPicPr>
          <p:nvPr/>
        </p:nvPicPr>
        <p:blipFill>
          <a:blip r:embed="rId4"/>
          <a:stretch>
            <a:fillRect/>
          </a:stretch>
        </p:blipFill>
        <p:spPr>
          <a:xfrm>
            <a:off x="685634" y="3585048"/>
            <a:ext cx="4031693" cy="838200"/>
          </a:xfrm>
          <a:prstGeom prst="rect">
            <a:avLst/>
          </a:prstGeom>
        </p:spPr>
      </p:pic>
      <p:pic>
        <p:nvPicPr>
          <p:cNvPr id="9" name="Picture 8">
            <a:extLst>
              <a:ext uri="{FF2B5EF4-FFF2-40B4-BE49-F238E27FC236}">
                <a16:creationId xmlns:a16="http://schemas.microsoft.com/office/drawing/2014/main" id="{61DFB14D-5C34-462F-90A8-85E2E4162471}"/>
              </a:ext>
            </a:extLst>
          </p:cNvPr>
          <p:cNvPicPr>
            <a:picLocks noChangeAspect="1"/>
          </p:cNvPicPr>
          <p:nvPr/>
        </p:nvPicPr>
        <p:blipFill>
          <a:blip r:embed="rId5"/>
          <a:stretch>
            <a:fillRect/>
          </a:stretch>
        </p:blipFill>
        <p:spPr>
          <a:xfrm>
            <a:off x="618828" y="4687430"/>
            <a:ext cx="4165307" cy="877171"/>
          </a:xfrm>
          <a:prstGeom prst="rect">
            <a:avLst/>
          </a:prstGeom>
        </p:spPr>
      </p:pic>
      <p:pic>
        <p:nvPicPr>
          <p:cNvPr id="11" name="Picture 10">
            <a:extLst>
              <a:ext uri="{FF2B5EF4-FFF2-40B4-BE49-F238E27FC236}">
                <a16:creationId xmlns:a16="http://schemas.microsoft.com/office/drawing/2014/main" id="{30F4F4ED-EAD7-4E07-9BA7-98D1227E78EA}"/>
              </a:ext>
            </a:extLst>
          </p:cNvPr>
          <p:cNvPicPr>
            <a:picLocks noChangeAspect="1"/>
          </p:cNvPicPr>
          <p:nvPr/>
        </p:nvPicPr>
        <p:blipFill>
          <a:blip r:embed="rId6"/>
          <a:stretch>
            <a:fillRect/>
          </a:stretch>
        </p:blipFill>
        <p:spPr>
          <a:xfrm>
            <a:off x="618828" y="5731226"/>
            <a:ext cx="4256823" cy="879403"/>
          </a:xfrm>
          <a:prstGeom prst="rect">
            <a:avLst/>
          </a:prstGeom>
        </p:spPr>
      </p:pic>
      <p:pic>
        <p:nvPicPr>
          <p:cNvPr id="15" name="Picture 14">
            <a:extLst>
              <a:ext uri="{FF2B5EF4-FFF2-40B4-BE49-F238E27FC236}">
                <a16:creationId xmlns:a16="http://schemas.microsoft.com/office/drawing/2014/main" id="{43ACB120-6ECA-4E53-BDA1-2F7BD9F9D399}"/>
              </a:ext>
            </a:extLst>
          </p:cNvPr>
          <p:cNvPicPr>
            <a:picLocks noChangeAspect="1"/>
          </p:cNvPicPr>
          <p:nvPr/>
        </p:nvPicPr>
        <p:blipFill>
          <a:blip r:embed="rId7"/>
          <a:stretch>
            <a:fillRect/>
          </a:stretch>
        </p:blipFill>
        <p:spPr>
          <a:xfrm>
            <a:off x="5835401" y="3886200"/>
            <a:ext cx="5654500" cy="2441889"/>
          </a:xfrm>
          <a:prstGeom prst="rect">
            <a:avLst/>
          </a:prstGeom>
        </p:spPr>
      </p:pic>
      <p:cxnSp>
        <p:nvCxnSpPr>
          <p:cNvPr id="16" name="Straight Connector 15">
            <a:extLst>
              <a:ext uri="{FF2B5EF4-FFF2-40B4-BE49-F238E27FC236}">
                <a16:creationId xmlns:a16="http://schemas.microsoft.com/office/drawing/2014/main" id="{050AD748-E6EE-4E80-89B6-438889D8B897}"/>
              </a:ext>
            </a:extLst>
          </p:cNvPr>
          <p:cNvCxnSpPr>
            <a:cxnSpLocks/>
          </p:cNvCxnSpPr>
          <p:nvPr/>
        </p:nvCxnSpPr>
        <p:spPr>
          <a:xfrm flipV="1">
            <a:off x="252724" y="3365314"/>
            <a:ext cx="11405876" cy="257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708D64-51FD-4B3D-AB3B-3D71F1ED9171}"/>
              </a:ext>
            </a:extLst>
          </p:cNvPr>
          <p:cNvCxnSpPr/>
          <p:nvPr/>
        </p:nvCxnSpPr>
        <p:spPr>
          <a:xfrm>
            <a:off x="5562600" y="3391091"/>
            <a:ext cx="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CD7A3B-D847-4CD3-A9D3-F405A4716AA5}"/>
              </a:ext>
            </a:extLst>
          </p:cNvPr>
          <p:cNvCxnSpPr/>
          <p:nvPr/>
        </p:nvCxnSpPr>
        <p:spPr>
          <a:xfrm>
            <a:off x="5562600" y="304800"/>
            <a:ext cx="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87275F-0277-4DBB-96FF-676B9B8EE7D8}"/>
              </a:ext>
            </a:extLst>
          </p:cNvPr>
          <p:cNvCxnSpPr>
            <a:cxnSpLocks/>
          </p:cNvCxnSpPr>
          <p:nvPr/>
        </p:nvCxnSpPr>
        <p:spPr>
          <a:xfrm flipV="1">
            <a:off x="207923" y="4517510"/>
            <a:ext cx="5334000" cy="14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63A069-AFCE-4699-830E-1B2DC2FE1DD6}"/>
              </a:ext>
            </a:extLst>
          </p:cNvPr>
          <p:cNvCxnSpPr>
            <a:cxnSpLocks/>
          </p:cNvCxnSpPr>
          <p:nvPr/>
        </p:nvCxnSpPr>
        <p:spPr>
          <a:xfrm flipV="1">
            <a:off x="242768" y="5557134"/>
            <a:ext cx="5334000" cy="149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57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42CF8-DB1C-4598-A90A-4F06A9F719B1}"/>
              </a:ext>
            </a:extLst>
          </p:cNvPr>
          <p:cNvPicPr>
            <a:picLocks noChangeAspect="1"/>
          </p:cNvPicPr>
          <p:nvPr/>
        </p:nvPicPr>
        <p:blipFill>
          <a:blip r:embed="rId2"/>
          <a:stretch>
            <a:fillRect/>
          </a:stretch>
        </p:blipFill>
        <p:spPr>
          <a:xfrm>
            <a:off x="533400" y="228600"/>
            <a:ext cx="4751072" cy="4343400"/>
          </a:xfrm>
          <a:prstGeom prst="rect">
            <a:avLst/>
          </a:prstGeom>
        </p:spPr>
      </p:pic>
      <p:pic>
        <p:nvPicPr>
          <p:cNvPr id="4" name="Picture 3">
            <a:extLst>
              <a:ext uri="{FF2B5EF4-FFF2-40B4-BE49-F238E27FC236}">
                <a16:creationId xmlns:a16="http://schemas.microsoft.com/office/drawing/2014/main" id="{56D598BE-5F2D-472D-8956-A2EBB412278D}"/>
              </a:ext>
            </a:extLst>
          </p:cNvPr>
          <p:cNvPicPr>
            <a:picLocks noChangeAspect="1"/>
          </p:cNvPicPr>
          <p:nvPr/>
        </p:nvPicPr>
        <p:blipFill>
          <a:blip r:embed="rId3"/>
          <a:stretch>
            <a:fillRect/>
          </a:stretch>
        </p:blipFill>
        <p:spPr>
          <a:xfrm>
            <a:off x="6130024" y="685799"/>
            <a:ext cx="5056308" cy="1638442"/>
          </a:xfrm>
          <a:prstGeom prst="rect">
            <a:avLst/>
          </a:prstGeom>
        </p:spPr>
      </p:pic>
      <p:pic>
        <p:nvPicPr>
          <p:cNvPr id="6" name="Picture 5">
            <a:extLst>
              <a:ext uri="{FF2B5EF4-FFF2-40B4-BE49-F238E27FC236}">
                <a16:creationId xmlns:a16="http://schemas.microsoft.com/office/drawing/2014/main" id="{E5EDDDD9-535C-4990-8E88-D4200B53DDAC}"/>
              </a:ext>
            </a:extLst>
          </p:cNvPr>
          <p:cNvPicPr>
            <a:picLocks noChangeAspect="1"/>
          </p:cNvPicPr>
          <p:nvPr/>
        </p:nvPicPr>
        <p:blipFill>
          <a:blip r:embed="rId4"/>
          <a:stretch>
            <a:fillRect/>
          </a:stretch>
        </p:blipFill>
        <p:spPr>
          <a:xfrm>
            <a:off x="6096000" y="2743200"/>
            <a:ext cx="5037257" cy="1562235"/>
          </a:xfrm>
          <a:prstGeom prst="rect">
            <a:avLst/>
          </a:prstGeom>
        </p:spPr>
      </p:pic>
      <p:pic>
        <p:nvPicPr>
          <p:cNvPr id="8" name="Picture 7">
            <a:extLst>
              <a:ext uri="{FF2B5EF4-FFF2-40B4-BE49-F238E27FC236}">
                <a16:creationId xmlns:a16="http://schemas.microsoft.com/office/drawing/2014/main" id="{E1F0787F-4690-436E-87D8-79CFA957B4D4}"/>
              </a:ext>
            </a:extLst>
          </p:cNvPr>
          <p:cNvPicPr>
            <a:picLocks noChangeAspect="1"/>
          </p:cNvPicPr>
          <p:nvPr/>
        </p:nvPicPr>
        <p:blipFill>
          <a:blip r:embed="rId5"/>
          <a:stretch>
            <a:fillRect/>
          </a:stretch>
        </p:blipFill>
        <p:spPr>
          <a:xfrm>
            <a:off x="5991215" y="4800600"/>
            <a:ext cx="5246825" cy="1505080"/>
          </a:xfrm>
          <a:prstGeom prst="rect">
            <a:avLst/>
          </a:prstGeom>
        </p:spPr>
      </p:pic>
      <p:pic>
        <p:nvPicPr>
          <p:cNvPr id="10" name="Picture 9">
            <a:extLst>
              <a:ext uri="{FF2B5EF4-FFF2-40B4-BE49-F238E27FC236}">
                <a16:creationId xmlns:a16="http://schemas.microsoft.com/office/drawing/2014/main" id="{BA5738DA-1D02-4E44-85D8-AB59C2B1A8D2}"/>
              </a:ext>
            </a:extLst>
          </p:cNvPr>
          <p:cNvPicPr>
            <a:picLocks noChangeAspect="1"/>
          </p:cNvPicPr>
          <p:nvPr/>
        </p:nvPicPr>
        <p:blipFill>
          <a:blip r:embed="rId6"/>
          <a:stretch>
            <a:fillRect/>
          </a:stretch>
        </p:blipFill>
        <p:spPr>
          <a:xfrm>
            <a:off x="384592" y="4953000"/>
            <a:ext cx="5048688" cy="1524132"/>
          </a:xfrm>
          <a:prstGeom prst="rect">
            <a:avLst/>
          </a:prstGeom>
        </p:spPr>
      </p:pic>
      <p:cxnSp>
        <p:nvCxnSpPr>
          <p:cNvPr id="11" name="Straight Connector 10">
            <a:extLst>
              <a:ext uri="{FF2B5EF4-FFF2-40B4-BE49-F238E27FC236}">
                <a16:creationId xmlns:a16="http://schemas.microsoft.com/office/drawing/2014/main" id="{CDA0A713-0606-4AD5-A20A-E0918DB9AB18}"/>
              </a:ext>
            </a:extLst>
          </p:cNvPr>
          <p:cNvCxnSpPr>
            <a:cxnSpLocks/>
          </p:cNvCxnSpPr>
          <p:nvPr/>
        </p:nvCxnSpPr>
        <p:spPr>
          <a:xfrm>
            <a:off x="5562600" y="2496581"/>
            <a:ext cx="6258547" cy="18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B4A56E-4119-4273-84F3-9EBAF35C05F7}"/>
              </a:ext>
            </a:extLst>
          </p:cNvPr>
          <p:cNvCxnSpPr>
            <a:cxnSpLocks/>
          </p:cNvCxnSpPr>
          <p:nvPr/>
        </p:nvCxnSpPr>
        <p:spPr>
          <a:xfrm>
            <a:off x="5991215" y="4650115"/>
            <a:ext cx="58077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52312B-E48E-413A-BF8D-16BDB1CCA33B}"/>
              </a:ext>
            </a:extLst>
          </p:cNvPr>
          <p:cNvCxnSpPr>
            <a:cxnSpLocks/>
          </p:cNvCxnSpPr>
          <p:nvPr/>
        </p:nvCxnSpPr>
        <p:spPr>
          <a:xfrm>
            <a:off x="183492" y="4650115"/>
            <a:ext cx="5807723"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498784-CD4D-4BCD-B647-FBC541EF4885}"/>
              </a:ext>
            </a:extLst>
          </p:cNvPr>
          <p:cNvCxnSpPr>
            <a:cxnSpLocks/>
          </p:cNvCxnSpPr>
          <p:nvPr/>
        </p:nvCxnSpPr>
        <p:spPr>
          <a:xfrm>
            <a:off x="5562600" y="304800"/>
            <a:ext cx="0" cy="6248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891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63C34-8577-400F-894F-7A26B207BCDF}"/>
              </a:ext>
            </a:extLst>
          </p:cNvPr>
          <p:cNvPicPr>
            <a:picLocks noChangeAspect="1"/>
          </p:cNvPicPr>
          <p:nvPr/>
        </p:nvPicPr>
        <p:blipFill>
          <a:blip r:embed="rId2"/>
          <a:stretch>
            <a:fillRect/>
          </a:stretch>
        </p:blipFill>
        <p:spPr>
          <a:xfrm>
            <a:off x="6172200" y="3849099"/>
            <a:ext cx="5100996" cy="2581413"/>
          </a:xfrm>
          <a:prstGeom prst="rect">
            <a:avLst/>
          </a:prstGeom>
        </p:spPr>
      </p:pic>
      <p:pic>
        <p:nvPicPr>
          <p:cNvPr id="5" name="Picture 4">
            <a:extLst>
              <a:ext uri="{FF2B5EF4-FFF2-40B4-BE49-F238E27FC236}">
                <a16:creationId xmlns:a16="http://schemas.microsoft.com/office/drawing/2014/main" id="{1B2E2A82-D705-4599-8C7B-BD2E9EB67AF6}"/>
              </a:ext>
            </a:extLst>
          </p:cNvPr>
          <p:cNvPicPr>
            <a:picLocks noChangeAspect="1"/>
          </p:cNvPicPr>
          <p:nvPr/>
        </p:nvPicPr>
        <p:blipFill>
          <a:blip r:embed="rId3"/>
          <a:stretch>
            <a:fillRect/>
          </a:stretch>
        </p:blipFill>
        <p:spPr>
          <a:xfrm>
            <a:off x="3705644" y="225537"/>
            <a:ext cx="3866312" cy="3013450"/>
          </a:xfrm>
          <a:prstGeom prst="rect">
            <a:avLst/>
          </a:prstGeom>
        </p:spPr>
      </p:pic>
      <p:pic>
        <p:nvPicPr>
          <p:cNvPr id="7" name="Picture 6">
            <a:extLst>
              <a:ext uri="{FF2B5EF4-FFF2-40B4-BE49-F238E27FC236}">
                <a16:creationId xmlns:a16="http://schemas.microsoft.com/office/drawing/2014/main" id="{583464A3-ED05-4FCE-B419-3BA86BAF6888}"/>
              </a:ext>
            </a:extLst>
          </p:cNvPr>
          <p:cNvPicPr>
            <a:picLocks noChangeAspect="1"/>
          </p:cNvPicPr>
          <p:nvPr/>
        </p:nvPicPr>
        <p:blipFill>
          <a:blip r:embed="rId4"/>
          <a:stretch>
            <a:fillRect/>
          </a:stretch>
        </p:blipFill>
        <p:spPr>
          <a:xfrm>
            <a:off x="257320" y="446919"/>
            <a:ext cx="3533128" cy="2753477"/>
          </a:xfrm>
          <a:prstGeom prst="rect">
            <a:avLst/>
          </a:prstGeom>
        </p:spPr>
      </p:pic>
      <p:pic>
        <p:nvPicPr>
          <p:cNvPr id="9" name="Picture 8">
            <a:extLst>
              <a:ext uri="{FF2B5EF4-FFF2-40B4-BE49-F238E27FC236}">
                <a16:creationId xmlns:a16="http://schemas.microsoft.com/office/drawing/2014/main" id="{84CE7E67-8A14-43A3-9CE0-4C6C1878AB70}"/>
              </a:ext>
            </a:extLst>
          </p:cNvPr>
          <p:cNvPicPr>
            <a:picLocks noChangeAspect="1"/>
          </p:cNvPicPr>
          <p:nvPr/>
        </p:nvPicPr>
        <p:blipFill>
          <a:blip r:embed="rId5"/>
          <a:stretch>
            <a:fillRect/>
          </a:stretch>
        </p:blipFill>
        <p:spPr>
          <a:xfrm>
            <a:off x="533400" y="3662828"/>
            <a:ext cx="4661834" cy="2953957"/>
          </a:xfrm>
          <a:prstGeom prst="rect">
            <a:avLst/>
          </a:prstGeom>
        </p:spPr>
      </p:pic>
      <p:cxnSp>
        <p:nvCxnSpPr>
          <p:cNvPr id="11" name="Straight Connector 10">
            <a:extLst>
              <a:ext uri="{FF2B5EF4-FFF2-40B4-BE49-F238E27FC236}">
                <a16:creationId xmlns:a16="http://schemas.microsoft.com/office/drawing/2014/main" id="{C789110C-AC27-4B5A-B83C-75501E6F9DE0}"/>
              </a:ext>
            </a:extLst>
          </p:cNvPr>
          <p:cNvCxnSpPr>
            <a:cxnSpLocks/>
          </p:cNvCxnSpPr>
          <p:nvPr/>
        </p:nvCxnSpPr>
        <p:spPr>
          <a:xfrm>
            <a:off x="228600" y="3505200"/>
            <a:ext cx="1173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403072-308C-4B2D-90E4-DB497423AAF3}"/>
              </a:ext>
            </a:extLst>
          </p:cNvPr>
          <p:cNvCxnSpPr/>
          <p:nvPr/>
        </p:nvCxnSpPr>
        <p:spPr>
          <a:xfrm>
            <a:off x="5638800" y="3505200"/>
            <a:ext cx="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49887AF-CD50-4691-B8C0-F4BE7F3412C5}"/>
              </a:ext>
            </a:extLst>
          </p:cNvPr>
          <p:cNvPicPr>
            <a:picLocks noChangeAspect="1"/>
          </p:cNvPicPr>
          <p:nvPr/>
        </p:nvPicPr>
        <p:blipFill>
          <a:blip r:embed="rId6"/>
          <a:stretch>
            <a:fillRect/>
          </a:stretch>
        </p:blipFill>
        <p:spPr>
          <a:xfrm>
            <a:off x="7632031" y="914400"/>
            <a:ext cx="4559969" cy="1444363"/>
          </a:xfrm>
          <a:prstGeom prst="rect">
            <a:avLst/>
          </a:prstGeom>
        </p:spPr>
      </p:pic>
      <p:cxnSp>
        <p:nvCxnSpPr>
          <p:cNvPr id="17" name="Straight Connector 16">
            <a:extLst>
              <a:ext uri="{FF2B5EF4-FFF2-40B4-BE49-F238E27FC236}">
                <a16:creationId xmlns:a16="http://schemas.microsoft.com/office/drawing/2014/main" id="{44480537-78F4-45BF-8C49-95FA07A0EF15}"/>
              </a:ext>
            </a:extLst>
          </p:cNvPr>
          <p:cNvCxnSpPr/>
          <p:nvPr/>
        </p:nvCxnSpPr>
        <p:spPr>
          <a:xfrm>
            <a:off x="7467600" y="382153"/>
            <a:ext cx="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246C7FD-8963-4209-91F9-74675D9C8ADB}"/>
              </a:ext>
            </a:extLst>
          </p:cNvPr>
          <p:cNvCxnSpPr/>
          <p:nvPr/>
        </p:nvCxnSpPr>
        <p:spPr>
          <a:xfrm>
            <a:off x="3705644" y="382153"/>
            <a:ext cx="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321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5C461-36C2-4672-A491-37D1EDFBD3FB}"/>
              </a:ext>
            </a:extLst>
          </p:cNvPr>
          <p:cNvSpPr>
            <a:spLocks noGrp="1"/>
          </p:cNvSpPr>
          <p:nvPr>
            <p:ph type="title"/>
          </p:nvPr>
        </p:nvSpPr>
        <p:spPr/>
        <p:txBody>
          <a:bodyPr/>
          <a:lstStyle/>
          <a:p>
            <a:r>
              <a:rPr lang="en-US" sz="3600" dirty="0"/>
              <a:t>On-line and written versions yield consistent results</a:t>
            </a:r>
          </a:p>
        </p:txBody>
      </p:sp>
      <p:pic>
        <p:nvPicPr>
          <p:cNvPr id="3" name="Picture 2">
            <a:extLst>
              <a:ext uri="{FF2B5EF4-FFF2-40B4-BE49-F238E27FC236}">
                <a16:creationId xmlns:a16="http://schemas.microsoft.com/office/drawing/2014/main" id="{6E907491-F0F7-43A3-8B6F-45164AD16F21}"/>
              </a:ext>
            </a:extLst>
          </p:cNvPr>
          <p:cNvPicPr>
            <a:picLocks noChangeAspect="1"/>
          </p:cNvPicPr>
          <p:nvPr/>
        </p:nvPicPr>
        <p:blipFill>
          <a:blip r:embed="rId2"/>
          <a:stretch>
            <a:fillRect/>
          </a:stretch>
        </p:blipFill>
        <p:spPr>
          <a:xfrm>
            <a:off x="38100" y="1163498"/>
            <a:ext cx="12192000" cy="5659641"/>
          </a:xfrm>
          <a:prstGeom prst="rect">
            <a:avLst/>
          </a:prstGeom>
        </p:spPr>
      </p:pic>
      <p:sp>
        <p:nvSpPr>
          <p:cNvPr id="6" name="TextBox 5">
            <a:extLst>
              <a:ext uri="{FF2B5EF4-FFF2-40B4-BE49-F238E27FC236}">
                <a16:creationId xmlns:a16="http://schemas.microsoft.com/office/drawing/2014/main" id="{EFE168CB-98D9-428A-BBAE-E3FFE4ADB471}"/>
              </a:ext>
            </a:extLst>
          </p:cNvPr>
          <p:cNvSpPr txBox="1"/>
          <p:nvPr/>
        </p:nvSpPr>
        <p:spPr>
          <a:xfrm>
            <a:off x="5791200" y="1110282"/>
            <a:ext cx="3810000" cy="369332"/>
          </a:xfrm>
          <a:prstGeom prst="rect">
            <a:avLst/>
          </a:prstGeom>
          <a:noFill/>
        </p:spPr>
        <p:txBody>
          <a:bodyPr wrap="square" rtlCol="0">
            <a:spAutoFit/>
          </a:bodyPr>
          <a:lstStyle/>
          <a:p>
            <a:r>
              <a:rPr lang="en-US" dirty="0"/>
              <a:t>     </a:t>
            </a:r>
            <a:r>
              <a:rPr lang="en-US" b="1" dirty="0"/>
              <a:t>written</a:t>
            </a:r>
            <a:r>
              <a:rPr lang="en-US" dirty="0"/>
              <a:t>		</a:t>
            </a:r>
            <a:r>
              <a:rPr lang="en-US" b="1" dirty="0"/>
              <a:t>online</a:t>
            </a:r>
          </a:p>
        </p:txBody>
      </p:sp>
      <p:pic>
        <p:nvPicPr>
          <p:cNvPr id="8" name="Picture 7">
            <a:extLst>
              <a:ext uri="{FF2B5EF4-FFF2-40B4-BE49-F238E27FC236}">
                <a16:creationId xmlns:a16="http://schemas.microsoft.com/office/drawing/2014/main" id="{52669957-B83B-437A-83E3-E367F52DB5C1}"/>
              </a:ext>
            </a:extLst>
          </p:cNvPr>
          <p:cNvPicPr>
            <a:picLocks noChangeAspect="1"/>
          </p:cNvPicPr>
          <p:nvPr/>
        </p:nvPicPr>
        <p:blipFill>
          <a:blip r:embed="rId3"/>
          <a:stretch>
            <a:fillRect/>
          </a:stretch>
        </p:blipFill>
        <p:spPr>
          <a:xfrm>
            <a:off x="8229600" y="1148496"/>
            <a:ext cx="315112" cy="299741"/>
          </a:xfrm>
          <a:prstGeom prst="rect">
            <a:avLst/>
          </a:prstGeom>
        </p:spPr>
      </p:pic>
      <p:sp>
        <p:nvSpPr>
          <p:cNvPr id="10" name="Rectangle 9">
            <a:extLst>
              <a:ext uri="{FF2B5EF4-FFF2-40B4-BE49-F238E27FC236}">
                <a16:creationId xmlns:a16="http://schemas.microsoft.com/office/drawing/2014/main" id="{78FFAC53-60D1-46BC-8E6D-841B45DED3B6}"/>
              </a:ext>
            </a:extLst>
          </p:cNvPr>
          <p:cNvSpPr/>
          <p:nvPr/>
        </p:nvSpPr>
        <p:spPr>
          <a:xfrm>
            <a:off x="5876925" y="1178646"/>
            <a:ext cx="257175" cy="269591"/>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476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070C5-F4B6-4A56-BABB-E22CFC552084}"/>
              </a:ext>
            </a:extLst>
          </p:cNvPr>
          <p:cNvPicPr>
            <a:picLocks noChangeAspect="1"/>
          </p:cNvPicPr>
          <p:nvPr/>
        </p:nvPicPr>
        <p:blipFill>
          <a:blip r:embed="rId2"/>
          <a:stretch>
            <a:fillRect/>
          </a:stretch>
        </p:blipFill>
        <p:spPr>
          <a:xfrm>
            <a:off x="2390312" y="440934"/>
            <a:ext cx="6115369" cy="5307380"/>
          </a:xfrm>
          <a:prstGeom prst="rect">
            <a:avLst/>
          </a:prstGeom>
        </p:spPr>
      </p:pic>
      <p:sp>
        <p:nvSpPr>
          <p:cNvPr id="3" name="Arrow: Right 2">
            <a:extLst>
              <a:ext uri="{FF2B5EF4-FFF2-40B4-BE49-F238E27FC236}">
                <a16:creationId xmlns:a16="http://schemas.microsoft.com/office/drawing/2014/main" id="{D5636856-FC69-4534-8EEB-6CA4A7056E9E}"/>
              </a:ext>
            </a:extLst>
          </p:cNvPr>
          <p:cNvSpPr/>
          <p:nvPr/>
        </p:nvSpPr>
        <p:spPr>
          <a:xfrm>
            <a:off x="685800" y="4648200"/>
            <a:ext cx="15240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669CA1-B600-40C7-B156-0B6C81C98004}"/>
              </a:ext>
            </a:extLst>
          </p:cNvPr>
          <p:cNvSpPr txBox="1"/>
          <p:nvPr/>
        </p:nvSpPr>
        <p:spPr>
          <a:xfrm>
            <a:off x="7086600" y="609600"/>
            <a:ext cx="4800600" cy="2585323"/>
          </a:xfrm>
          <a:prstGeom prst="rect">
            <a:avLst/>
          </a:prstGeom>
          <a:noFill/>
          <a:ln w="15875">
            <a:noFill/>
          </a:ln>
        </p:spPr>
        <p:txBody>
          <a:bodyPr wrap="square" rtlCol="0">
            <a:spAutoFit/>
          </a:bodyPr>
          <a:lstStyle/>
          <a:p>
            <a:pPr algn="ctr"/>
            <a:r>
              <a:rPr lang="en-US" b="1" i="1" dirty="0">
                <a:solidFill>
                  <a:srgbClr val="0000FF"/>
                </a:solidFill>
              </a:rPr>
              <a:t>N</a:t>
            </a:r>
            <a:r>
              <a:rPr lang="en-US" b="1" dirty="0">
                <a:solidFill>
                  <a:srgbClr val="0000FF"/>
                </a:solidFill>
              </a:rPr>
              <a:t> = 2556</a:t>
            </a:r>
          </a:p>
          <a:p>
            <a:endParaRPr lang="en-US" dirty="0">
              <a:solidFill>
                <a:srgbClr val="0000FF"/>
              </a:solidFill>
            </a:endParaRPr>
          </a:p>
          <a:p>
            <a:r>
              <a:rPr lang="en-US" b="1" dirty="0">
                <a:solidFill>
                  <a:srgbClr val="0000FF"/>
                </a:solidFill>
              </a:rPr>
              <a:t>Numerically correct (C or D): </a:t>
            </a:r>
            <a:r>
              <a:rPr lang="en-US" dirty="0">
                <a:solidFill>
                  <a:srgbClr val="0000FF"/>
                </a:solidFill>
              </a:rPr>
              <a:t>59%</a:t>
            </a:r>
          </a:p>
          <a:p>
            <a:endParaRPr lang="en-US" dirty="0">
              <a:solidFill>
                <a:srgbClr val="0000FF"/>
              </a:solidFill>
            </a:endParaRPr>
          </a:p>
          <a:p>
            <a:r>
              <a:rPr lang="en-US" b="1" i="1" dirty="0">
                <a:solidFill>
                  <a:srgbClr val="0000FF"/>
                </a:solidFill>
              </a:rPr>
              <a:t>Actually</a:t>
            </a:r>
            <a:r>
              <a:rPr lang="en-US" b="1" dirty="0">
                <a:solidFill>
                  <a:srgbClr val="0000FF"/>
                </a:solidFill>
              </a:rPr>
              <a:t> correct (C): </a:t>
            </a:r>
            <a:r>
              <a:rPr lang="en-US" b="1" dirty="0">
                <a:solidFill>
                  <a:srgbClr val="FF0000"/>
                </a:solidFill>
              </a:rPr>
              <a:t>48%</a:t>
            </a:r>
          </a:p>
          <a:p>
            <a:endParaRPr lang="en-US" b="1" dirty="0">
              <a:solidFill>
                <a:srgbClr val="FF0000"/>
              </a:solidFill>
            </a:endParaRPr>
          </a:p>
          <a:p>
            <a:r>
              <a:rPr lang="en-US" b="1" i="1" dirty="0"/>
              <a:t>Consistent with results on written version</a:t>
            </a:r>
          </a:p>
          <a:p>
            <a:endParaRPr lang="en-US" b="1" dirty="0"/>
          </a:p>
          <a:p>
            <a:endParaRPr lang="en-US" dirty="0"/>
          </a:p>
        </p:txBody>
      </p:sp>
      <p:sp>
        <p:nvSpPr>
          <p:cNvPr id="5" name="TextBox 4">
            <a:extLst>
              <a:ext uri="{FF2B5EF4-FFF2-40B4-BE49-F238E27FC236}">
                <a16:creationId xmlns:a16="http://schemas.microsoft.com/office/drawing/2014/main" id="{62C74560-70B9-4A4D-BDCF-2605B1B349D0}"/>
              </a:ext>
            </a:extLst>
          </p:cNvPr>
          <p:cNvSpPr txBox="1"/>
          <p:nvPr/>
        </p:nvSpPr>
        <p:spPr>
          <a:xfrm>
            <a:off x="1905000" y="6035864"/>
            <a:ext cx="7917552" cy="369332"/>
          </a:xfrm>
          <a:prstGeom prst="rect">
            <a:avLst/>
          </a:prstGeom>
          <a:noFill/>
        </p:spPr>
        <p:txBody>
          <a:bodyPr wrap="none" rtlCol="0">
            <a:spAutoFit/>
          </a:bodyPr>
          <a:lstStyle/>
          <a:p>
            <a:r>
              <a:rPr lang="en-US" b="1" i="1" dirty="0">
                <a:solidFill>
                  <a:srgbClr val="FF0000"/>
                </a:solidFill>
              </a:rPr>
              <a:t>Most common error: </a:t>
            </a:r>
            <a:r>
              <a:rPr lang="en-US" i="1" dirty="0">
                <a:solidFill>
                  <a:srgbClr val="FF0000"/>
                </a:solidFill>
              </a:rPr>
              <a:t>Counting grid squares and ignoring numbers on axes</a:t>
            </a:r>
          </a:p>
        </p:txBody>
      </p:sp>
      <p:sp>
        <p:nvSpPr>
          <p:cNvPr id="6" name="Rectangle 5">
            <a:extLst>
              <a:ext uri="{FF2B5EF4-FFF2-40B4-BE49-F238E27FC236}">
                <a16:creationId xmlns:a16="http://schemas.microsoft.com/office/drawing/2014/main" id="{31C924B0-0C19-43EA-AC85-FAFD8F6DE347}"/>
              </a:ext>
            </a:extLst>
          </p:cNvPr>
          <p:cNvSpPr/>
          <p:nvPr/>
        </p:nvSpPr>
        <p:spPr>
          <a:xfrm>
            <a:off x="6934200" y="533400"/>
            <a:ext cx="5105399" cy="2223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9AD6-94F0-4C5F-90CD-D0532E3D9E82}"/>
              </a:ext>
            </a:extLst>
          </p:cNvPr>
          <p:cNvSpPr>
            <a:spLocks noGrp="1"/>
          </p:cNvSpPr>
          <p:nvPr>
            <p:ph type="title"/>
          </p:nvPr>
        </p:nvSpPr>
        <p:spPr/>
        <p:txBody>
          <a:bodyPr/>
          <a:lstStyle/>
          <a:p>
            <a:r>
              <a:rPr lang="en-US" sz="3600" dirty="0"/>
              <a:t>Findings from &gt;70 Interviews:</a:t>
            </a:r>
            <a:br>
              <a:rPr lang="en-US" sz="3600" dirty="0"/>
            </a:br>
            <a:r>
              <a:rPr lang="en-US" sz="3600" dirty="0"/>
              <a:t>Students make many “careless” errors</a:t>
            </a:r>
          </a:p>
        </p:txBody>
      </p:sp>
      <p:sp>
        <p:nvSpPr>
          <p:cNvPr id="3" name="Content Placeholder 2">
            <a:extLst>
              <a:ext uri="{FF2B5EF4-FFF2-40B4-BE49-F238E27FC236}">
                <a16:creationId xmlns:a16="http://schemas.microsoft.com/office/drawing/2014/main" id="{2AC30504-FEB2-4A8E-8D1F-E61F7645D8E7}"/>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During interviews, students tended to self-correct approximately 60% of their initial errors with little or no prompting, suggesting that  many errors are “careless.”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These findings suggest that increased focus on improving students’ self-checking behavior might provide significant performance dividends.</a:t>
            </a:r>
          </a:p>
          <a:p>
            <a:pPr marL="85725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However, studies have shown that making these improvements is quite challenging</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076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1. Understanding of Mathematical Concepts</a:t>
            </a:r>
          </a:p>
        </p:txBody>
      </p:sp>
      <p:sp>
        <p:nvSpPr>
          <p:cNvPr id="3" name="Content Placeholder 2"/>
          <p:cNvSpPr>
            <a:spLocks noGrp="1"/>
          </p:cNvSpPr>
          <p:nvPr>
            <p:ph idx="1"/>
          </p:nvPr>
        </p:nvSpPr>
        <p:spPr/>
        <p:txBody>
          <a:bodyPr/>
          <a:lstStyle/>
          <a:p>
            <a:r>
              <a:rPr lang="en-US" dirty="0"/>
              <a:t>Recognition of meaning and significance of mathematical operations</a:t>
            </a:r>
          </a:p>
          <a:p>
            <a:pPr marL="0" indent="0">
              <a:buNone/>
            </a:pPr>
            <a:r>
              <a:rPr lang="en-US" sz="2400" i="1" dirty="0"/>
              <a:t>Example [trigonometry]: </a:t>
            </a:r>
            <a:r>
              <a:rPr lang="en-US" sz="2400" dirty="0"/>
              <a:t>Unknown sides and angles of a right triangle may be found by applying sine, cosine, and tangent functions to known sides and angles</a:t>
            </a:r>
          </a:p>
          <a:p>
            <a:pPr marL="0" indent="0">
              <a:buNone/>
            </a:pPr>
            <a:r>
              <a:rPr lang="en-US" sz="2400" i="1" dirty="0"/>
              <a:t>Example [vectors]: </a:t>
            </a:r>
            <a:r>
              <a:rPr lang="en-US" sz="2400" dirty="0"/>
              <a:t>Direction of a vector may be defined as the angle with respect to an axis in some fixed coordinate system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97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1. Understanding of Mathematical Concepts</a:t>
            </a:r>
          </a:p>
        </p:txBody>
      </p:sp>
      <p:sp>
        <p:nvSpPr>
          <p:cNvPr id="3" name="Content Placeholder 2"/>
          <p:cNvSpPr>
            <a:spLocks noGrp="1"/>
          </p:cNvSpPr>
          <p:nvPr>
            <p:ph idx="1"/>
          </p:nvPr>
        </p:nvSpPr>
        <p:spPr/>
        <p:txBody>
          <a:bodyPr/>
          <a:lstStyle/>
          <a:p>
            <a:pPr lvl="1">
              <a:spcAft>
                <a:spcPts val="1200"/>
              </a:spcAft>
              <a:buFont typeface="Arial" panose="020B0604020202020204" pitchFamily="34" charset="0"/>
              <a:buChar char="•"/>
            </a:pPr>
            <a:r>
              <a:rPr lang="en-US" sz="2400" dirty="0" err="1"/>
              <a:t>Sherin</a:t>
            </a:r>
            <a:r>
              <a:rPr lang="en-US" sz="2400" dirty="0"/>
              <a:t> (2001): Students’ understanding of the </a:t>
            </a:r>
            <a:r>
              <a:rPr lang="en-US" sz="2400" i="1" dirty="0"/>
              <a:t>concepts</a:t>
            </a:r>
            <a:r>
              <a:rPr lang="en-US" sz="2400" dirty="0"/>
              <a:t> underlying mathematical problem solving are central to success in physics</a:t>
            </a:r>
          </a:p>
          <a:p>
            <a:pPr lvl="2">
              <a:buFont typeface="Wingdings" panose="05000000000000000000" pitchFamily="2" charset="2"/>
              <a:buChar char="Ø"/>
            </a:pPr>
            <a:r>
              <a:rPr lang="en-US" sz="2000" i="1" dirty="0"/>
              <a:t>Example [wave phenomena]: </a:t>
            </a:r>
            <a:r>
              <a:rPr lang="en-US" sz="2000" dirty="0"/>
              <a:t>Steinberg, Wittmann, and </a:t>
            </a:r>
            <a:r>
              <a:rPr lang="en-US" sz="2000" dirty="0" err="1"/>
              <a:t>Redish</a:t>
            </a:r>
            <a:r>
              <a:rPr lang="en-US" sz="2000" dirty="0"/>
              <a:t> (1997) probed students’ understanding of mathematical concepts related to wave propagation, and developed curricular materials to address the difficulties they observed</a:t>
            </a:r>
          </a:p>
          <a:p>
            <a:pPr marL="914400" lvl="2" indent="0">
              <a:buNone/>
            </a:pPr>
            <a:endParaRPr lang="en-US" sz="2000" dirty="0"/>
          </a:p>
          <a:p>
            <a:pPr lvl="2">
              <a:buFont typeface="Wingdings" panose="05000000000000000000" pitchFamily="2" charset="2"/>
              <a:buChar char="Ø"/>
            </a:pPr>
            <a:r>
              <a:rPr lang="en-US" sz="2000" i="1" dirty="0"/>
              <a:t>Example [harmonic motion]: </a:t>
            </a:r>
            <a:r>
              <a:rPr lang="en-US" sz="2000" dirty="0"/>
              <a:t>Galle and Meredith (2014) developed tutorial worksheets to address students’ confusion with meaning of, for example, </a:t>
            </a:r>
            <a:r>
              <a:rPr lang="en-US" sz="2000" i="1" dirty="0"/>
              <a:t>x</a:t>
            </a:r>
            <a:r>
              <a:rPr lang="en-US" sz="2000" dirty="0"/>
              <a:t>(</a:t>
            </a:r>
            <a:r>
              <a:rPr lang="en-US" sz="2000" i="1" dirty="0"/>
              <a:t>t </a:t>
            </a:r>
            <a:r>
              <a:rPr lang="en-US" sz="2000" dirty="0"/>
              <a:t>) =15 cm cos (2</a:t>
            </a:r>
            <a:r>
              <a:rPr lang="en-US" sz="2000" i="1" dirty="0"/>
              <a:t>π f t </a:t>
            </a:r>
            <a:r>
              <a:rPr lang="en-US" sz="2000" dirty="0"/>
              <a:t>)</a:t>
            </a:r>
          </a:p>
          <a:p>
            <a:pPr lvl="2">
              <a:buFont typeface="Wingdings" panose="05000000000000000000" pitchFamily="2" charset="2"/>
              <a:buChar char="Ø"/>
            </a:pPr>
            <a:endParaRPr lang="en-US" sz="2000" dirty="0"/>
          </a:p>
          <a:p>
            <a:pPr lvl="1">
              <a:spcBef>
                <a:spcPts val="1200"/>
              </a:spcBef>
              <a:buFont typeface="Arial" panose="020B0604020202020204" pitchFamily="34" charset="0"/>
              <a:buChar char="•"/>
            </a:pPr>
            <a:r>
              <a:rPr lang="en-US" sz="2400" b="1" dirty="0">
                <a:solidFill>
                  <a:srgbClr val="FF0000"/>
                </a:solidFill>
              </a:rPr>
              <a:t>How to address these problems: </a:t>
            </a:r>
            <a:r>
              <a:rPr lang="en-US" sz="2400" dirty="0">
                <a:solidFill>
                  <a:srgbClr val="FF0000"/>
                </a:solidFill>
              </a:rPr>
              <a:t>Have students practice </a:t>
            </a:r>
            <a:r>
              <a:rPr lang="en-US" sz="2400" i="1" dirty="0">
                <a:solidFill>
                  <a:srgbClr val="FF0000"/>
                </a:solidFill>
              </a:rPr>
              <a:t>explaining the meaning </a:t>
            </a:r>
            <a:r>
              <a:rPr lang="en-US" sz="2400" dirty="0">
                <a:solidFill>
                  <a:srgbClr val="FF0000"/>
                </a:solidFill>
              </a:rPr>
              <a:t>of the mathematical expressions </a:t>
            </a:r>
            <a:r>
              <a:rPr lang="en-US" sz="2000" dirty="0">
                <a:solidFill>
                  <a:srgbClr val="FF0000"/>
                </a:solidFill>
              </a:rPr>
              <a:t>(Galle and Meredith, 2014)</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066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1. Understanding of Mathematical Concepts</a:t>
            </a:r>
          </a:p>
        </p:txBody>
      </p:sp>
      <p:sp>
        <p:nvSpPr>
          <p:cNvPr id="3" name="Content Placeholder 2"/>
          <p:cNvSpPr>
            <a:spLocks noGrp="1"/>
          </p:cNvSpPr>
          <p:nvPr>
            <p:ph idx="1"/>
          </p:nvPr>
        </p:nvSpPr>
        <p:spPr/>
        <p:txBody>
          <a:bodyPr/>
          <a:lstStyle/>
          <a:p>
            <a:pPr lvl="1">
              <a:spcAft>
                <a:spcPts val="1200"/>
              </a:spcAft>
              <a:buFont typeface="Arial" panose="020B0604020202020204" pitchFamily="34" charset="0"/>
              <a:buChar char="•"/>
            </a:pPr>
            <a:r>
              <a:rPr lang="en-US" sz="2400" b="1" dirty="0"/>
              <a:t>Trigonometry: </a:t>
            </a:r>
            <a:r>
              <a:rPr lang="en-US" sz="2400" dirty="0"/>
              <a:t>Many students are confused or unaware (or have forgotten) about the relationships between sides and angles in a right triangle.</a:t>
            </a:r>
          </a:p>
          <a:p>
            <a:pPr lvl="1">
              <a:spcAft>
                <a:spcPts val="1200"/>
              </a:spcAft>
              <a:buFont typeface="Arial" panose="020B0604020202020204" pitchFamily="34" charset="0"/>
              <a:buChar char="•"/>
            </a:pPr>
            <a:endParaRPr lang="en-US" sz="2400" dirty="0"/>
          </a:p>
          <a:p>
            <a:pPr lvl="1">
              <a:spcAft>
                <a:spcPts val="1200"/>
              </a:spcAft>
              <a:buFont typeface="Arial" panose="020B0604020202020204" pitchFamily="34" charset="0"/>
              <a:buChar char="•"/>
            </a:pPr>
            <a:r>
              <a:rPr lang="en-US" sz="2400" i="1" dirty="0"/>
              <a:t>Examples: </a:t>
            </a:r>
            <a:r>
              <a:rPr lang="en-US" sz="2400" dirty="0"/>
              <a:t>Questions from a diagnostic math test administered to over 7000 students, 2016-2022 (</a:t>
            </a:r>
            <a:r>
              <a:rPr lang="en-US" altLang="en-US" sz="2400" dirty="0"/>
              <a:t>Administered as no-credit quiz during first week labs and/or recitation sections; calculators allowed)</a:t>
            </a:r>
            <a:endParaRPr lang="en-US" sz="2400" dirty="0"/>
          </a:p>
          <a:p>
            <a:pPr lvl="1">
              <a:spcAft>
                <a:spcPts val="1200"/>
              </a:spcAft>
              <a:buFont typeface="Arial" panose="020B0604020202020204" pitchFamily="34" charset="0"/>
              <a:buChar char="•"/>
            </a:pPr>
            <a:endParaRPr lang="en-US" sz="24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347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533400"/>
            <a:ext cx="8229600" cy="1143000"/>
          </a:xfrm>
        </p:spPr>
        <p:txBody>
          <a:bodyPr/>
          <a:lstStyle/>
          <a:p>
            <a:r>
              <a:rPr lang="en-US" altLang="en-US" sz="4000" dirty="0"/>
              <a:t>Trigonometry Questions</a:t>
            </a:r>
            <a:br>
              <a:rPr lang="en-US" altLang="en-US" sz="4000" dirty="0"/>
            </a:br>
            <a:r>
              <a:rPr lang="en-US" altLang="en-US" sz="4000" dirty="0"/>
              <a:t> </a:t>
            </a:r>
            <a:r>
              <a:rPr lang="en-US" altLang="en-US" sz="2800" dirty="0"/>
              <a:t>with samples of correct student responses</a:t>
            </a:r>
          </a:p>
        </p:txBody>
      </p:sp>
      <p:pic>
        <p:nvPicPr>
          <p:cNvPr id="8195"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981200" y="2633664"/>
            <a:ext cx="8229600" cy="28844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98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492E-4748-442B-943A-AC7D556099AA}"/>
              </a:ext>
            </a:extLst>
          </p:cNvPr>
          <p:cNvSpPr>
            <a:spLocks noGrp="1"/>
          </p:cNvSpPr>
          <p:nvPr>
            <p:ph type="title"/>
          </p:nvPr>
        </p:nvSpPr>
        <p:spPr>
          <a:xfrm>
            <a:off x="914400" y="274638"/>
            <a:ext cx="10287000" cy="1143000"/>
          </a:xfrm>
        </p:spPr>
        <p:txBody>
          <a:bodyPr/>
          <a:lstStyle/>
          <a:p>
            <a:r>
              <a:rPr lang="en-US" sz="3600" dirty="0"/>
              <a:t>Development of Students’ Mathematical Thinking</a:t>
            </a:r>
          </a:p>
        </p:txBody>
      </p:sp>
      <p:sp>
        <p:nvSpPr>
          <p:cNvPr id="3" name="Content Placeholder 2">
            <a:extLst>
              <a:ext uri="{FF2B5EF4-FFF2-40B4-BE49-F238E27FC236}">
                <a16:creationId xmlns:a16="http://schemas.microsoft.com/office/drawing/2014/main" id="{E86F224B-1B96-4B86-8B36-125153CF4F27}"/>
              </a:ext>
            </a:extLst>
          </p:cNvPr>
          <p:cNvSpPr>
            <a:spLocks noGrp="1"/>
          </p:cNvSpPr>
          <p:nvPr>
            <p:ph idx="1"/>
          </p:nvPr>
        </p:nvSpPr>
        <p:spPr>
          <a:xfrm>
            <a:off x="1219200" y="1828800"/>
            <a:ext cx="9829800" cy="4953000"/>
          </a:xfrm>
        </p:spPr>
        <p:txBody>
          <a:bodyPr/>
          <a:lstStyle/>
          <a:p>
            <a:r>
              <a:rPr lang="en-US" sz="2600" dirty="0"/>
              <a:t>Most college physics students receive their initial mathematical preparation in middle school and high school, therefore…</a:t>
            </a:r>
          </a:p>
          <a:p>
            <a:r>
              <a:rPr lang="en-US" sz="2600" dirty="0"/>
              <a:t>…the “mathematical landscape” of physics students’ thinking must be traced back to these formative years…</a:t>
            </a:r>
          </a:p>
        </p:txBody>
      </p:sp>
    </p:spTree>
    <p:extLst>
      <p:ext uri="{BB962C8B-B14F-4D97-AF65-F5344CB8AC3E}">
        <p14:creationId xmlns:p14="http://schemas.microsoft.com/office/powerpoint/2010/main" val="131992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ltLang="en-US"/>
          </a:p>
        </p:txBody>
      </p:sp>
      <p:pic>
        <p:nvPicPr>
          <p:cNvPr id="9219"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981200" y="1865314"/>
            <a:ext cx="8229600" cy="4422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902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pic>
        <p:nvPicPr>
          <p:cNvPr id="10243"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981200" y="2667001"/>
            <a:ext cx="8229600" cy="2836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Box 2"/>
          <p:cNvSpPr txBox="1">
            <a:spLocks noChangeArrowheads="1"/>
          </p:cNvSpPr>
          <p:nvPr/>
        </p:nvSpPr>
        <p:spPr bwMode="auto">
          <a:xfrm>
            <a:off x="2286000" y="2895600"/>
            <a:ext cx="3810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a:t>3.</a:t>
            </a:r>
          </a:p>
        </p:txBody>
      </p:sp>
    </p:spTree>
    <p:extLst>
      <p:ext uri="{BB962C8B-B14F-4D97-AF65-F5344CB8AC3E}">
        <p14:creationId xmlns:p14="http://schemas.microsoft.com/office/powerpoint/2010/main" val="3900280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1E469D-D20E-4441-8100-9E9C307931AF}"/>
              </a:ext>
            </a:extLst>
          </p:cNvPr>
          <p:cNvPicPr>
            <a:picLocks noChangeAspect="1"/>
          </p:cNvPicPr>
          <p:nvPr/>
        </p:nvPicPr>
        <p:blipFill>
          <a:blip r:embed="rId2"/>
          <a:stretch>
            <a:fillRect/>
          </a:stretch>
        </p:blipFill>
        <p:spPr>
          <a:xfrm>
            <a:off x="29817" y="2438400"/>
            <a:ext cx="5915244" cy="4286776"/>
          </a:xfrm>
          <a:prstGeom prst="rect">
            <a:avLst/>
          </a:prstGeom>
        </p:spPr>
      </p:pic>
      <p:pic>
        <p:nvPicPr>
          <p:cNvPr id="9" name="Picture 8">
            <a:extLst>
              <a:ext uri="{FF2B5EF4-FFF2-40B4-BE49-F238E27FC236}">
                <a16:creationId xmlns:a16="http://schemas.microsoft.com/office/drawing/2014/main" id="{86A09FE5-5A07-4A1A-9F5F-07683E648EBC}"/>
              </a:ext>
            </a:extLst>
          </p:cNvPr>
          <p:cNvPicPr>
            <a:picLocks noChangeAspect="1"/>
          </p:cNvPicPr>
          <p:nvPr/>
        </p:nvPicPr>
        <p:blipFill>
          <a:blip r:embed="rId3"/>
          <a:stretch>
            <a:fillRect/>
          </a:stretch>
        </p:blipFill>
        <p:spPr>
          <a:xfrm>
            <a:off x="9448800" y="762000"/>
            <a:ext cx="2224627" cy="1165817"/>
          </a:xfrm>
          <a:prstGeom prst="rect">
            <a:avLst/>
          </a:prstGeom>
        </p:spPr>
      </p:pic>
      <p:pic>
        <p:nvPicPr>
          <p:cNvPr id="11" name="Picture 10">
            <a:extLst>
              <a:ext uri="{FF2B5EF4-FFF2-40B4-BE49-F238E27FC236}">
                <a16:creationId xmlns:a16="http://schemas.microsoft.com/office/drawing/2014/main" id="{F8FA88A9-6FCD-4577-B14D-C67CD1180280}"/>
              </a:ext>
            </a:extLst>
          </p:cNvPr>
          <p:cNvPicPr>
            <a:picLocks noChangeAspect="1"/>
          </p:cNvPicPr>
          <p:nvPr/>
        </p:nvPicPr>
        <p:blipFill>
          <a:blip r:embed="rId4"/>
          <a:stretch>
            <a:fillRect/>
          </a:stretch>
        </p:blipFill>
        <p:spPr>
          <a:xfrm>
            <a:off x="126878" y="838200"/>
            <a:ext cx="2743200" cy="1876178"/>
          </a:xfrm>
          <a:prstGeom prst="rect">
            <a:avLst/>
          </a:prstGeom>
        </p:spPr>
      </p:pic>
      <p:sp>
        <p:nvSpPr>
          <p:cNvPr id="14" name="TextBox 13">
            <a:extLst>
              <a:ext uri="{FF2B5EF4-FFF2-40B4-BE49-F238E27FC236}">
                <a16:creationId xmlns:a16="http://schemas.microsoft.com/office/drawing/2014/main" id="{7F7E3717-C532-404E-BB6B-94589E1AFBD4}"/>
              </a:ext>
            </a:extLst>
          </p:cNvPr>
          <p:cNvSpPr txBox="1"/>
          <p:nvPr/>
        </p:nvSpPr>
        <p:spPr>
          <a:xfrm>
            <a:off x="3478464" y="152702"/>
            <a:ext cx="3575018" cy="738664"/>
          </a:xfrm>
          <a:prstGeom prst="rect">
            <a:avLst/>
          </a:prstGeom>
          <a:noFill/>
        </p:spPr>
        <p:txBody>
          <a:bodyPr wrap="none" rtlCol="0">
            <a:spAutoFit/>
          </a:bodyPr>
          <a:lstStyle/>
          <a:p>
            <a:pPr algn="ctr"/>
            <a:r>
              <a:rPr lang="en-US" sz="2400" b="1" dirty="0"/>
              <a:t>Correct-response rates</a:t>
            </a:r>
          </a:p>
          <a:p>
            <a:pPr algn="ctr"/>
            <a:r>
              <a:rPr lang="en-US" b="1" dirty="0"/>
              <a:t> </a:t>
            </a:r>
            <a:r>
              <a:rPr lang="en-US" sz="1400" b="1" dirty="0"/>
              <a:t>(36 classes; </a:t>
            </a:r>
            <a:r>
              <a:rPr lang="en-US" sz="1400" b="1" i="1" dirty="0"/>
              <a:t>N</a:t>
            </a:r>
            <a:r>
              <a:rPr lang="en-US" sz="1400" b="1" dirty="0"/>
              <a:t> &gt; 3000)</a:t>
            </a:r>
          </a:p>
        </p:txBody>
      </p:sp>
      <p:sp>
        <p:nvSpPr>
          <p:cNvPr id="15" name="TextBox 14">
            <a:extLst>
              <a:ext uri="{FF2B5EF4-FFF2-40B4-BE49-F238E27FC236}">
                <a16:creationId xmlns:a16="http://schemas.microsoft.com/office/drawing/2014/main" id="{03CB4795-9351-421B-8885-3F23A3D420E5}"/>
              </a:ext>
            </a:extLst>
          </p:cNvPr>
          <p:cNvSpPr txBox="1"/>
          <p:nvPr/>
        </p:nvSpPr>
        <p:spPr>
          <a:xfrm>
            <a:off x="1905000" y="3384346"/>
            <a:ext cx="723275" cy="369332"/>
          </a:xfrm>
          <a:prstGeom prst="rect">
            <a:avLst/>
          </a:prstGeom>
          <a:noFill/>
        </p:spPr>
        <p:txBody>
          <a:bodyPr wrap="none" rtlCol="0">
            <a:spAutoFit/>
          </a:bodyPr>
          <a:lstStyle/>
          <a:p>
            <a:r>
              <a:rPr lang="en-US" dirty="0"/>
              <a:t>Alg-2</a:t>
            </a:r>
          </a:p>
        </p:txBody>
      </p:sp>
      <p:sp>
        <p:nvSpPr>
          <p:cNvPr id="16" name="TextBox 15">
            <a:extLst>
              <a:ext uri="{FF2B5EF4-FFF2-40B4-BE49-F238E27FC236}">
                <a16:creationId xmlns:a16="http://schemas.microsoft.com/office/drawing/2014/main" id="{332242C3-90D8-4483-A1A4-E9C490C6FA1F}"/>
              </a:ext>
            </a:extLst>
          </p:cNvPr>
          <p:cNvSpPr txBox="1"/>
          <p:nvPr/>
        </p:nvSpPr>
        <p:spPr>
          <a:xfrm>
            <a:off x="927603" y="3396734"/>
            <a:ext cx="723275" cy="369332"/>
          </a:xfrm>
          <a:prstGeom prst="rect">
            <a:avLst/>
          </a:prstGeom>
          <a:noFill/>
        </p:spPr>
        <p:txBody>
          <a:bodyPr wrap="none" rtlCol="0">
            <a:spAutoFit/>
          </a:bodyPr>
          <a:lstStyle/>
          <a:p>
            <a:r>
              <a:rPr lang="en-US" dirty="0"/>
              <a:t>Alg-1</a:t>
            </a:r>
          </a:p>
        </p:txBody>
      </p:sp>
      <p:sp>
        <p:nvSpPr>
          <p:cNvPr id="17" name="TextBox 16">
            <a:extLst>
              <a:ext uri="{FF2B5EF4-FFF2-40B4-BE49-F238E27FC236}">
                <a16:creationId xmlns:a16="http://schemas.microsoft.com/office/drawing/2014/main" id="{7EA9A460-DDB9-41F5-A39B-A3AA5CBE7107}"/>
              </a:ext>
            </a:extLst>
          </p:cNvPr>
          <p:cNvSpPr txBox="1"/>
          <p:nvPr/>
        </p:nvSpPr>
        <p:spPr>
          <a:xfrm>
            <a:off x="3164423" y="3366917"/>
            <a:ext cx="851515" cy="369332"/>
          </a:xfrm>
          <a:prstGeom prst="rect">
            <a:avLst/>
          </a:prstGeom>
          <a:noFill/>
        </p:spPr>
        <p:txBody>
          <a:bodyPr wrap="none" rtlCol="0">
            <a:spAutoFit/>
          </a:bodyPr>
          <a:lstStyle/>
          <a:p>
            <a:r>
              <a:rPr lang="en-US" dirty="0"/>
              <a:t>Calc-1</a:t>
            </a:r>
          </a:p>
        </p:txBody>
      </p:sp>
      <p:sp>
        <p:nvSpPr>
          <p:cNvPr id="18" name="TextBox 17">
            <a:extLst>
              <a:ext uri="{FF2B5EF4-FFF2-40B4-BE49-F238E27FC236}">
                <a16:creationId xmlns:a16="http://schemas.microsoft.com/office/drawing/2014/main" id="{F21F3A02-E9EA-4520-B6C0-2D6B749C2A70}"/>
              </a:ext>
            </a:extLst>
          </p:cNvPr>
          <p:cNvSpPr txBox="1"/>
          <p:nvPr/>
        </p:nvSpPr>
        <p:spPr>
          <a:xfrm>
            <a:off x="4419600" y="3366917"/>
            <a:ext cx="851515" cy="369332"/>
          </a:xfrm>
          <a:prstGeom prst="rect">
            <a:avLst/>
          </a:prstGeom>
          <a:noFill/>
        </p:spPr>
        <p:txBody>
          <a:bodyPr wrap="none" rtlCol="0">
            <a:spAutoFit/>
          </a:bodyPr>
          <a:lstStyle/>
          <a:p>
            <a:r>
              <a:rPr lang="en-US" dirty="0"/>
              <a:t>Calc-2</a:t>
            </a:r>
          </a:p>
        </p:txBody>
      </p:sp>
      <p:sp>
        <p:nvSpPr>
          <p:cNvPr id="2" name="TextBox 1">
            <a:extLst>
              <a:ext uri="{FF2B5EF4-FFF2-40B4-BE49-F238E27FC236}">
                <a16:creationId xmlns:a16="http://schemas.microsoft.com/office/drawing/2014/main" id="{BCC5355F-F3E6-4F0F-B74B-6E226816A26C}"/>
              </a:ext>
            </a:extLst>
          </p:cNvPr>
          <p:cNvSpPr txBox="1"/>
          <p:nvPr/>
        </p:nvSpPr>
        <p:spPr>
          <a:xfrm>
            <a:off x="2628275" y="1450488"/>
            <a:ext cx="3634328" cy="369332"/>
          </a:xfrm>
          <a:prstGeom prst="rect">
            <a:avLst/>
          </a:prstGeom>
          <a:noFill/>
          <a:ln>
            <a:solidFill>
              <a:srgbClr val="FF0000"/>
            </a:solidFill>
          </a:ln>
        </p:spPr>
        <p:txBody>
          <a:bodyPr wrap="none" rtlCol="0">
            <a:spAutoFit/>
          </a:bodyPr>
          <a:lstStyle/>
          <a:p>
            <a:r>
              <a:rPr lang="en-US" dirty="0">
                <a:solidFill>
                  <a:srgbClr val="FF0000"/>
                </a:solidFill>
              </a:rPr>
              <a:t>Many results in the 30-60% range</a:t>
            </a:r>
          </a:p>
        </p:txBody>
      </p:sp>
    </p:spTree>
    <p:extLst>
      <p:ext uri="{BB962C8B-B14F-4D97-AF65-F5344CB8AC3E}">
        <p14:creationId xmlns:p14="http://schemas.microsoft.com/office/powerpoint/2010/main" val="39167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1FB36-CD94-4A5C-B39E-051F7C9C58F3}"/>
              </a:ext>
            </a:extLst>
          </p:cNvPr>
          <p:cNvPicPr>
            <a:picLocks noChangeAspect="1"/>
          </p:cNvPicPr>
          <p:nvPr/>
        </p:nvPicPr>
        <p:blipFill>
          <a:blip r:embed="rId2"/>
          <a:stretch>
            <a:fillRect/>
          </a:stretch>
        </p:blipFill>
        <p:spPr>
          <a:xfrm>
            <a:off x="6042122" y="2532822"/>
            <a:ext cx="5867400" cy="4210576"/>
          </a:xfrm>
          <a:prstGeom prst="rect">
            <a:avLst/>
          </a:prstGeom>
        </p:spPr>
      </p:pic>
      <p:pic>
        <p:nvPicPr>
          <p:cNvPr id="7" name="Picture 6">
            <a:extLst>
              <a:ext uri="{FF2B5EF4-FFF2-40B4-BE49-F238E27FC236}">
                <a16:creationId xmlns:a16="http://schemas.microsoft.com/office/drawing/2014/main" id="{701E469D-D20E-4441-8100-9E9C307931AF}"/>
              </a:ext>
            </a:extLst>
          </p:cNvPr>
          <p:cNvPicPr>
            <a:picLocks noChangeAspect="1"/>
          </p:cNvPicPr>
          <p:nvPr/>
        </p:nvPicPr>
        <p:blipFill>
          <a:blip r:embed="rId3"/>
          <a:stretch>
            <a:fillRect/>
          </a:stretch>
        </p:blipFill>
        <p:spPr>
          <a:xfrm>
            <a:off x="29817" y="2438400"/>
            <a:ext cx="5915244" cy="4286776"/>
          </a:xfrm>
          <a:prstGeom prst="rect">
            <a:avLst/>
          </a:prstGeom>
        </p:spPr>
      </p:pic>
      <p:pic>
        <p:nvPicPr>
          <p:cNvPr id="9" name="Picture 8">
            <a:extLst>
              <a:ext uri="{FF2B5EF4-FFF2-40B4-BE49-F238E27FC236}">
                <a16:creationId xmlns:a16="http://schemas.microsoft.com/office/drawing/2014/main" id="{86A09FE5-5A07-4A1A-9F5F-07683E648EBC}"/>
              </a:ext>
            </a:extLst>
          </p:cNvPr>
          <p:cNvPicPr>
            <a:picLocks noChangeAspect="1"/>
          </p:cNvPicPr>
          <p:nvPr/>
        </p:nvPicPr>
        <p:blipFill>
          <a:blip r:embed="rId4"/>
          <a:stretch>
            <a:fillRect/>
          </a:stretch>
        </p:blipFill>
        <p:spPr>
          <a:xfrm>
            <a:off x="9448800" y="762000"/>
            <a:ext cx="2224627" cy="1165817"/>
          </a:xfrm>
          <a:prstGeom prst="rect">
            <a:avLst/>
          </a:prstGeom>
        </p:spPr>
      </p:pic>
      <p:pic>
        <p:nvPicPr>
          <p:cNvPr id="11" name="Picture 10">
            <a:extLst>
              <a:ext uri="{FF2B5EF4-FFF2-40B4-BE49-F238E27FC236}">
                <a16:creationId xmlns:a16="http://schemas.microsoft.com/office/drawing/2014/main" id="{F8FA88A9-6FCD-4577-B14D-C67CD1180280}"/>
              </a:ext>
            </a:extLst>
          </p:cNvPr>
          <p:cNvPicPr>
            <a:picLocks noChangeAspect="1"/>
          </p:cNvPicPr>
          <p:nvPr/>
        </p:nvPicPr>
        <p:blipFill>
          <a:blip r:embed="rId5"/>
          <a:stretch>
            <a:fillRect/>
          </a:stretch>
        </p:blipFill>
        <p:spPr>
          <a:xfrm>
            <a:off x="126878" y="838200"/>
            <a:ext cx="2743200" cy="1876178"/>
          </a:xfrm>
          <a:prstGeom prst="rect">
            <a:avLst/>
          </a:prstGeom>
        </p:spPr>
      </p:pic>
      <p:pic>
        <p:nvPicPr>
          <p:cNvPr id="13" name="Picture 12">
            <a:extLst>
              <a:ext uri="{FF2B5EF4-FFF2-40B4-BE49-F238E27FC236}">
                <a16:creationId xmlns:a16="http://schemas.microsoft.com/office/drawing/2014/main" id="{023F2B9D-61BB-4541-A2D6-39325D252177}"/>
              </a:ext>
            </a:extLst>
          </p:cNvPr>
          <p:cNvPicPr>
            <a:picLocks noChangeAspect="1"/>
          </p:cNvPicPr>
          <p:nvPr/>
        </p:nvPicPr>
        <p:blipFill>
          <a:blip r:embed="rId6"/>
          <a:stretch>
            <a:fillRect/>
          </a:stretch>
        </p:blipFill>
        <p:spPr>
          <a:xfrm>
            <a:off x="6341082" y="762000"/>
            <a:ext cx="2654618" cy="2117485"/>
          </a:xfrm>
          <a:prstGeom prst="rect">
            <a:avLst/>
          </a:prstGeom>
        </p:spPr>
      </p:pic>
      <p:sp>
        <p:nvSpPr>
          <p:cNvPr id="14" name="TextBox 13">
            <a:extLst>
              <a:ext uri="{FF2B5EF4-FFF2-40B4-BE49-F238E27FC236}">
                <a16:creationId xmlns:a16="http://schemas.microsoft.com/office/drawing/2014/main" id="{7F7E3717-C532-404E-BB6B-94589E1AFBD4}"/>
              </a:ext>
            </a:extLst>
          </p:cNvPr>
          <p:cNvSpPr txBox="1"/>
          <p:nvPr/>
        </p:nvSpPr>
        <p:spPr>
          <a:xfrm>
            <a:off x="3478464" y="152702"/>
            <a:ext cx="3575018" cy="738664"/>
          </a:xfrm>
          <a:prstGeom prst="rect">
            <a:avLst/>
          </a:prstGeom>
          <a:noFill/>
        </p:spPr>
        <p:txBody>
          <a:bodyPr wrap="none" rtlCol="0">
            <a:spAutoFit/>
          </a:bodyPr>
          <a:lstStyle/>
          <a:p>
            <a:pPr algn="ctr"/>
            <a:r>
              <a:rPr lang="en-US" sz="2400" b="1" dirty="0"/>
              <a:t>Correct-response rates</a:t>
            </a:r>
          </a:p>
          <a:p>
            <a:pPr algn="ctr"/>
            <a:r>
              <a:rPr lang="en-US" b="1" dirty="0"/>
              <a:t> </a:t>
            </a:r>
            <a:r>
              <a:rPr lang="en-US" sz="1400" b="1" dirty="0"/>
              <a:t>(36 classes; </a:t>
            </a:r>
            <a:r>
              <a:rPr lang="en-US" sz="1400" b="1" i="1" dirty="0"/>
              <a:t>N</a:t>
            </a:r>
            <a:r>
              <a:rPr lang="en-US" sz="1400" b="1" dirty="0"/>
              <a:t> &gt; 3000)</a:t>
            </a:r>
          </a:p>
        </p:txBody>
      </p:sp>
      <p:sp>
        <p:nvSpPr>
          <p:cNvPr id="15" name="TextBox 14">
            <a:extLst>
              <a:ext uri="{FF2B5EF4-FFF2-40B4-BE49-F238E27FC236}">
                <a16:creationId xmlns:a16="http://schemas.microsoft.com/office/drawing/2014/main" id="{03CB4795-9351-421B-8885-3F23A3D420E5}"/>
              </a:ext>
            </a:extLst>
          </p:cNvPr>
          <p:cNvSpPr txBox="1"/>
          <p:nvPr/>
        </p:nvSpPr>
        <p:spPr>
          <a:xfrm>
            <a:off x="1905000" y="3384346"/>
            <a:ext cx="723275" cy="369332"/>
          </a:xfrm>
          <a:prstGeom prst="rect">
            <a:avLst/>
          </a:prstGeom>
          <a:noFill/>
        </p:spPr>
        <p:txBody>
          <a:bodyPr wrap="none" rtlCol="0">
            <a:spAutoFit/>
          </a:bodyPr>
          <a:lstStyle/>
          <a:p>
            <a:r>
              <a:rPr lang="en-US" dirty="0"/>
              <a:t>Alg-2</a:t>
            </a:r>
          </a:p>
        </p:txBody>
      </p:sp>
      <p:sp>
        <p:nvSpPr>
          <p:cNvPr id="16" name="TextBox 15">
            <a:extLst>
              <a:ext uri="{FF2B5EF4-FFF2-40B4-BE49-F238E27FC236}">
                <a16:creationId xmlns:a16="http://schemas.microsoft.com/office/drawing/2014/main" id="{332242C3-90D8-4483-A1A4-E9C490C6FA1F}"/>
              </a:ext>
            </a:extLst>
          </p:cNvPr>
          <p:cNvSpPr txBox="1"/>
          <p:nvPr/>
        </p:nvSpPr>
        <p:spPr>
          <a:xfrm>
            <a:off x="927603" y="3396734"/>
            <a:ext cx="723275" cy="369332"/>
          </a:xfrm>
          <a:prstGeom prst="rect">
            <a:avLst/>
          </a:prstGeom>
          <a:noFill/>
        </p:spPr>
        <p:txBody>
          <a:bodyPr wrap="none" rtlCol="0">
            <a:spAutoFit/>
          </a:bodyPr>
          <a:lstStyle/>
          <a:p>
            <a:r>
              <a:rPr lang="en-US" dirty="0"/>
              <a:t>Alg-1</a:t>
            </a:r>
          </a:p>
        </p:txBody>
      </p:sp>
      <p:sp>
        <p:nvSpPr>
          <p:cNvPr id="17" name="TextBox 16">
            <a:extLst>
              <a:ext uri="{FF2B5EF4-FFF2-40B4-BE49-F238E27FC236}">
                <a16:creationId xmlns:a16="http://schemas.microsoft.com/office/drawing/2014/main" id="{7EA9A460-DDB9-41F5-A39B-A3AA5CBE7107}"/>
              </a:ext>
            </a:extLst>
          </p:cNvPr>
          <p:cNvSpPr txBox="1"/>
          <p:nvPr/>
        </p:nvSpPr>
        <p:spPr>
          <a:xfrm>
            <a:off x="3164423" y="3366917"/>
            <a:ext cx="851515" cy="369332"/>
          </a:xfrm>
          <a:prstGeom prst="rect">
            <a:avLst/>
          </a:prstGeom>
          <a:noFill/>
        </p:spPr>
        <p:txBody>
          <a:bodyPr wrap="none" rtlCol="0">
            <a:spAutoFit/>
          </a:bodyPr>
          <a:lstStyle/>
          <a:p>
            <a:r>
              <a:rPr lang="en-US" dirty="0"/>
              <a:t>Calc-1</a:t>
            </a:r>
          </a:p>
        </p:txBody>
      </p:sp>
      <p:sp>
        <p:nvSpPr>
          <p:cNvPr id="18" name="TextBox 17">
            <a:extLst>
              <a:ext uri="{FF2B5EF4-FFF2-40B4-BE49-F238E27FC236}">
                <a16:creationId xmlns:a16="http://schemas.microsoft.com/office/drawing/2014/main" id="{F21F3A02-E9EA-4520-B6C0-2D6B749C2A70}"/>
              </a:ext>
            </a:extLst>
          </p:cNvPr>
          <p:cNvSpPr txBox="1"/>
          <p:nvPr/>
        </p:nvSpPr>
        <p:spPr>
          <a:xfrm>
            <a:off x="4419600" y="3366917"/>
            <a:ext cx="851515" cy="369332"/>
          </a:xfrm>
          <a:prstGeom prst="rect">
            <a:avLst/>
          </a:prstGeom>
          <a:noFill/>
        </p:spPr>
        <p:txBody>
          <a:bodyPr wrap="none" rtlCol="0">
            <a:spAutoFit/>
          </a:bodyPr>
          <a:lstStyle/>
          <a:p>
            <a:r>
              <a:rPr lang="en-US" dirty="0"/>
              <a:t>Calc-2</a:t>
            </a:r>
          </a:p>
        </p:txBody>
      </p:sp>
      <p:sp>
        <p:nvSpPr>
          <p:cNvPr id="19" name="TextBox 18">
            <a:extLst>
              <a:ext uri="{FF2B5EF4-FFF2-40B4-BE49-F238E27FC236}">
                <a16:creationId xmlns:a16="http://schemas.microsoft.com/office/drawing/2014/main" id="{149DAFB5-5730-4FF4-8891-75FA766ECB04}"/>
              </a:ext>
            </a:extLst>
          </p:cNvPr>
          <p:cNvSpPr txBox="1"/>
          <p:nvPr/>
        </p:nvSpPr>
        <p:spPr>
          <a:xfrm>
            <a:off x="10287000" y="2994272"/>
            <a:ext cx="851515" cy="369332"/>
          </a:xfrm>
          <a:prstGeom prst="rect">
            <a:avLst/>
          </a:prstGeom>
          <a:noFill/>
        </p:spPr>
        <p:txBody>
          <a:bodyPr wrap="none" rtlCol="0">
            <a:spAutoFit/>
          </a:bodyPr>
          <a:lstStyle/>
          <a:p>
            <a:r>
              <a:rPr lang="en-US" dirty="0"/>
              <a:t>Calc-2</a:t>
            </a:r>
          </a:p>
        </p:txBody>
      </p:sp>
      <p:sp>
        <p:nvSpPr>
          <p:cNvPr id="20" name="TextBox 19">
            <a:extLst>
              <a:ext uri="{FF2B5EF4-FFF2-40B4-BE49-F238E27FC236}">
                <a16:creationId xmlns:a16="http://schemas.microsoft.com/office/drawing/2014/main" id="{7B3DD824-3886-4657-934F-3ABD61D940F9}"/>
              </a:ext>
            </a:extLst>
          </p:cNvPr>
          <p:cNvSpPr txBox="1"/>
          <p:nvPr/>
        </p:nvSpPr>
        <p:spPr>
          <a:xfrm>
            <a:off x="9079667" y="3043175"/>
            <a:ext cx="851515" cy="369332"/>
          </a:xfrm>
          <a:prstGeom prst="rect">
            <a:avLst/>
          </a:prstGeom>
          <a:noFill/>
        </p:spPr>
        <p:txBody>
          <a:bodyPr wrap="none" rtlCol="0">
            <a:spAutoFit/>
          </a:bodyPr>
          <a:lstStyle/>
          <a:p>
            <a:r>
              <a:rPr lang="en-US" dirty="0"/>
              <a:t>Calc-1</a:t>
            </a:r>
          </a:p>
        </p:txBody>
      </p:sp>
      <p:sp>
        <p:nvSpPr>
          <p:cNvPr id="21" name="TextBox 20">
            <a:extLst>
              <a:ext uri="{FF2B5EF4-FFF2-40B4-BE49-F238E27FC236}">
                <a16:creationId xmlns:a16="http://schemas.microsoft.com/office/drawing/2014/main" id="{28AB09FD-8DF7-441F-A71E-9345C4250CCC}"/>
              </a:ext>
            </a:extLst>
          </p:cNvPr>
          <p:cNvSpPr txBox="1"/>
          <p:nvPr/>
        </p:nvSpPr>
        <p:spPr>
          <a:xfrm>
            <a:off x="7856337" y="3059668"/>
            <a:ext cx="723275" cy="369332"/>
          </a:xfrm>
          <a:prstGeom prst="rect">
            <a:avLst/>
          </a:prstGeom>
          <a:noFill/>
        </p:spPr>
        <p:txBody>
          <a:bodyPr wrap="none" rtlCol="0">
            <a:spAutoFit/>
          </a:bodyPr>
          <a:lstStyle/>
          <a:p>
            <a:r>
              <a:rPr lang="en-US" dirty="0"/>
              <a:t>Alg-2</a:t>
            </a:r>
          </a:p>
        </p:txBody>
      </p:sp>
      <p:sp>
        <p:nvSpPr>
          <p:cNvPr id="22" name="TextBox 21">
            <a:extLst>
              <a:ext uri="{FF2B5EF4-FFF2-40B4-BE49-F238E27FC236}">
                <a16:creationId xmlns:a16="http://schemas.microsoft.com/office/drawing/2014/main" id="{75CE37F8-E133-4BF4-AF50-5578BE793887}"/>
              </a:ext>
            </a:extLst>
          </p:cNvPr>
          <p:cNvSpPr txBox="1"/>
          <p:nvPr/>
        </p:nvSpPr>
        <p:spPr>
          <a:xfrm>
            <a:off x="6691845" y="3093968"/>
            <a:ext cx="723275" cy="369332"/>
          </a:xfrm>
          <a:prstGeom prst="rect">
            <a:avLst/>
          </a:prstGeom>
          <a:noFill/>
        </p:spPr>
        <p:txBody>
          <a:bodyPr wrap="none" rtlCol="0">
            <a:spAutoFit/>
          </a:bodyPr>
          <a:lstStyle/>
          <a:p>
            <a:r>
              <a:rPr lang="en-US" dirty="0"/>
              <a:t>Alg-1</a:t>
            </a:r>
          </a:p>
        </p:txBody>
      </p:sp>
      <p:sp>
        <p:nvSpPr>
          <p:cNvPr id="2" name="TextBox 1">
            <a:extLst>
              <a:ext uri="{FF2B5EF4-FFF2-40B4-BE49-F238E27FC236}">
                <a16:creationId xmlns:a16="http://schemas.microsoft.com/office/drawing/2014/main" id="{BCC5355F-F3E6-4F0F-B74B-6E226816A26C}"/>
              </a:ext>
            </a:extLst>
          </p:cNvPr>
          <p:cNvSpPr txBox="1"/>
          <p:nvPr/>
        </p:nvSpPr>
        <p:spPr>
          <a:xfrm>
            <a:off x="2628275" y="1450488"/>
            <a:ext cx="3634328" cy="369332"/>
          </a:xfrm>
          <a:prstGeom prst="rect">
            <a:avLst/>
          </a:prstGeom>
          <a:noFill/>
          <a:ln>
            <a:solidFill>
              <a:srgbClr val="FF0000"/>
            </a:solidFill>
          </a:ln>
        </p:spPr>
        <p:txBody>
          <a:bodyPr wrap="none" rtlCol="0">
            <a:spAutoFit/>
          </a:bodyPr>
          <a:lstStyle/>
          <a:p>
            <a:r>
              <a:rPr lang="en-US" dirty="0">
                <a:solidFill>
                  <a:srgbClr val="FF0000"/>
                </a:solidFill>
              </a:rPr>
              <a:t>Many results in the 30-60% range</a:t>
            </a:r>
          </a:p>
        </p:txBody>
      </p:sp>
    </p:spTree>
    <p:extLst>
      <p:ext uri="{BB962C8B-B14F-4D97-AF65-F5344CB8AC3E}">
        <p14:creationId xmlns:p14="http://schemas.microsoft.com/office/powerpoint/2010/main" val="218138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ltLang="en-US" sz="4000"/>
              <a:t>Results on Trigonometry Questions</a:t>
            </a:r>
          </a:p>
        </p:txBody>
      </p:sp>
      <p:sp>
        <p:nvSpPr>
          <p:cNvPr id="184323" name="Rectangle 3"/>
          <p:cNvSpPr>
            <a:spLocks noGrp="1" noChangeArrowheads="1"/>
          </p:cNvSpPr>
          <p:nvPr>
            <p:ph type="body" idx="1"/>
          </p:nvPr>
        </p:nvSpPr>
        <p:spPr>
          <a:xfrm>
            <a:off x="914400" y="1752600"/>
            <a:ext cx="10363200" cy="4953000"/>
          </a:xfrm>
        </p:spPr>
        <p:txBody>
          <a:bodyPr/>
          <a:lstStyle/>
          <a:p>
            <a:pPr>
              <a:spcBef>
                <a:spcPct val="100000"/>
              </a:spcBef>
              <a:buFontTx/>
              <a:buNone/>
            </a:pPr>
            <a:r>
              <a:rPr lang="en-US" altLang="en-US" sz="2600" b="1" dirty="0"/>
              <a:t>Errors </a:t>
            </a:r>
            <a:r>
              <a:rPr lang="en-US" altLang="en-US" sz="2600" b="1" dirty="0" err="1"/>
              <a:t>oberved</a:t>
            </a:r>
            <a:r>
              <a:rPr lang="en-US" altLang="en-US" sz="2600" b="1" dirty="0"/>
              <a:t>:</a:t>
            </a:r>
            <a:r>
              <a:rPr lang="en-US" altLang="en-US" sz="2600" dirty="0"/>
              <a:t> use of incorrect trigonometric function (e.g., cosine instead of sine), calculator set on radians instead of degrees, algebra errors; </a:t>
            </a:r>
            <a:r>
              <a:rPr lang="en-US" altLang="en-US" sz="2600" i="1" dirty="0"/>
              <a:t>unaware (or forgot) about inverse trigonometric functions, e.g., arctan, </a:t>
            </a:r>
            <a:r>
              <a:rPr lang="en-US" altLang="en-US" sz="2600" i="1" dirty="0" err="1"/>
              <a:t>arcsin</a:t>
            </a:r>
            <a:r>
              <a:rPr lang="en-US" altLang="en-US" sz="2600" dirty="0"/>
              <a:t>, </a:t>
            </a:r>
            <a:r>
              <a:rPr lang="en-US" altLang="en-US" sz="2600" i="1" dirty="0" err="1"/>
              <a:t>arccos</a:t>
            </a:r>
            <a:r>
              <a:rPr lang="en-US" altLang="en-US" sz="2600" i="1" dirty="0"/>
              <a:t> [tan</a:t>
            </a:r>
            <a:r>
              <a:rPr lang="en-US" altLang="en-US" sz="2600" i="1" baseline="30000" dirty="0"/>
              <a:t>-1</a:t>
            </a:r>
            <a:r>
              <a:rPr lang="en-US" altLang="en-US" sz="2600" dirty="0"/>
              <a:t>, </a:t>
            </a:r>
            <a:r>
              <a:rPr lang="en-US" altLang="en-US" sz="2600" i="1" dirty="0"/>
              <a:t>sin</a:t>
            </a:r>
            <a:r>
              <a:rPr lang="en-US" altLang="en-US" sz="2600" i="1" baseline="30000" dirty="0"/>
              <a:t>-1</a:t>
            </a:r>
            <a:r>
              <a:rPr lang="en-US" altLang="en-US" sz="2600" dirty="0"/>
              <a:t>,</a:t>
            </a:r>
            <a:r>
              <a:rPr lang="en-US" altLang="en-US" sz="2600" i="1" dirty="0"/>
              <a:t> cos</a:t>
            </a:r>
            <a:r>
              <a:rPr lang="en-US" altLang="en-US" sz="2600" i="1" baseline="30000" dirty="0"/>
              <a:t>-1</a:t>
            </a:r>
            <a:r>
              <a:rPr lang="en-US" altLang="en-US" sz="2600" i="1" dirty="0"/>
              <a:t>]</a:t>
            </a:r>
          </a:p>
          <a:p>
            <a:pPr lvl="1">
              <a:lnSpc>
                <a:spcPct val="90000"/>
              </a:lnSpc>
              <a:buFontTx/>
              <a:buNone/>
            </a:pPr>
            <a:endParaRPr lang="en-US" altLang="en-US" sz="2600" dirty="0"/>
          </a:p>
          <a:p>
            <a:pPr lvl="1">
              <a:lnSpc>
                <a:spcPct val="90000"/>
              </a:lnSpc>
            </a:pPr>
            <a:r>
              <a:rPr lang="en-US" b="1" dirty="0">
                <a:solidFill>
                  <a:srgbClr val="FF0000"/>
                </a:solidFill>
              </a:rPr>
              <a:t>How to address these problems: </a:t>
            </a:r>
            <a:r>
              <a:rPr lang="en-US" dirty="0">
                <a:solidFill>
                  <a:srgbClr val="FF0000"/>
                </a:solidFill>
              </a:rPr>
              <a:t>It seems that students require substantial additional </a:t>
            </a:r>
            <a:r>
              <a:rPr lang="en-US" i="1" dirty="0">
                <a:solidFill>
                  <a:srgbClr val="FF0000"/>
                </a:solidFill>
              </a:rPr>
              <a:t>practice and repetition </a:t>
            </a:r>
            <a:r>
              <a:rPr lang="en-US" dirty="0">
                <a:solidFill>
                  <a:srgbClr val="FF0000"/>
                </a:solidFill>
              </a:rPr>
              <a:t>with basic trigonometric procedures</a:t>
            </a:r>
          </a:p>
          <a:p>
            <a:pPr lvl="1">
              <a:lnSpc>
                <a:spcPct val="90000"/>
              </a:lnSpc>
            </a:pPr>
            <a:endParaRPr lang="en-US" altLang="en-US" dirty="0"/>
          </a:p>
        </p:txBody>
      </p:sp>
    </p:spTree>
    <p:extLst>
      <p:ext uri="{BB962C8B-B14F-4D97-AF65-F5344CB8AC3E}">
        <p14:creationId xmlns:p14="http://schemas.microsoft.com/office/powerpoint/2010/main" val="2897490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298"/>
            <a:ext cx="10972800" cy="1143000"/>
          </a:xfrm>
        </p:spPr>
        <p:txBody>
          <a:bodyPr/>
          <a:lstStyle/>
          <a:p>
            <a:r>
              <a:rPr lang="en-US" dirty="0"/>
              <a:t>2. Technical Skill: Vectors</a:t>
            </a:r>
            <a:endParaRPr lang="en-US" b="1" dirty="0"/>
          </a:p>
        </p:txBody>
      </p:sp>
      <p:sp>
        <p:nvSpPr>
          <p:cNvPr id="3" name="Content Placeholder 2"/>
          <p:cNvSpPr>
            <a:spLocks noGrp="1"/>
          </p:cNvSpPr>
          <p:nvPr>
            <p:ph idx="1"/>
          </p:nvPr>
        </p:nvSpPr>
        <p:spPr/>
        <p:txBody>
          <a:bodyPr/>
          <a:lstStyle/>
          <a:p>
            <a:pPr lvl="2">
              <a:spcAft>
                <a:spcPts val="1200"/>
              </a:spcAft>
            </a:pPr>
            <a:r>
              <a:rPr lang="en-US" sz="2200" b="1" dirty="0"/>
              <a:t>Vectors: </a:t>
            </a:r>
            <a:r>
              <a:rPr lang="en-US" sz="2200" dirty="0"/>
              <a:t>Students have difficulty interpreting and manipulating vector quantities represented as arrows [Nguyen and Meltzer, 2003; </a:t>
            </a:r>
            <a:r>
              <a:rPr lang="en-US" sz="2200" dirty="0" err="1"/>
              <a:t>Barniol</a:t>
            </a:r>
            <a:r>
              <a:rPr lang="en-US" sz="2200" dirty="0"/>
              <a:t> and Zavala, 2014)</a:t>
            </a:r>
          </a:p>
          <a:p>
            <a:pPr marL="1371600" lvl="3" indent="0">
              <a:spcAft>
                <a:spcPts val="1200"/>
              </a:spcAft>
              <a:buNone/>
            </a:pPr>
            <a:r>
              <a:rPr lang="en-US" sz="1600" i="1" dirty="0"/>
              <a:t>Example: </a:t>
            </a:r>
            <a:r>
              <a:rPr lang="en-US" sz="1600" dirty="0"/>
              <a:t>Add (or subtract) vectors A and B to find the resultant</a:t>
            </a:r>
          </a:p>
          <a:p>
            <a:pPr marL="1371600" lvl="3" indent="0">
              <a:spcAft>
                <a:spcPts val="1200"/>
              </a:spcAft>
              <a:buNone/>
            </a:pPr>
            <a:endParaRPr lang="en-US" sz="1600" dirty="0"/>
          </a:p>
          <a:p>
            <a:pPr marL="914400" lvl="2" indent="0">
              <a:spcAft>
                <a:spcPts val="1200"/>
              </a:spcAft>
              <a:buNone/>
            </a:pPr>
            <a:r>
              <a:rPr lang="en-US" sz="2000" dirty="0"/>
              <a:t>      </a:t>
            </a:r>
            <a:r>
              <a:rPr lang="en-US" sz="2000" dirty="0">
                <a:solidFill>
                  <a:schemeClr val="accent6"/>
                </a:solidFill>
              </a:rPr>
              <a:t> </a:t>
            </a:r>
            <a:r>
              <a:rPr lang="en-US" sz="1400" dirty="0">
                <a:solidFill>
                  <a:schemeClr val="accent6"/>
                </a:solidFill>
              </a:rPr>
              <a:t>                                     </a:t>
            </a:r>
          </a:p>
          <a:p>
            <a:endParaRPr lang="en-US" dirty="0"/>
          </a:p>
        </p:txBody>
      </p:sp>
      <p:cxnSp>
        <p:nvCxnSpPr>
          <p:cNvPr id="5" name="Straight Arrow Connector 4"/>
          <p:cNvCxnSpPr/>
          <p:nvPr/>
        </p:nvCxnSpPr>
        <p:spPr>
          <a:xfrm flipV="1">
            <a:off x="2133600" y="3352800"/>
            <a:ext cx="6096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a:off x="3810000" y="3352800"/>
            <a:ext cx="6858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B6410D34-36E9-47B2-B07C-88153F1A10E1}"/>
              </a:ext>
            </a:extLst>
          </p:cNvPr>
          <p:cNvSpPr txBox="1"/>
          <p:nvPr/>
        </p:nvSpPr>
        <p:spPr>
          <a:xfrm>
            <a:off x="1752600" y="3429000"/>
            <a:ext cx="338554" cy="369332"/>
          </a:xfrm>
          <a:prstGeom prst="rect">
            <a:avLst/>
          </a:prstGeom>
          <a:solidFill>
            <a:schemeClr val="bg1"/>
          </a:solidFill>
        </p:spPr>
        <p:txBody>
          <a:bodyPr wrap="none" rtlCol="0">
            <a:spAutoFit/>
          </a:bodyPr>
          <a:lstStyle/>
          <a:p>
            <a:r>
              <a:rPr lang="en-US" dirty="0"/>
              <a:t>A</a:t>
            </a:r>
          </a:p>
        </p:txBody>
      </p:sp>
      <p:sp>
        <p:nvSpPr>
          <p:cNvPr id="8" name="TextBox 7">
            <a:extLst>
              <a:ext uri="{FF2B5EF4-FFF2-40B4-BE49-F238E27FC236}">
                <a16:creationId xmlns:a16="http://schemas.microsoft.com/office/drawing/2014/main" id="{88F796F0-8ED9-4B29-8A4D-83021970C2A4}"/>
              </a:ext>
            </a:extLst>
          </p:cNvPr>
          <p:cNvSpPr txBox="1"/>
          <p:nvPr/>
        </p:nvSpPr>
        <p:spPr>
          <a:xfrm>
            <a:off x="4572000" y="3613666"/>
            <a:ext cx="338554"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348802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Vectors</a:t>
            </a:r>
            <a:endParaRPr lang="en-US" b="1" dirty="0"/>
          </a:p>
        </p:txBody>
      </p:sp>
      <p:sp>
        <p:nvSpPr>
          <p:cNvPr id="3" name="Content Placeholder 2"/>
          <p:cNvSpPr>
            <a:spLocks noGrp="1"/>
          </p:cNvSpPr>
          <p:nvPr>
            <p:ph idx="1"/>
          </p:nvPr>
        </p:nvSpPr>
        <p:spPr/>
        <p:txBody>
          <a:bodyPr/>
          <a:lstStyle/>
          <a:p>
            <a:pPr lvl="2">
              <a:spcAft>
                <a:spcPts val="1200"/>
              </a:spcAft>
            </a:pPr>
            <a:r>
              <a:rPr lang="en-US" sz="2200" b="1" dirty="0"/>
              <a:t>Vectors: </a:t>
            </a:r>
            <a:r>
              <a:rPr lang="en-US" sz="2200" dirty="0"/>
              <a:t>Students have difficulty interpreting and manipulating vector quantities represented as arrows [Nguyen and Meltzer, 2003; </a:t>
            </a:r>
            <a:r>
              <a:rPr lang="en-US" sz="2200" dirty="0" err="1"/>
              <a:t>Barniol</a:t>
            </a:r>
            <a:r>
              <a:rPr lang="en-US" sz="2200" dirty="0"/>
              <a:t> and Zavala, 2014)</a:t>
            </a:r>
          </a:p>
          <a:p>
            <a:pPr marL="1371600" lvl="3" indent="0">
              <a:spcAft>
                <a:spcPts val="1200"/>
              </a:spcAft>
              <a:buNone/>
            </a:pPr>
            <a:r>
              <a:rPr lang="en-US" sz="1600" i="1" dirty="0"/>
              <a:t>Example: </a:t>
            </a:r>
            <a:r>
              <a:rPr lang="en-US" sz="1600" dirty="0"/>
              <a:t>Add (or subtract) vectors A and B to find the resultant</a:t>
            </a:r>
          </a:p>
          <a:p>
            <a:pPr marL="1371600" lvl="3" indent="0">
              <a:spcAft>
                <a:spcPts val="1200"/>
              </a:spcAft>
              <a:buNone/>
            </a:pPr>
            <a:endParaRPr lang="en-US" sz="1600" dirty="0"/>
          </a:p>
          <a:p>
            <a:pPr marL="914400" lvl="2" indent="0">
              <a:spcAft>
                <a:spcPts val="1200"/>
              </a:spcAft>
              <a:buNone/>
            </a:pPr>
            <a:r>
              <a:rPr lang="en-US" sz="2000" dirty="0"/>
              <a:t>      </a:t>
            </a:r>
            <a:r>
              <a:rPr lang="en-US" sz="2000" dirty="0">
                <a:solidFill>
                  <a:schemeClr val="accent6"/>
                </a:solidFill>
              </a:rPr>
              <a:t> </a:t>
            </a:r>
            <a:r>
              <a:rPr lang="en-US" sz="1400" dirty="0">
                <a:solidFill>
                  <a:schemeClr val="accent6"/>
                </a:solidFill>
              </a:rPr>
              <a:t>                                     </a:t>
            </a:r>
          </a:p>
          <a:p>
            <a:endParaRPr lang="en-US" dirty="0"/>
          </a:p>
        </p:txBody>
      </p:sp>
      <p:cxnSp>
        <p:nvCxnSpPr>
          <p:cNvPr id="5" name="Straight Arrow Connector 4"/>
          <p:cNvCxnSpPr/>
          <p:nvPr/>
        </p:nvCxnSpPr>
        <p:spPr>
          <a:xfrm flipV="1">
            <a:off x="2133600" y="3352800"/>
            <a:ext cx="6096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a:off x="2743200" y="3352800"/>
            <a:ext cx="6858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4FE49241-447E-4FE1-9006-AF3769807A5C}"/>
              </a:ext>
            </a:extLst>
          </p:cNvPr>
          <p:cNvSpPr txBox="1"/>
          <p:nvPr/>
        </p:nvSpPr>
        <p:spPr>
          <a:xfrm>
            <a:off x="3429000" y="3394213"/>
            <a:ext cx="338554" cy="369332"/>
          </a:xfrm>
          <a:prstGeom prst="rect">
            <a:avLst/>
          </a:prstGeom>
          <a:noFill/>
        </p:spPr>
        <p:txBody>
          <a:bodyPr wrap="none" rtlCol="0">
            <a:spAutoFit/>
          </a:bodyPr>
          <a:lstStyle/>
          <a:p>
            <a:r>
              <a:rPr lang="en-US" dirty="0"/>
              <a:t>B</a:t>
            </a:r>
          </a:p>
        </p:txBody>
      </p:sp>
      <p:sp>
        <p:nvSpPr>
          <p:cNvPr id="8" name="TextBox 7">
            <a:extLst>
              <a:ext uri="{FF2B5EF4-FFF2-40B4-BE49-F238E27FC236}">
                <a16:creationId xmlns:a16="http://schemas.microsoft.com/office/drawing/2014/main" id="{561382B9-4EB5-4BE8-A0DC-68B3E22956BD}"/>
              </a:ext>
            </a:extLst>
          </p:cNvPr>
          <p:cNvSpPr txBox="1"/>
          <p:nvPr/>
        </p:nvSpPr>
        <p:spPr>
          <a:xfrm>
            <a:off x="1752600" y="3429000"/>
            <a:ext cx="338554" cy="369332"/>
          </a:xfrm>
          <a:prstGeom prst="rect">
            <a:avLst/>
          </a:prstGeom>
          <a:solidFill>
            <a:schemeClr val="bg1"/>
          </a:solidFill>
        </p:spPr>
        <p:txBody>
          <a:bodyPr wrap="none" rtlCol="0">
            <a:spAutoFit/>
          </a:bodyPr>
          <a:lstStyle/>
          <a:p>
            <a:r>
              <a:rPr lang="en-US" dirty="0"/>
              <a:t>A</a:t>
            </a:r>
          </a:p>
        </p:txBody>
      </p:sp>
    </p:spTree>
    <p:extLst>
      <p:ext uri="{BB962C8B-B14F-4D97-AF65-F5344CB8AC3E}">
        <p14:creationId xmlns:p14="http://schemas.microsoft.com/office/powerpoint/2010/main" val="4199552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Vectors</a:t>
            </a:r>
            <a:endParaRPr lang="en-US" b="1" dirty="0"/>
          </a:p>
        </p:txBody>
      </p:sp>
      <p:sp>
        <p:nvSpPr>
          <p:cNvPr id="3" name="Content Placeholder 2"/>
          <p:cNvSpPr>
            <a:spLocks noGrp="1"/>
          </p:cNvSpPr>
          <p:nvPr>
            <p:ph idx="1"/>
          </p:nvPr>
        </p:nvSpPr>
        <p:spPr/>
        <p:txBody>
          <a:bodyPr/>
          <a:lstStyle/>
          <a:p>
            <a:pPr lvl="2">
              <a:spcAft>
                <a:spcPts val="1200"/>
              </a:spcAft>
            </a:pPr>
            <a:r>
              <a:rPr lang="en-US" sz="2200" b="1" dirty="0"/>
              <a:t>Vectors: </a:t>
            </a:r>
            <a:r>
              <a:rPr lang="en-US" sz="2200" dirty="0"/>
              <a:t>Students have difficulty interpreting and manipulating vector quantities represented as arrows [Nguyen and Meltzer, 2003; </a:t>
            </a:r>
            <a:r>
              <a:rPr lang="en-US" sz="2200" dirty="0" err="1"/>
              <a:t>Barniol</a:t>
            </a:r>
            <a:r>
              <a:rPr lang="en-US" sz="2200" dirty="0"/>
              <a:t> and Zavala, 2014)</a:t>
            </a:r>
          </a:p>
          <a:p>
            <a:pPr marL="1371600" lvl="3" indent="0">
              <a:spcAft>
                <a:spcPts val="1200"/>
              </a:spcAft>
              <a:buNone/>
            </a:pPr>
            <a:r>
              <a:rPr lang="en-US" sz="1600" i="1" dirty="0"/>
              <a:t>Example: </a:t>
            </a:r>
            <a:r>
              <a:rPr lang="en-US" sz="1600" dirty="0"/>
              <a:t>Add (or subtract) vectors A and B to find the resultant</a:t>
            </a:r>
          </a:p>
          <a:p>
            <a:pPr marL="1371600" lvl="3" indent="0">
              <a:spcAft>
                <a:spcPts val="1200"/>
              </a:spcAft>
              <a:buNone/>
            </a:pPr>
            <a:endParaRPr lang="en-US" sz="1600" dirty="0"/>
          </a:p>
          <a:p>
            <a:pPr marL="914400" lvl="2" indent="0">
              <a:spcAft>
                <a:spcPts val="1200"/>
              </a:spcAft>
              <a:buNone/>
            </a:pPr>
            <a:r>
              <a:rPr lang="en-US" sz="2000" dirty="0"/>
              <a:t>      </a:t>
            </a:r>
            <a:r>
              <a:rPr lang="en-US" sz="2000" dirty="0">
                <a:solidFill>
                  <a:schemeClr val="accent6"/>
                </a:solidFill>
              </a:rPr>
              <a:t> </a:t>
            </a:r>
            <a:r>
              <a:rPr lang="en-US" sz="1400" dirty="0">
                <a:solidFill>
                  <a:schemeClr val="accent6"/>
                </a:solidFill>
              </a:rPr>
              <a:t>                                     </a:t>
            </a:r>
          </a:p>
          <a:p>
            <a:endParaRPr lang="en-US" dirty="0"/>
          </a:p>
        </p:txBody>
      </p:sp>
      <p:cxnSp>
        <p:nvCxnSpPr>
          <p:cNvPr id="5" name="Straight Arrow Connector 4"/>
          <p:cNvCxnSpPr/>
          <p:nvPr/>
        </p:nvCxnSpPr>
        <p:spPr>
          <a:xfrm flipV="1">
            <a:off x="2133600" y="3352800"/>
            <a:ext cx="6096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a:off x="2743200" y="3352800"/>
            <a:ext cx="685800" cy="38100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4FE49241-447E-4FE1-9006-AF3769807A5C}"/>
              </a:ext>
            </a:extLst>
          </p:cNvPr>
          <p:cNvSpPr txBox="1"/>
          <p:nvPr/>
        </p:nvSpPr>
        <p:spPr>
          <a:xfrm>
            <a:off x="3429000" y="3394213"/>
            <a:ext cx="338554" cy="369332"/>
          </a:xfrm>
          <a:prstGeom prst="rect">
            <a:avLst/>
          </a:prstGeom>
          <a:noFill/>
        </p:spPr>
        <p:txBody>
          <a:bodyPr wrap="none" rtlCol="0">
            <a:spAutoFit/>
          </a:bodyPr>
          <a:lstStyle/>
          <a:p>
            <a:r>
              <a:rPr lang="en-US" dirty="0"/>
              <a:t>B</a:t>
            </a:r>
          </a:p>
        </p:txBody>
      </p:sp>
      <p:sp>
        <p:nvSpPr>
          <p:cNvPr id="8" name="TextBox 7">
            <a:extLst>
              <a:ext uri="{FF2B5EF4-FFF2-40B4-BE49-F238E27FC236}">
                <a16:creationId xmlns:a16="http://schemas.microsoft.com/office/drawing/2014/main" id="{561382B9-4EB5-4BE8-A0DC-68B3E22956BD}"/>
              </a:ext>
            </a:extLst>
          </p:cNvPr>
          <p:cNvSpPr txBox="1"/>
          <p:nvPr/>
        </p:nvSpPr>
        <p:spPr>
          <a:xfrm>
            <a:off x="1752600" y="3429000"/>
            <a:ext cx="338554" cy="369332"/>
          </a:xfrm>
          <a:prstGeom prst="rect">
            <a:avLst/>
          </a:prstGeom>
          <a:solidFill>
            <a:schemeClr val="bg1"/>
          </a:solidFill>
        </p:spPr>
        <p:txBody>
          <a:bodyPr wrap="none" rtlCol="0">
            <a:spAutoFit/>
          </a:bodyPr>
          <a:lstStyle/>
          <a:p>
            <a:r>
              <a:rPr lang="en-US" dirty="0"/>
              <a:t>A</a:t>
            </a:r>
          </a:p>
        </p:txBody>
      </p:sp>
      <p:cxnSp>
        <p:nvCxnSpPr>
          <p:cNvPr id="9" name="Straight Arrow Connector 8">
            <a:extLst>
              <a:ext uri="{FF2B5EF4-FFF2-40B4-BE49-F238E27FC236}">
                <a16:creationId xmlns:a16="http://schemas.microsoft.com/office/drawing/2014/main" id="{6472985C-358D-4844-9A0E-C3AA07C2550F}"/>
              </a:ext>
            </a:extLst>
          </p:cNvPr>
          <p:cNvCxnSpPr>
            <a:cxnSpLocks/>
          </p:cNvCxnSpPr>
          <p:nvPr/>
        </p:nvCxnSpPr>
        <p:spPr>
          <a:xfrm>
            <a:off x="2133600" y="3733800"/>
            <a:ext cx="1219200" cy="0"/>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2E0F396A-2A45-475B-984B-A47E1BD936CA}"/>
              </a:ext>
            </a:extLst>
          </p:cNvPr>
          <p:cNvSpPr txBox="1"/>
          <p:nvPr/>
        </p:nvSpPr>
        <p:spPr>
          <a:xfrm>
            <a:off x="2388789" y="3798332"/>
            <a:ext cx="742576" cy="369332"/>
          </a:xfrm>
          <a:prstGeom prst="rect">
            <a:avLst/>
          </a:prstGeom>
          <a:noFill/>
        </p:spPr>
        <p:txBody>
          <a:bodyPr wrap="none" rtlCol="0">
            <a:spAutoFit/>
          </a:bodyPr>
          <a:lstStyle/>
          <a:p>
            <a:r>
              <a:rPr lang="en-US" dirty="0"/>
              <a:t>A + B</a:t>
            </a:r>
          </a:p>
        </p:txBody>
      </p:sp>
    </p:spTree>
    <p:extLst>
      <p:ext uri="{BB962C8B-B14F-4D97-AF65-F5344CB8AC3E}">
        <p14:creationId xmlns:p14="http://schemas.microsoft.com/office/powerpoint/2010/main" val="1123201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228600"/>
            <a:ext cx="8229600" cy="1143000"/>
          </a:xfrm>
        </p:spPr>
        <p:txBody>
          <a:bodyPr/>
          <a:lstStyle/>
          <a:p>
            <a:r>
              <a:rPr lang="en-US" altLang="en-US" dirty="0"/>
              <a:t>Addition of Vectors</a:t>
            </a:r>
            <a:br>
              <a:rPr lang="en-US" altLang="en-US" dirty="0"/>
            </a:br>
            <a:r>
              <a:rPr lang="en-US" altLang="en-US" sz="2000" dirty="0">
                <a:solidFill>
                  <a:srgbClr val="FF0000"/>
                </a:solidFill>
              </a:rPr>
              <a:t> (Free Response)</a:t>
            </a:r>
          </a:p>
        </p:txBody>
      </p:sp>
      <p:graphicFrame>
        <p:nvGraphicFramePr>
          <p:cNvPr id="7" name="Object 2">
            <a:extLst>
              <a:ext uri="{FF2B5EF4-FFF2-40B4-BE49-F238E27FC236}">
                <a16:creationId xmlns:a16="http://schemas.microsoft.com/office/drawing/2014/main" id="{C6ABDE3E-A96D-4969-8F70-7E0631E52F9A}"/>
              </a:ext>
            </a:extLst>
          </p:cNvPr>
          <p:cNvGraphicFramePr>
            <a:graphicFrameLocks noChangeAspect="1"/>
          </p:cNvGraphicFramePr>
          <p:nvPr>
            <p:extLst>
              <p:ext uri="{D42A27DB-BD31-4B8C-83A1-F6EECF244321}">
                <p14:modId xmlns:p14="http://schemas.microsoft.com/office/powerpoint/2010/main" val="2950085247"/>
              </p:ext>
            </p:extLst>
          </p:nvPr>
        </p:nvGraphicFramePr>
        <p:xfrm>
          <a:off x="2509838" y="2514600"/>
          <a:ext cx="7172325" cy="4191000"/>
        </p:xfrm>
        <a:graphic>
          <a:graphicData uri="http://schemas.openxmlformats.org/presentationml/2006/ole">
            <mc:AlternateContent xmlns:mc="http://schemas.openxmlformats.org/markup-compatibility/2006">
              <mc:Choice xmlns:v="urn:schemas-microsoft-com:vml" Requires="v">
                <p:oleObj spid="_x0000_s3102" name="Acrobat Document" r:id="rId3" imgW="3482338" imgH="2034504" progId="Acrobat.Document.11">
                  <p:embed/>
                </p:oleObj>
              </mc:Choice>
              <mc:Fallback>
                <p:oleObj name="Acrobat Document" r:id="rId3" imgW="3482338" imgH="2034504" progId="Acrobat.Document.11">
                  <p:embed/>
                  <p:pic>
                    <p:nvPicPr>
                      <p:cNvPr id="1741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838" y="2514600"/>
                        <a:ext cx="7172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7617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228600"/>
            <a:ext cx="8229600" cy="1143000"/>
          </a:xfrm>
        </p:spPr>
        <p:txBody>
          <a:bodyPr/>
          <a:lstStyle/>
          <a:p>
            <a:r>
              <a:rPr lang="en-US" altLang="en-US" dirty="0"/>
              <a:t>Addition of Vectors</a:t>
            </a:r>
            <a:br>
              <a:rPr lang="en-US" altLang="en-US" dirty="0"/>
            </a:br>
            <a:r>
              <a:rPr lang="en-US" altLang="en-US" sz="2000" dirty="0">
                <a:solidFill>
                  <a:srgbClr val="FF0000"/>
                </a:solidFill>
              </a:rPr>
              <a:t> (Free Response)</a:t>
            </a:r>
          </a:p>
        </p:txBody>
      </p:sp>
      <p:grpSp>
        <p:nvGrpSpPr>
          <p:cNvPr id="6" name="Group 5">
            <a:extLst>
              <a:ext uri="{FF2B5EF4-FFF2-40B4-BE49-F238E27FC236}">
                <a16:creationId xmlns:a16="http://schemas.microsoft.com/office/drawing/2014/main" id="{F7402CCA-866E-45C4-8485-7B91D5005F29}"/>
              </a:ext>
            </a:extLst>
          </p:cNvPr>
          <p:cNvGrpSpPr/>
          <p:nvPr/>
        </p:nvGrpSpPr>
        <p:grpSpPr>
          <a:xfrm>
            <a:off x="2509838" y="2514600"/>
            <a:ext cx="7172325" cy="4191000"/>
            <a:chOff x="2509838" y="2514600"/>
            <a:chExt cx="7172325" cy="4191000"/>
          </a:xfrm>
        </p:grpSpPr>
        <p:graphicFrame>
          <p:nvGraphicFramePr>
            <p:cNvPr id="7" name="Object 2">
              <a:extLst>
                <a:ext uri="{FF2B5EF4-FFF2-40B4-BE49-F238E27FC236}">
                  <a16:creationId xmlns:a16="http://schemas.microsoft.com/office/drawing/2014/main" id="{C6ABDE3E-A96D-4969-8F70-7E0631E52F9A}"/>
                </a:ext>
              </a:extLst>
            </p:cNvPr>
            <p:cNvGraphicFramePr>
              <a:graphicFrameLocks noChangeAspect="1"/>
            </p:cNvGraphicFramePr>
            <p:nvPr/>
          </p:nvGraphicFramePr>
          <p:xfrm>
            <a:off x="2509838" y="2514600"/>
            <a:ext cx="7172325" cy="4191000"/>
          </p:xfrm>
          <a:graphic>
            <a:graphicData uri="http://schemas.openxmlformats.org/presentationml/2006/ole">
              <mc:AlternateContent xmlns:mc="http://schemas.openxmlformats.org/markup-compatibility/2006">
                <mc:Choice xmlns:v="urn:schemas-microsoft-com:vml" Requires="v">
                  <p:oleObj spid="_x0000_s8211" name="Acrobat Document" r:id="rId3" imgW="3482338" imgH="2034504" progId="Acrobat.Document.11">
                    <p:embed/>
                  </p:oleObj>
                </mc:Choice>
                <mc:Fallback>
                  <p:oleObj name="Acrobat Document" r:id="rId3" imgW="3482338" imgH="2034504" progId="Acrobat.Document.11">
                    <p:embed/>
                    <p:pic>
                      <p:nvPicPr>
                        <p:cNvPr id="7" name="Object 2">
                          <a:extLst>
                            <a:ext uri="{FF2B5EF4-FFF2-40B4-BE49-F238E27FC236}">
                              <a16:creationId xmlns:a16="http://schemas.microsoft.com/office/drawing/2014/main" id="{C6ABDE3E-A96D-4969-8F70-7E0631E52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838" y="2514600"/>
                          <a:ext cx="7172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a:extLst>
                <a:ext uri="{FF2B5EF4-FFF2-40B4-BE49-F238E27FC236}">
                  <a16:creationId xmlns:a16="http://schemas.microsoft.com/office/drawing/2014/main" id="{4D09888F-7D7D-4C7E-8380-A60EE6B22277}"/>
                </a:ext>
              </a:extLst>
            </p:cNvPr>
            <p:cNvCxnSpPr>
              <a:cxnSpLocks/>
            </p:cNvCxnSpPr>
            <p:nvPr/>
          </p:nvCxnSpPr>
          <p:spPr>
            <a:xfrm flipH="1" flipV="1">
              <a:off x="6781800" y="4953000"/>
              <a:ext cx="1676400" cy="351972"/>
            </a:xfrm>
            <a:prstGeom prst="straightConnector1">
              <a:avLst/>
            </a:prstGeom>
            <a:ln w="38100">
              <a:solidFill>
                <a:srgbClr val="FF0000"/>
              </a:solidFill>
              <a:tailEnd type="triangle" w="lg"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9383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7CC-5E71-4106-8BF8-D59E684A6A5D}"/>
              </a:ext>
            </a:extLst>
          </p:cNvPr>
          <p:cNvSpPr>
            <a:spLocks noGrp="1"/>
          </p:cNvSpPr>
          <p:nvPr>
            <p:ph type="title"/>
          </p:nvPr>
        </p:nvSpPr>
        <p:spPr>
          <a:xfrm>
            <a:off x="1905000" y="274638"/>
            <a:ext cx="8305800" cy="1143000"/>
          </a:xfrm>
        </p:spPr>
        <p:txBody>
          <a:bodyPr/>
          <a:lstStyle/>
          <a:p>
            <a:r>
              <a:rPr lang="en-US" sz="3600" dirty="0"/>
              <a:t>Studies of Physics Students’ Math Skills</a:t>
            </a:r>
          </a:p>
        </p:txBody>
      </p:sp>
      <p:sp>
        <p:nvSpPr>
          <p:cNvPr id="3" name="Content Placeholder 2">
            <a:extLst>
              <a:ext uri="{FF2B5EF4-FFF2-40B4-BE49-F238E27FC236}">
                <a16:creationId xmlns:a16="http://schemas.microsoft.com/office/drawing/2014/main" id="{824C0F08-C70D-4361-BB46-092CE12CDBB2}"/>
              </a:ext>
            </a:extLst>
          </p:cNvPr>
          <p:cNvSpPr>
            <a:spLocks noGrp="1"/>
          </p:cNvSpPr>
          <p:nvPr>
            <p:ph idx="1"/>
          </p:nvPr>
        </p:nvSpPr>
        <p:spPr/>
        <p:txBody>
          <a:bodyPr/>
          <a:lstStyle/>
          <a:p>
            <a:r>
              <a:rPr lang="en-US" sz="2600" dirty="0"/>
              <a:t>Beginning in 1918 and continuing today, investigators have probed physics students’ mathematics preparation and asked whether it’s adequate for college physics. </a:t>
            </a:r>
          </a:p>
          <a:p>
            <a:r>
              <a:rPr lang="en-US" sz="2600" dirty="0"/>
              <a:t>Many mathematics diagnostic tests have been administered to high school and college physics students.</a:t>
            </a:r>
          </a:p>
        </p:txBody>
      </p:sp>
    </p:spTree>
    <p:extLst>
      <p:ext uri="{BB962C8B-B14F-4D97-AF65-F5344CB8AC3E}">
        <p14:creationId xmlns:p14="http://schemas.microsoft.com/office/powerpoint/2010/main" val="28926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228600"/>
            <a:ext cx="8229600" cy="1143000"/>
          </a:xfrm>
        </p:spPr>
        <p:txBody>
          <a:bodyPr/>
          <a:lstStyle/>
          <a:p>
            <a:r>
              <a:rPr lang="en-US" altLang="en-US" dirty="0"/>
              <a:t>Addition of Vectors</a:t>
            </a:r>
            <a:br>
              <a:rPr lang="en-US" altLang="en-US" dirty="0"/>
            </a:br>
            <a:r>
              <a:rPr lang="en-US" altLang="en-US" sz="2000" dirty="0">
                <a:solidFill>
                  <a:srgbClr val="FF0000"/>
                </a:solidFill>
              </a:rPr>
              <a:t>Percent Correct Responses (Free Response)</a:t>
            </a:r>
          </a:p>
        </p:txBody>
      </p:sp>
      <p:sp>
        <p:nvSpPr>
          <p:cNvPr id="17412" name="TextBox 3"/>
          <p:cNvSpPr txBox="1">
            <a:spLocks noChangeArrowheads="1"/>
          </p:cNvSpPr>
          <p:nvPr/>
        </p:nvSpPr>
        <p:spPr bwMode="auto">
          <a:xfrm>
            <a:off x="1447800" y="1562967"/>
            <a:ext cx="9220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solidFill>
                  <a:srgbClr val="FF0000"/>
                </a:solidFill>
              </a:rPr>
              <a:t>Algebra-based Course, 2</a:t>
            </a:r>
            <a:r>
              <a:rPr lang="en-US" altLang="en-US" sz="2400" baseline="30000" dirty="0">
                <a:solidFill>
                  <a:srgbClr val="FF0000"/>
                </a:solidFill>
              </a:rPr>
              <a:t>nd</a:t>
            </a:r>
            <a:r>
              <a:rPr lang="en-US" altLang="en-US" sz="2400" dirty="0">
                <a:solidFill>
                  <a:srgbClr val="FF0000"/>
                </a:solidFill>
              </a:rPr>
              <a:t> semester (ASU-Tempe): 36% </a:t>
            </a:r>
            <a:r>
              <a:rPr lang="en-US" altLang="en-US" sz="1800" dirty="0">
                <a:solidFill>
                  <a:srgbClr val="FF0000"/>
                </a:solidFill>
              </a:rPr>
              <a:t>(</a:t>
            </a:r>
            <a:r>
              <a:rPr lang="en-US" altLang="en-US" sz="1800" i="1" dirty="0">
                <a:solidFill>
                  <a:srgbClr val="FF0000"/>
                </a:solidFill>
              </a:rPr>
              <a:t>N</a:t>
            </a:r>
            <a:r>
              <a:rPr lang="en-US" altLang="en-US" sz="1800" dirty="0">
                <a:solidFill>
                  <a:srgbClr val="FF0000"/>
                </a:solidFill>
              </a:rPr>
              <a:t> = 61)</a:t>
            </a:r>
          </a:p>
          <a:p>
            <a:pPr>
              <a:spcBef>
                <a:spcPts val="600"/>
              </a:spcBef>
              <a:buFontTx/>
              <a:buNone/>
            </a:pPr>
            <a:r>
              <a:rPr lang="en-US" altLang="en-US" sz="2400" dirty="0">
                <a:solidFill>
                  <a:srgbClr val="FF0000"/>
                </a:solidFill>
              </a:rPr>
              <a:t>Algebra-based Course, 2</a:t>
            </a:r>
            <a:r>
              <a:rPr lang="en-US" altLang="en-US" sz="2400" baseline="30000" dirty="0">
                <a:solidFill>
                  <a:srgbClr val="FF0000"/>
                </a:solidFill>
              </a:rPr>
              <a:t>nd</a:t>
            </a:r>
            <a:r>
              <a:rPr lang="en-US" altLang="en-US" sz="2400" dirty="0">
                <a:solidFill>
                  <a:srgbClr val="FF0000"/>
                </a:solidFill>
              </a:rPr>
              <a:t> semester (Iowa State): 44% </a:t>
            </a:r>
            <a:r>
              <a:rPr lang="en-US" altLang="en-US" sz="1800" dirty="0">
                <a:solidFill>
                  <a:srgbClr val="FF0000"/>
                </a:solidFill>
              </a:rPr>
              <a:t>(</a:t>
            </a:r>
            <a:r>
              <a:rPr lang="en-US" altLang="en-US" sz="1800" i="1" dirty="0">
                <a:solidFill>
                  <a:srgbClr val="FF0000"/>
                </a:solidFill>
              </a:rPr>
              <a:t>N</a:t>
            </a:r>
            <a:r>
              <a:rPr lang="en-US" altLang="en-US" sz="1800" dirty="0">
                <a:solidFill>
                  <a:srgbClr val="FF0000"/>
                </a:solidFill>
              </a:rPr>
              <a:t> = 201)</a:t>
            </a:r>
            <a:br>
              <a:rPr lang="en-US" altLang="en-US" sz="2400" dirty="0">
                <a:solidFill>
                  <a:srgbClr val="FF0000"/>
                </a:solidFill>
              </a:rPr>
            </a:br>
            <a:endParaRPr lang="en-US" altLang="en-US" sz="2400" dirty="0">
              <a:solidFill>
                <a:srgbClr val="FF0000"/>
              </a:solidFill>
            </a:endParaRPr>
          </a:p>
        </p:txBody>
      </p:sp>
      <p:grpSp>
        <p:nvGrpSpPr>
          <p:cNvPr id="6" name="Group 5">
            <a:extLst>
              <a:ext uri="{FF2B5EF4-FFF2-40B4-BE49-F238E27FC236}">
                <a16:creationId xmlns:a16="http://schemas.microsoft.com/office/drawing/2014/main" id="{F7402CCA-866E-45C4-8485-7B91D5005F29}"/>
              </a:ext>
            </a:extLst>
          </p:cNvPr>
          <p:cNvGrpSpPr/>
          <p:nvPr/>
        </p:nvGrpSpPr>
        <p:grpSpPr>
          <a:xfrm>
            <a:off x="2509838" y="2514600"/>
            <a:ext cx="7172325" cy="4191000"/>
            <a:chOff x="2509838" y="2514600"/>
            <a:chExt cx="7172325" cy="4191000"/>
          </a:xfrm>
        </p:grpSpPr>
        <p:graphicFrame>
          <p:nvGraphicFramePr>
            <p:cNvPr id="7" name="Object 2">
              <a:extLst>
                <a:ext uri="{FF2B5EF4-FFF2-40B4-BE49-F238E27FC236}">
                  <a16:creationId xmlns:a16="http://schemas.microsoft.com/office/drawing/2014/main" id="{C6ABDE3E-A96D-4969-8F70-7E0631E52F9A}"/>
                </a:ext>
              </a:extLst>
            </p:cNvPr>
            <p:cNvGraphicFramePr>
              <a:graphicFrameLocks noChangeAspect="1"/>
            </p:cNvGraphicFramePr>
            <p:nvPr/>
          </p:nvGraphicFramePr>
          <p:xfrm>
            <a:off x="2509838" y="2514600"/>
            <a:ext cx="7172325" cy="4191000"/>
          </p:xfrm>
          <a:graphic>
            <a:graphicData uri="http://schemas.openxmlformats.org/presentationml/2006/ole">
              <mc:AlternateContent xmlns:mc="http://schemas.openxmlformats.org/markup-compatibility/2006">
                <mc:Choice xmlns:v="urn:schemas-microsoft-com:vml" Requires="v">
                  <p:oleObj spid="_x0000_s7187" name="Acrobat Document" r:id="rId3" imgW="3482338" imgH="2034504" progId="Acrobat.Document.11">
                    <p:embed/>
                  </p:oleObj>
                </mc:Choice>
                <mc:Fallback>
                  <p:oleObj name="Acrobat Document" r:id="rId3" imgW="3482338" imgH="2034504" progId="Acrobat.Document.11">
                    <p:embed/>
                    <p:pic>
                      <p:nvPicPr>
                        <p:cNvPr id="7" name="Object 2">
                          <a:extLst>
                            <a:ext uri="{FF2B5EF4-FFF2-40B4-BE49-F238E27FC236}">
                              <a16:creationId xmlns:a16="http://schemas.microsoft.com/office/drawing/2014/main" id="{C6ABDE3E-A96D-4969-8F70-7E0631E52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838" y="2514600"/>
                          <a:ext cx="71723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a:extLst>
                <a:ext uri="{FF2B5EF4-FFF2-40B4-BE49-F238E27FC236}">
                  <a16:creationId xmlns:a16="http://schemas.microsoft.com/office/drawing/2014/main" id="{4D09888F-7D7D-4C7E-8380-A60EE6B22277}"/>
                </a:ext>
              </a:extLst>
            </p:cNvPr>
            <p:cNvCxnSpPr>
              <a:cxnSpLocks/>
            </p:cNvCxnSpPr>
            <p:nvPr/>
          </p:nvCxnSpPr>
          <p:spPr>
            <a:xfrm flipH="1" flipV="1">
              <a:off x="6781800" y="4953000"/>
              <a:ext cx="1676400" cy="351972"/>
            </a:xfrm>
            <a:prstGeom prst="straightConnector1">
              <a:avLst/>
            </a:prstGeom>
            <a:ln w="38100">
              <a:solidFill>
                <a:srgbClr val="FF0000"/>
              </a:solidFill>
              <a:tailEnd type="triangle" w="lg" len="med"/>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2425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Addition of Vectors</a:t>
            </a:r>
            <a:br>
              <a:rPr lang="en-US" altLang="en-US" dirty="0"/>
            </a:br>
            <a:r>
              <a:rPr lang="en-US" altLang="en-US" sz="2000" dirty="0">
                <a:solidFill>
                  <a:srgbClr val="FF0000"/>
                </a:solidFill>
              </a:rPr>
              <a:t>Multiple Choice</a:t>
            </a:r>
          </a:p>
        </p:txBody>
      </p:sp>
      <p:pic>
        <p:nvPicPr>
          <p:cNvPr id="18436" name="Picture 7"/>
          <p:cNvPicPr>
            <a:picLocks noChangeAspect="1"/>
          </p:cNvPicPr>
          <p:nvPr/>
        </p:nvPicPr>
        <p:blipFill>
          <a:blip r:embed="rId2">
            <a:extLst>
              <a:ext uri="{28A0092B-C50C-407E-A947-70E740481C1C}">
                <a14:useLocalDpi xmlns:a14="http://schemas.microsoft.com/office/drawing/2010/main" val="0"/>
              </a:ext>
            </a:extLst>
          </a:blip>
          <a:srcRect l="-2313" t="13033" r="4486" b="3873"/>
          <a:stretch>
            <a:fillRect/>
          </a:stretch>
        </p:blipFill>
        <p:spPr bwMode="auto">
          <a:xfrm>
            <a:off x="1676400" y="2632075"/>
            <a:ext cx="82296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Up 8"/>
          <p:cNvSpPr/>
          <p:nvPr/>
        </p:nvSpPr>
        <p:spPr>
          <a:xfrm>
            <a:off x="6477000" y="4597400"/>
            <a:ext cx="304800" cy="762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Up 9"/>
          <p:cNvSpPr/>
          <p:nvPr/>
        </p:nvSpPr>
        <p:spPr>
          <a:xfrm>
            <a:off x="8382000" y="4610100"/>
            <a:ext cx="304800" cy="762000"/>
          </a:xfrm>
          <a:prstGeom prst="up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439" name="Rectangle 11"/>
          <p:cNvSpPr>
            <a:spLocks noChangeArrowheads="1"/>
          </p:cNvSpPr>
          <p:nvPr/>
        </p:nvSpPr>
        <p:spPr bwMode="auto">
          <a:xfrm>
            <a:off x="8382000" y="5359400"/>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hlink"/>
                </a:solidFill>
              </a:rPr>
              <a:t>✓</a:t>
            </a:r>
          </a:p>
        </p:txBody>
      </p:sp>
      <p:sp>
        <p:nvSpPr>
          <p:cNvPr id="18440" name="Rectangle 12"/>
          <p:cNvSpPr>
            <a:spLocks noChangeArrowheads="1"/>
          </p:cNvSpPr>
          <p:nvPr/>
        </p:nvSpPr>
        <p:spPr bwMode="auto">
          <a:xfrm>
            <a:off x="6459539" y="5407025"/>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0000"/>
                </a:solidFill>
              </a:rPr>
              <a:t>X</a:t>
            </a:r>
          </a:p>
        </p:txBody>
      </p:sp>
    </p:spTree>
    <p:extLst>
      <p:ext uri="{BB962C8B-B14F-4D97-AF65-F5344CB8AC3E}">
        <p14:creationId xmlns:p14="http://schemas.microsoft.com/office/powerpoint/2010/main" val="4168297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Addition of Vectors</a:t>
            </a:r>
            <a:br>
              <a:rPr lang="en-US" altLang="en-US" dirty="0"/>
            </a:br>
            <a:r>
              <a:rPr lang="en-US" altLang="en-US" sz="2000" dirty="0">
                <a:solidFill>
                  <a:srgbClr val="FF0000"/>
                </a:solidFill>
              </a:rPr>
              <a:t>Percent Correct Responses (Multiple Choice)</a:t>
            </a:r>
          </a:p>
        </p:txBody>
      </p:sp>
      <p:pic>
        <p:nvPicPr>
          <p:cNvPr id="18436" name="Picture 7"/>
          <p:cNvPicPr>
            <a:picLocks noChangeAspect="1"/>
          </p:cNvPicPr>
          <p:nvPr/>
        </p:nvPicPr>
        <p:blipFill>
          <a:blip r:embed="rId2">
            <a:extLst>
              <a:ext uri="{28A0092B-C50C-407E-A947-70E740481C1C}">
                <a14:useLocalDpi xmlns:a14="http://schemas.microsoft.com/office/drawing/2010/main" val="0"/>
              </a:ext>
            </a:extLst>
          </a:blip>
          <a:srcRect l="-2313" t="13033" r="4486" b="3873"/>
          <a:stretch>
            <a:fillRect/>
          </a:stretch>
        </p:blipFill>
        <p:spPr bwMode="auto">
          <a:xfrm>
            <a:off x="1676400" y="2632075"/>
            <a:ext cx="82296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Up 8"/>
          <p:cNvSpPr/>
          <p:nvPr/>
        </p:nvSpPr>
        <p:spPr>
          <a:xfrm>
            <a:off x="6477000" y="4597400"/>
            <a:ext cx="304800" cy="762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Up 9"/>
          <p:cNvSpPr/>
          <p:nvPr/>
        </p:nvSpPr>
        <p:spPr>
          <a:xfrm>
            <a:off x="8382000" y="4610100"/>
            <a:ext cx="304800" cy="762000"/>
          </a:xfrm>
          <a:prstGeom prst="up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439" name="Rectangle 11"/>
          <p:cNvSpPr>
            <a:spLocks noChangeArrowheads="1"/>
          </p:cNvSpPr>
          <p:nvPr/>
        </p:nvSpPr>
        <p:spPr bwMode="auto">
          <a:xfrm>
            <a:off x="8382000" y="5359400"/>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hlink"/>
                </a:solidFill>
              </a:rPr>
              <a:t>✓</a:t>
            </a:r>
          </a:p>
        </p:txBody>
      </p:sp>
      <p:sp>
        <p:nvSpPr>
          <p:cNvPr id="18440" name="Rectangle 12"/>
          <p:cNvSpPr>
            <a:spLocks noChangeArrowheads="1"/>
          </p:cNvSpPr>
          <p:nvPr/>
        </p:nvSpPr>
        <p:spPr bwMode="auto">
          <a:xfrm>
            <a:off x="6459539" y="5407025"/>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0000"/>
                </a:solidFill>
              </a:rPr>
              <a:t>X</a:t>
            </a:r>
          </a:p>
        </p:txBody>
      </p:sp>
      <p:sp>
        <p:nvSpPr>
          <p:cNvPr id="11" name="TextBox 10">
            <a:extLst>
              <a:ext uri="{FF2B5EF4-FFF2-40B4-BE49-F238E27FC236}">
                <a16:creationId xmlns:a16="http://schemas.microsoft.com/office/drawing/2014/main" id="{709C2A80-40E7-4B10-BEF9-DC39CEA7B8B2}"/>
              </a:ext>
            </a:extLst>
          </p:cNvPr>
          <p:cNvSpPr txBox="1"/>
          <p:nvPr/>
        </p:nvSpPr>
        <p:spPr>
          <a:xfrm>
            <a:off x="2286000" y="1533387"/>
            <a:ext cx="7924800" cy="400110"/>
          </a:xfrm>
          <a:prstGeom prst="rect">
            <a:avLst/>
          </a:prstGeom>
          <a:noFill/>
        </p:spPr>
        <p:txBody>
          <a:bodyPr wrap="square">
            <a:spAutoFit/>
          </a:bodyPr>
          <a:lstStyle/>
          <a:p>
            <a:pPr>
              <a:spcBef>
                <a:spcPct val="0"/>
              </a:spcBef>
              <a:buFontTx/>
              <a:buNone/>
            </a:pPr>
            <a:r>
              <a:rPr lang="en-US" altLang="en-US" sz="2000" dirty="0">
                <a:solidFill>
                  <a:srgbClr val="FF0000"/>
                </a:solidFill>
              </a:rPr>
              <a:t>Algebra-based Course, 2</a:t>
            </a:r>
            <a:r>
              <a:rPr lang="en-US" altLang="en-US" sz="2000" baseline="30000" dirty="0">
                <a:solidFill>
                  <a:srgbClr val="FF0000"/>
                </a:solidFill>
              </a:rPr>
              <a:t>nd</a:t>
            </a:r>
            <a:r>
              <a:rPr lang="en-US" altLang="en-US" sz="2000" dirty="0">
                <a:solidFill>
                  <a:srgbClr val="FF0000"/>
                </a:solidFill>
              </a:rPr>
              <a:t> semester (ASU-Tempe): 27% </a:t>
            </a:r>
            <a:r>
              <a:rPr lang="en-US" altLang="en-US" sz="1600" dirty="0">
                <a:solidFill>
                  <a:srgbClr val="FF0000"/>
                </a:solidFill>
              </a:rPr>
              <a:t>(</a:t>
            </a:r>
            <a:r>
              <a:rPr lang="en-US" altLang="en-US" sz="1600" i="1" dirty="0">
                <a:solidFill>
                  <a:srgbClr val="FF0000"/>
                </a:solidFill>
              </a:rPr>
              <a:t>N</a:t>
            </a:r>
            <a:r>
              <a:rPr lang="en-US" altLang="en-US" sz="1600" dirty="0">
                <a:solidFill>
                  <a:srgbClr val="FF0000"/>
                </a:solidFill>
              </a:rPr>
              <a:t> = 62)</a:t>
            </a:r>
          </a:p>
        </p:txBody>
      </p:sp>
    </p:spTree>
    <p:extLst>
      <p:ext uri="{BB962C8B-B14F-4D97-AF65-F5344CB8AC3E}">
        <p14:creationId xmlns:p14="http://schemas.microsoft.com/office/powerpoint/2010/main" val="892665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Addition of Vectors</a:t>
            </a:r>
            <a:br>
              <a:rPr lang="en-US" altLang="en-US" dirty="0"/>
            </a:br>
            <a:r>
              <a:rPr lang="en-US" altLang="en-US" sz="2000" dirty="0">
                <a:solidFill>
                  <a:srgbClr val="FF0000"/>
                </a:solidFill>
              </a:rPr>
              <a:t>Percent Correct Responses (Multiple Choice)</a:t>
            </a:r>
          </a:p>
        </p:txBody>
      </p:sp>
      <p:pic>
        <p:nvPicPr>
          <p:cNvPr id="18436" name="Picture 7"/>
          <p:cNvPicPr>
            <a:picLocks noChangeAspect="1"/>
          </p:cNvPicPr>
          <p:nvPr/>
        </p:nvPicPr>
        <p:blipFill>
          <a:blip r:embed="rId2">
            <a:extLst>
              <a:ext uri="{28A0092B-C50C-407E-A947-70E740481C1C}">
                <a14:useLocalDpi xmlns:a14="http://schemas.microsoft.com/office/drawing/2010/main" val="0"/>
              </a:ext>
            </a:extLst>
          </a:blip>
          <a:srcRect l="-2313" t="13033" r="4486" b="3873"/>
          <a:stretch>
            <a:fillRect/>
          </a:stretch>
        </p:blipFill>
        <p:spPr bwMode="auto">
          <a:xfrm>
            <a:off x="1676400" y="2632075"/>
            <a:ext cx="82296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Up 8"/>
          <p:cNvSpPr/>
          <p:nvPr/>
        </p:nvSpPr>
        <p:spPr>
          <a:xfrm>
            <a:off x="6477000" y="4597400"/>
            <a:ext cx="304800" cy="762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Up 9"/>
          <p:cNvSpPr/>
          <p:nvPr/>
        </p:nvSpPr>
        <p:spPr>
          <a:xfrm>
            <a:off x="8382000" y="4610100"/>
            <a:ext cx="304800" cy="762000"/>
          </a:xfrm>
          <a:prstGeom prst="up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439" name="Rectangle 11"/>
          <p:cNvSpPr>
            <a:spLocks noChangeArrowheads="1"/>
          </p:cNvSpPr>
          <p:nvPr/>
        </p:nvSpPr>
        <p:spPr bwMode="auto">
          <a:xfrm>
            <a:off x="8382000" y="5359400"/>
            <a:ext cx="357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hlink"/>
                </a:solidFill>
              </a:rPr>
              <a:t>✓</a:t>
            </a:r>
          </a:p>
        </p:txBody>
      </p:sp>
      <p:sp>
        <p:nvSpPr>
          <p:cNvPr id="18440" name="Rectangle 12"/>
          <p:cNvSpPr>
            <a:spLocks noChangeArrowheads="1"/>
          </p:cNvSpPr>
          <p:nvPr/>
        </p:nvSpPr>
        <p:spPr bwMode="auto">
          <a:xfrm>
            <a:off x="6459539" y="5407025"/>
            <a:ext cx="339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7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0000"/>
                </a:solidFill>
              </a:rPr>
              <a:t>X</a:t>
            </a:r>
          </a:p>
        </p:txBody>
      </p:sp>
      <p:sp>
        <p:nvSpPr>
          <p:cNvPr id="11" name="TextBox 10">
            <a:extLst>
              <a:ext uri="{FF2B5EF4-FFF2-40B4-BE49-F238E27FC236}">
                <a16:creationId xmlns:a16="http://schemas.microsoft.com/office/drawing/2014/main" id="{709C2A80-40E7-4B10-BEF9-DC39CEA7B8B2}"/>
              </a:ext>
            </a:extLst>
          </p:cNvPr>
          <p:cNvSpPr txBox="1"/>
          <p:nvPr/>
        </p:nvSpPr>
        <p:spPr>
          <a:xfrm>
            <a:off x="2286000" y="1533387"/>
            <a:ext cx="7924800" cy="784830"/>
          </a:xfrm>
          <a:prstGeom prst="rect">
            <a:avLst/>
          </a:prstGeom>
          <a:noFill/>
        </p:spPr>
        <p:txBody>
          <a:bodyPr wrap="square">
            <a:spAutoFit/>
          </a:bodyPr>
          <a:lstStyle/>
          <a:p>
            <a:pPr>
              <a:spcBef>
                <a:spcPct val="0"/>
              </a:spcBef>
              <a:buFontTx/>
              <a:buNone/>
            </a:pPr>
            <a:r>
              <a:rPr lang="en-US" altLang="en-US" sz="2000" dirty="0">
                <a:solidFill>
                  <a:srgbClr val="FF0000"/>
                </a:solidFill>
              </a:rPr>
              <a:t>Algebra-based Course, 2</a:t>
            </a:r>
            <a:r>
              <a:rPr lang="en-US" altLang="en-US" sz="2000" baseline="30000" dirty="0">
                <a:solidFill>
                  <a:srgbClr val="FF0000"/>
                </a:solidFill>
              </a:rPr>
              <a:t>nd</a:t>
            </a:r>
            <a:r>
              <a:rPr lang="en-US" altLang="en-US" sz="2000" dirty="0">
                <a:solidFill>
                  <a:srgbClr val="FF0000"/>
                </a:solidFill>
              </a:rPr>
              <a:t> semester (ASU-Tempe): 27% </a:t>
            </a:r>
            <a:r>
              <a:rPr lang="en-US" altLang="en-US" sz="1600" dirty="0">
                <a:solidFill>
                  <a:srgbClr val="FF0000"/>
                </a:solidFill>
              </a:rPr>
              <a:t>(</a:t>
            </a:r>
            <a:r>
              <a:rPr lang="en-US" altLang="en-US" sz="1600" i="1" dirty="0">
                <a:solidFill>
                  <a:srgbClr val="FF0000"/>
                </a:solidFill>
              </a:rPr>
              <a:t>N</a:t>
            </a:r>
            <a:r>
              <a:rPr lang="en-US" altLang="en-US" sz="1600" dirty="0">
                <a:solidFill>
                  <a:srgbClr val="FF0000"/>
                </a:solidFill>
              </a:rPr>
              <a:t> = 62)</a:t>
            </a:r>
          </a:p>
          <a:p>
            <a:pPr>
              <a:spcBef>
                <a:spcPts val="600"/>
              </a:spcBef>
              <a:buFontTx/>
              <a:buNone/>
            </a:pPr>
            <a:r>
              <a:rPr lang="en-US" altLang="en-US" sz="2000" dirty="0">
                <a:solidFill>
                  <a:srgbClr val="FF0000"/>
                </a:solidFill>
              </a:rPr>
              <a:t>Calculus-based Course, 1</a:t>
            </a:r>
            <a:r>
              <a:rPr lang="en-US" altLang="en-US" sz="2000" baseline="30000" dirty="0">
                <a:solidFill>
                  <a:srgbClr val="FF0000"/>
                </a:solidFill>
              </a:rPr>
              <a:t>st</a:t>
            </a:r>
            <a:r>
              <a:rPr lang="en-US" altLang="en-US" sz="2000" dirty="0">
                <a:solidFill>
                  <a:srgbClr val="FF0000"/>
                </a:solidFill>
              </a:rPr>
              <a:t> semester (ASU-Tempe): 70% </a:t>
            </a:r>
            <a:r>
              <a:rPr lang="en-US" altLang="en-US" sz="1600" dirty="0">
                <a:solidFill>
                  <a:srgbClr val="FF0000"/>
                </a:solidFill>
              </a:rPr>
              <a:t>(</a:t>
            </a:r>
            <a:r>
              <a:rPr lang="en-US" altLang="en-US" sz="1600" i="1" dirty="0">
                <a:solidFill>
                  <a:srgbClr val="FF0000"/>
                </a:solidFill>
              </a:rPr>
              <a:t>N</a:t>
            </a:r>
            <a:r>
              <a:rPr lang="en-US" altLang="en-US" sz="1600" dirty="0">
                <a:solidFill>
                  <a:srgbClr val="FF0000"/>
                </a:solidFill>
              </a:rPr>
              <a:t> = 98)</a:t>
            </a:r>
            <a:endParaRPr lang="en-US" sz="1600" dirty="0"/>
          </a:p>
        </p:txBody>
      </p:sp>
    </p:spTree>
    <p:extLst>
      <p:ext uri="{BB962C8B-B14F-4D97-AF65-F5344CB8AC3E}">
        <p14:creationId xmlns:p14="http://schemas.microsoft.com/office/powerpoint/2010/main" val="416848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Common Student Errors With Vector Addition</a:t>
            </a:r>
          </a:p>
        </p:txBody>
      </p:sp>
      <p:sp>
        <p:nvSpPr>
          <p:cNvPr id="3" name="Content Placeholder 2"/>
          <p:cNvSpPr>
            <a:spLocks noGrp="1"/>
          </p:cNvSpPr>
          <p:nvPr>
            <p:ph idx="1"/>
          </p:nvPr>
        </p:nvSpPr>
        <p:spPr/>
        <p:txBody>
          <a:bodyPr/>
          <a:lstStyle/>
          <a:p>
            <a:r>
              <a:rPr lang="en-US" dirty="0"/>
              <a:t>“Split the Difference” or “Bisector Vector”:</a:t>
            </a:r>
          </a:p>
          <a:p>
            <a:endParaRPr lang="en-US" dirty="0"/>
          </a:p>
          <a:p>
            <a:endParaRPr lang="en-US" dirty="0"/>
          </a:p>
          <a:p>
            <a:r>
              <a:rPr lang="en-US" dirty="0"/>
              <a:t>“Tip-to-Tip”:</a:t>
            </a:r>
          </a:p>
        </p:txBody>
      </p:sp>
      <p:cxnSp>
        <p:nvCxnSpPr>
          <p:cNvPr id="4" name="Straight Arrow Connector 3"/>
          <p:cNvCxnSpPr>
            <a:cxnSpLocks/>
          </p:cNvCxnSpPr>
          <p:nvPr/>
        </p:nvCxnSpPr>
        <p:spPr>
          <a:xfrm flipH="1" flipV="1">
            <a:off x="2743200" y="2391228"/>
            <a:ext cx="1219200" cy="80917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a:cxnSpLocks/>
          </p:cNvCxnSpPr>
          <p:nvPr/>
        </p:nvCxnSpPr>
        <p:spPr>
          <a:xfrm flipH="1">
            <a:off x="4753947" y="2354661"/>
            <a:ext cx="762000" cy="4738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4131188" y="2505306"/>
            <a:ext cx="453970" cy="646331"/>
          </a:xfrm>
          <a:prstGeom prst="rect">
            <a:avLst/>
          </a:prstGeom>
          <a:noFill/>
        </p:spPr>
        <p:txBody>
          <a:bodyPr wrap="square" rtlCol="0">
            <a:spAutoFit/>
          </a:bodyPr>
          <a:lstStyle/>
          <a:p>
            <a:r>
              <a:rPr lang="en-US" sz="3600" dirty="0"/>
              <a:t>+</a:t>
            </a:r>
          </a:p>
        </p:txBody>
      </p:sp>
      <p:sp>
        <p:nvSpPr>
          <p:cNvPr id="13" name="TextBox 12"/>
          <p:cNvSpPr txBox="1"/>
          <p:nvPr/>
        </p:nvSpPr>
        <p:spPr>
          <a:xfrm>
            <a:off x="6018244" y="2599343"/>
            <a:ext cx="453970" cy="646331"/>
          </a:xfrm>
          <a:prstGeom prst="rect">
            <a:avLst/>
          </a:prstGeom>
          <a:noFill/>
        </p:spPr>
        <p:txBody>
          <a:bodyPr wrap="square" rtlCol="0">
            <a:spAutoFit/>
          </a:bodyPr>
          <a:lstStyle/>
          <a:p>
            <a:r>
              <a:rPr lang="en-US" sz="3600" dirty="0"/>
              <a:t>=</a:t>
            </a:r>
          </a:p>
        </p:txBody>
      </p:sp>
      <p:cxnSp>
        <p:nvCxnSpPr>
          <p:cNvPr id="14" name="Straight Arrow Connector 13"/>
          <p:cNvCxnSpPr>
            <a:cxnSpLocks/>
          </p:cNvCxnSpPr>
          <p:nvPr/>
        </p:nvCxnSpPr>
        <p:spPr>
          <a:xfrm flipH="1">
            <a:off x="7239000" y="2922507"/>
            <a:ext cx="1459402"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a:cxnSpLocks/>
          </p:cNvCxnSpPr>
          <p:nvPr/>
        </p:nvCxnSpPr>
        <p:spPr>
          <a:xfrm flipH="1" flipV="1">
            <a:off x="2570973" y="4958220"/>
            <a:ext cx="1219200" cy="80917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3962400" y="5362807"/>
            <a:ext cx="453970" cy="646331"/>
          </a:xfrm>
          <a:prstGeom prst="rect">
            <a:avLst/>
          </a:prstGeom>
          <a:noFill/>
        </p:spPr>
        <p:txBody>
          <a:bodyPr wrap="square" rtlCol="0">
            <a:spAutoFit/>
          </a:bodyPr>
          <a:lstStyle/>
          <a:p>
            <a:r>
              <a:rPr lang="en-US" sz="3600" dirty="0"/>
              <a:t>+</a:t>
            </a:r>
          </a:p>
        </p:txBody>
      </p:sp>
      <p:cxnSp>
        <p:nvCxnSpPr>
          <p:cNvPr id="18" name="Straight Arrow Connector 17"/>
          <p:cNvCxnSpPr>
            <a:cxnSpLocks/>
          </p:cNvCxnSpPr>
          <p:nvPr/>
        </p:nvCxnSpPr>
        <p:spPr>
          <a:xfrm flipH="1">
            <a:off x="4753947" y="4958220"/>
            <a:ext cx="762000" cy="4738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6084695" y="4983956"/>
            <a:ext cx="453970" cy="646331"/>
          </a:xfrm>
          <a:prstGeom prst="rect">
            <a:avLst/>
          </a:prstGeom>
          <a:noFill/>
        </p:spPr>
        <p:txBody>
          <a:bodyPr wrap="square" rtlCol="0">
            <a:spAutoFit/>
          </a:bodyPr>
          <a:lstStyle/>
          <a:p>
            <a:r>
              <a:rPr lang="en-US" sz="3600" dirty="0"/>
              <a:t>=</a:t>
            </a:r>
          </a:p>
        </p:txBody>
      </p:sp>
      <p:cxnSp>
        <p:nvCxnSpPr>
          <p:cNvPr id="20" name="Straight Arrow Connector 19"/>
          <p:cNvCxnSpPr>
            <a:cxnSpLocks/>
          </p:cNvCxnSpPr>
          <p:nvPr/>
        </p:nvCxnSpPr>
        <p:spPr>
          <a:xfrm flipH="1" flipV="1">
            <a:off x="7696200" y="4622858"/>
            <a:ext cx="1219200" cy="80917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a:cxnSpLocks/>
          </p:cNvCxnSpPr>
          <p:nvPr/>
        </p:nvCxnSpPr>
        <p:spPr>
          <a:xfrm flipH="1">
            <a:off x="8124959" y="5409333"/>
            <a:ext cx="762000" cy="4738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p:cNvCxnSpPr>
          <p:nvPr/>
        </p:nvCxnSpPr>
        <p:spPr>
          <a:xfrm flipH="1" flipV="1">
            <a:off x="7667759" y="4628152"/>
            <a:ext cx="457200" cy="12137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a:cxnSpLocks/>
          </p:cNvCxnSpPr>
          <p:nvPr/>
        </p:nvCxnSpPr>
        <p:spPr>
          <a:xfrm flipH="1" flipV="1">
            <a:off x="7479202" y="2100719"/>
            <a:ext cx="1219200" cy="80917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cxnSpLocks/>
          </p:cNvCxnSpPr>
          <p:nvPr/>
        </p:nvCxnSpPr>
        <p:spPr>
          <a:xfrm flipH="1">
            <a:off x="7905300" y="2936600"/>
            <a:ext cx="762000" cy="4738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7186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7"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Vectors</a:t>
            </a:r>
          </a:p>
        </p:txBody>
      </p:sp>
      <p:sp>
        <p:nvSpPr>
          <p:cNvPr id="3" name="Content Placeholder 2"/>
          <p:cNvSpPr>
            <a:spLocks noGrp="1"/>
          </p:cNvSpPr>
          <p:nvPr>
            <p:ph idx="1"/>
          </p:nvPr>
        </p:nvSpPr>
        <p:spPr>
          <a:xfrm>
            <a:off x="1143000" y="1600200"/>
            <a:ext cx="9906000" cy="4953000"/>
          </a:xfrm>
        </p:spPr>
        <p:txBody>
          <a:bodyPr/>
          <a:lstStyle/>
          <a:p>
            <a:pPr lvl="2">
              <a:spcAft>
                <a:spcPts val="1200"/>
              </a:spcAft>
            </a:pPr>
            <a:r>
              <a:rPr lang="en-US" sz="2200" b="1" dirty="0"/>
              <a:t>Vectors: </a:t>
            </a:r>
            <a:r>
              <a:rPr lang="en-US" sz="2200" dirty="0"/>
              <a:t>Students have difficulty interpreting and manipulating vector quantities represented as arrows [Nguyen and Meltzer, 2003; </a:t>
            </a:r>
            <a:r>
              <a:rPr lang="en-US" sz="2200" dirty="0" err="1"/>
              <a:t>Barniol</a:t>
            </a:r>
            <a:r>
              <a:rPr lang="en-US" sz="2200" dirty="0"/>
              <a:t> and Zavala, 2014)</a:t>
            </a:r>
          </a:p>
          <a:p>
            <a:pPr marL="914400" lvl="2" indent="0">
              <a:spcAft>
                <a:spcPts val="1200"/>
              </a:spcAft>
              <a:buNone/>
            </a:pPr>
            <a:r>
              <a:rPr lang="en-US" sz="2200" b="1" dirty="0">
                <a:solidFill>
                  <a:srgbClr val="FF0000"/>
                </a:solidFill>
              </a:rPr>
              <a:t>How to address this problem: </a:t>
            </a:r>
          </a:p>
          <a:p>
            <a:pPr lvl="3">
              <a:spcAft>
                <a:spcPts val="1200"/>
              </a:spcAft>
            </a:pPr>
            <a:r>
              <a:rPr lang="en-US" dirty="0">
                <a:solidFill>
                  <a:srgbClr val="FF0000"/>
                </a:solidFill>
              </a:rPr>
              <a:t>Practice with a variety of vector orientations; introduce and use the “</a:t>
            </a:r>
            <a:r>
              <a:rPr lang="en-US" i="1" dirty="0" err="1">
                <a:solidFill>
                  <a:srgbClr val="FF0000"/>
                </a:solidFill>
              </a:rPr>
              <a:t>ijk</a:t>
            </a:r>
            <a:r>
              <a:rPr lang="en-US" dirty="0">
                <a:solidFill>
                  <a:srgbClr val="FF0000"/>
                </a:solidFill>
              </a:rPr>
              <a:t>” coordinate representation for vectors (Heckler and </a:t>
            </a:r>
            <a:r>
              <a:rPr lang="en-US" dirty="0" err="1">
                <a:solidFill>
                  <a:srgbClr val="FF0000"/>
                </a:solidFill>
              </a:rPr>
              <a:t>Scaife</a:t>
            </a:r>
            <a:r>
              <a:rPr lang="en-US" dirty="0">
                <a:solidFill>
                  <a:srgbClr val="FF0000"/>
                </a:solidFill>
              </a:rPr>
              <a:t>, 2015)</a:t>
            </a:r>
          </a:p>
          <a:p>
            <a:pPr lvl="3">
              <a:spcAft>
                <a:spcPts val="1200"/>
              </a:spcAft>
            </a:pPr>
            <a:r>
              <a:rPr lang="en-US" dirty="0">
                <a:solidFill>
                  <a:srgbClr val="FF0000"/>
                </a:solidFill>
              </a:rPr>
              <a:t>Provide extensive on-line practice and homework assignments related to frequently used vector procedures (</a:t>
            </a:r>
            <a:r>
              <a:rPr lang="en-US" dirty="0" err="1">
                <a:solidFill>
                  <a:srgbClr val="FF0000"/>
                </a:solidFill>
              </a:rPr>
              <a:t>Mikula</a:t>
            </a:r>
            <a:r>
              <a:rPr lang="en-US" dirty="0">
                <a:solidFill>
                  <a:srgbClr val="FF0000"/>
                </a:solidFill>
              </a:rPr>
              <a:t> and Heckler, 2017)</a:t>
            </a:r>
          </a:p>
          <a:p>
            <a:pPr lvl="3">
              <a:spcAft>
                <a:spcPts val="1200"/>
              </a:spcAft>
            </a:pPr>
            <a:r>
              <a:rPr lang="en-US" dirty="0">
                <a:solidFill>
                  <a:srgbClr val="FF0000"/>
                </a:solidFill>
              </a:rPr>
              <a:t>Design tutorial worksheet to aid students’ understanding (</a:t>
            </a:r>
            <a:r>
              <a:rPr lang="en-US" dirty="0" err="1">
                <a:solidFill>
                  <a:srgbClr val="FF0000"/>
                </a:solidFill>
              </a:rPr>
              <a:t>Barniol</a:t>
            </a:r>
            <a:r>
              <a:rPr lang="en-US" dirty="0">
                <a:solidFill>
                  <a:srgbClr val="FF0000"/>
                </a:solidFill>
              </a:rPr>
              <a:t> and Zavala, 2016)</a:t>
            </a:r>
          </a:p>
          <a:p>
            <a:pPr lvl="3">
              <a:spcAft>
                <a:spcPts val="1200"/>
              </a:spcAft>
            </a:pPr>
            <a:endParaRPr lang="en-US" dirty="0">
              <a:solidFill>
                <a:srgbClr val="FF0000"/>
              </a:solidFill>
            </a:endParaRPr>
          </a:p>
          <a:p>
            <a:endParaRPr lang="en-US" dirty="0"/>
          </a:p>
        </p:txBody>
      </p:sp>
    </p:spTree>
    <p:extLst>
      <p:ext uri="{BB962C8B-B14F-4D97-AF65-F5344CB8AC3E}">
        <p14:creationId xmlns:p14="http://schemas.microsoft.com/office/powerpoint/2010/main" val="30208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Symbols</a:t>
            </a:r>
          </a:p>
        </p:txBody>
      </p:sp>
      <p:sp>
        <p:nvSpPr>
          <p:cNvPr id="3" name="Content Placeholder 2"/>
          <p:cNvSpPr>
            <a:spLocks noGrp="1"/>
          </p:cNvSpPr>
          <p:nvPr>
            <p:ph idx="1"/>
          </p:nvPr>
        </p:nvSpPr>
        <p:spPr>
          <a:xfrm>
            <a:off x="629478" y="1630362"/>
            <a:ext cx="10972800" cy="4953000"/>
          </a:xfrm>
        </p:spPr>
        <p:txBody>
          <a:bodyPr/>
          <a:lstStyle/>
          <a:p>
            <a:pPr lvl="2">
              <a:spcAft>
                <a:spcPts val="1200"/>
              </a:spcAft>
            </a:pPr>
            <a:r>
              <a:rPr lang="en-US" sz="2200" dirty="0"/>
              <a:t>“</a:t>
            </a:r>
            <a:r>
              <a:rPr lang="en-US" sz="2200" b="1" dirty="0"/>
              <a:t>Language mismatches”: </a:t>
            </a:r>
            <a:r>
              <a:rPr lang="en-US" sz="2200" dirty="0"/>
              <a:t>Students are confused by the very different symbols and techniques used in physics classes, for identical operations first seen in mathematics classes (Dray and </a:t>
            </a:r>
            <a:r>
              <a:rPr lang="en-US" sz="2200" dirty="0" err="1"/>
              <a:t>Manogue</a:t>
            </a:r>
            <a:r>
              <a:rPr lang="en-US" sz="2200" dirty="0"/>
              <a:t>, 1999-2004)</a:t>
            </a:r>
          </a:p>
          <a:p>
            <a:pPr lvl="2">
              <a:spcAft>
                <a:spcPts val="1200"/>
              </a:spcAft>
            </a:pPr>
            <a:r>
              <a:rPr lang="en-US" sz="2200" b="1" dirty="0"/>
              <a:t>Unfamiliar symbols: </a:t>
            </a:r>
            <a:r>
              <a:rPr lang="en-US" sz="2200" dirty="0"/>
              <a:t>Students are often confused by new symbols or representations used in physics that are </a:t>
            </a:r>
            <a:r>
              <a:rPr lang="en-US" sz="2200" i="1" dirty="0"/>
              <a:t>not </a:t>
            </a:r>
            <a:r>
              <a:rPr lang="en-US" sz="2200" dirty="0"/>
              <a:t>used in mathematics classes, e.g., “arrow” representation of electric fields and gravitational forces; motion graphs (velocity-time, acceleration-time); “flux” [</a:t>
            </a:r>
            <a:r>
              <a:rPr lang="el-GR" sz="2200" dirty="0">
                <a:latin typeface="Times New Roman" panose="02020603050405020304" pitchFamily="18" charset="0"/>
                <a:cs typeface="Times New Roman" panose="02020603050405020304" pitchFamily="18" charset="0"/>
              </a:rPr>
              <a:t>Φ</a:t>
            </a:r>
            <a:r>
              <a:rPr lang="en-US" sz="2200" dirty="0"/>
              <a:t>] of electric field through a surface [Meltzer, 2005; </a:t>
            </a:r>
            <a:r>
              <a:rPr lang="en-US" sz="2200" dirty="0" err="1"/>
              <a:t>Gire</a:t>
            </a:r>
            <a:r>
              <a:rPr lang="en-US" sz="2200" dirty="0"/>
              <a:t> and Price, 2013] </a:t>
            </a:r>
          </a:p>
          <a:p>
            <a:endParaRPr lang="en-US" dirty="0"/>
          </a:p>
        </p:txBody>
      </p:sp>
    </p:spTree>
    <p:extLst>
      <p:ext uri="{BB962C8B-B14F-4D97-AF65-F5344CB8AC3E}">
        <p14:creationId xmlns:p14="http://schemas.microsoft.com/office/powerpoint/2010/main" val="167661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Symbols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2">
                  <a:spcAft>
                    <a:spcPts val="1200"/>
                  </a:spcAft>
                </a:pPr>
                <a:r>
                  <a:rPr lang="en-US" sz="2200" dirty="0"/>
                  <a:t>“</a:t>
                </a:r>
                <a:r>
                  <a:rPr lang="en-US" sz="2200" b="1" dirty="0"/>
                  <a:t>Language mismatches”: </a:t>
                </a:r>
                <a:r>
                  <a:rPr lang="en-US" sz="2200" dirty="0"/>
                  <a:t>Students are confused by the very different symbols and techniques used in physics classes, for identical operations first seen in mathematics classes (Dray and </a:t>
                </a:r>
                <a:r>
                  <a:rPr lang="en-US" sz="2200" dirty="0" err="1"/>
                  <a:t>Manogue</a:t>
                </a:r>
                <a:r>
                  <a:rPr lang="en-US" sz="2200" dirty="0"/>
                  <a:t>, 1999-2004)</a:t>
                </a:r>
              </a:p>
              <a:p>
                <a:pPr lvl="3">
                  <a:spcAft>
                    <a:spcPts val="1200"/>
                  </a:spcAft>
                </a:pPr>
                <a:r>
                  <a:rPr lang="en-US" sz="2200" i="1" dirty="0"/>
                  <a:t>Example: </a:t>
                </a:r>
                <a:r>
                  <a:rPr lang="en-US" sz="2200" dirty="0"/>
                  <a:t>The “area element” used in vector calculus to do area integrals looks very different in physics textbooks, compared to mathematics textbooks</a:t>
                </a:r>
              </a:p>
              <a:p>
                <a:pPr marL="1371600" lvl="3" indent="0">
                  <a:spcAft>
                    <a:spcPts val="1200"/>
                  </a:spcAft>
                  <a:buNone/>
                </a:pPr>
                <a:r>
                  <a:rPr lang="en-US" sz="2200" dirty="0" err="1"/>
                  <a:t>d</a:t>
                </a:r>
                <a:r>
                  <a:rPr lang="en-US" sz="2200" i="1" dirty="0" err="1"/>
                  <a:t>S</a:t>
                </a:r>
                <a:r>
                  <a:rPr lang="en-US" sz="2200" dirty="0"/>
                  <a:t> = </a:t>
                </a:r>
                <a14:m>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[1+</m:t>
                        </m:r>
                        <m:d>
                          <m:dPr>
                            <m:ctrlPr>
                              <a:rPr lang="en-US" sz="2200" b="0" i="1" smtClean="0">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m:t>
                                </m:r>
                                <m:r>
                                  <a:rPr lang="en-US" sz="2200" i="1">
                                    <a:latin typeface="Cambria Math" panose="02040503050406030204" pitchFamily="18" charset="0"/>
                                  </a:rPr>
                                  <m:t>𝑧</m:t>
                                </m:r>
                              </m:num>
                              <m:den>
                                <m:r>
                                  <a:rPr lang="en-US" sz="2200" i="1">
                                    <a:latin typeface="Cambria Math" panose="02040503050406030204" pitchFamily="18" charset="0"/>
                                  </a:rPr>
                                  <m:t>𝜕</m:t>
                                </m:r>
                                <m:r>
                                  <a:rPr lang="en-US" sz="2200" i="1">
                                    <a:latin typeface="Cambria Math" panose="02040503050406030204" pitchFamily="18" charset="0"/>
                                  </a:rPr>
                                  <m:t>𝑥</m:t>
                                </m:r>
                              </m:den>
                            </m:f>
                          </m:e>
                        </m:d>
                        <m:r>
                          <a:rPr lang="en-US" sz="2200" b="0" i="1" baseline="30000" smtClean="0">
                            <a:latin typeface="Cambria Math" panose="02040503050406030204" pitchFamily="18" charset="0"/>
                          </a:rPr>
                          <m:t>2</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𝑧</m:t>
                            </m:r>
                          </m:num>
                          <m:den>
                            <m:r>
                              <a:rPr lang="en-US" sz="2200" b="0" i="1" smtClean="0">
                                <a:latin typeface="Cambria Math" panose="02040503050406030204" pitchFamily="18" charset="0"/>
                              </a:rPr>
                              <m:t>𝜕</m:t>
                            </m:r>
                            <m:r>
                              <a:rPr lang="en-US" sz="2200" b="0" i="1" smtClean="0">
                                <a:latin typeface="Cambria Math" panose="02040503050406030204" pitchFamily="18" charset="0"/>
                              </a:rPr>
                              <m:t>𝑦</m:t>
                            </m:r>
                          </m:den>
                        </m:f>
                      </m:e>
                    </m:rad>
                  </m:oMath>
                </a14:m>
                <a:r>
                  <a:rPr lang="en-US" sz="2200" dirty="0"/>
                  <a:t>)</a:t>
                </a:r>
                <a:r>
                  <a:rPr lang="en-US" sz="2200" baseline="30000" dirty="0"/>
                  <a:t> </a:t>
                </a:r>
                <a14:m>
                  <m:oMath xmlns:m="http://schemas.openxmlformats.org/officeDocument/2006/math">
                    <m:r>
                      <a:rPr lang="en-US" sz="2200" i="1" baseline="30000">
                        <a:latin typeface="Cambria Math" panose="02040503050406030204" pitchFamily="18" charset="0"/>
                      </a:rPr>
                      <m:t>2</m:t>
                    </m:r>
                  </m:oMath>
                </a14:m>
                <a:r>
                  <a:rPr lang="en-US" sz="2200" dirty="0"/>
                  <a:t>]  d</a:t>
                </a:r>
                <a:r>
                  <a:rPr lang="en-US" sz="2200" i="1" dirty="0"/>
                  <a:t>x</a:t>
                </a:r>
                <a:r>
                  <a:rPr lang="en-US" sz="2200" dirty="0"/>
                  <a:t> </a:t>
                </a:r>
                <a:r>
                  <a:rPr lang="en-US" sz="2200" i="1" dirty="0" err="1"/>
                  <a:t>dy</a:t>
                </a:r>
                <a:r>
                  <a:rPr lang="en-US" sz="2200" i="1" dirty="0"/>
                  <a:t>   [math, general expression]</a:t>
                </a:r>
              </a:p>
              <a:p>
                <a:pPr marL="1371600" lvl="3" indent="0">
                  <a:spcAft>
                    <a:spcPts val="1200"/>
                  </a:spcAft>
                  <a:buNone/>
                </a:pPr>
                <a:endParaRPr lang="en-US" sz="2200" i="1" dirty="0"/>
              </a:p>
              <a:p>
                <a:pPr marL="1371600" lvl="3" indent="0">
                  <a:spcAft>
                    <a:spcPts val="1200"/>
                  </a:spcAft>
                  <a:buNone/>
                </a:pPr>
                <a:r>
                  <a:rPr lang="en-US" sz="2200" dirty="0" err="1"/>
                  <a:t>d</a:t>
                </a:r>
                <a:r>
                  <a:rPr lang="en-US" sz="2200" i="1" dirty="0" err="1"/>
                  <a:t>S</a:t>
                </a:r>
                <a:r>
                  <a:rPr lang="en-US" sz="2200" dirty="0"/>
                  <a:t> = r</a:t>
                </a:r>
                <a:r>
                  <a:rPr lang="en-US" sz="2200" baseline="30000" dirty="0"/>
                  <a:t>2</a:t>
                </a:r>
                <a:r>
                  <a:rPr lang="en-US" sz="2200" dirty="0"/>
                  <a:t> sin </a:t>
                </a:r>
                <a:r>
                  <a:rPr lang="el-GR" sz="2200" dirty="0"/>
                  <a:t>θ</a:t>
                </a:r>
                <a:r>
                  <a:rPr lang="en-US" sz="2200" dirty="0"/>
                  <a:t> d</a:t>
                </a:r>
                <a:r>
                  <a:rPr lang="el-GR" sz="2200" dirty="0"/>
                  <a:t>θ</a:t>
                </a:r>
                <a:r>
                  <a:rPr lang="en-US" sz="2200" dirty="0"/>
                  <a:t> d</a:t>
                </a:r>
                <a:r>
                  <a:rPr lang="el-GR" sz="2200" dirty="0"/>
                  <a:t>ϕ</a:t>
                </a:r>
                <a:r>
                  <a:rPr lang="en-US" sz="2200" dirty="0"/>
                  <a:t>    </a:t>
                </a:r>
                <a:r>
                  <a:rPr lang="en-US" sz="2200" i="1" dirty="0"/>
                  <a:t>[physics, for a sphere]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739" r="-111"/>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3D3A2184-44C5-46BD-A2EF-C54980CAEE41}"/>
              </a:ext>
            </a:extLst>
          </p:cNvPr>
          <p:cNvCxnSpPr/>
          <p:nvPr/>
        </p:nvCxnSpPr>
        <p:spPr>
          <a:xfrm>
            <a:off x="4871830" y="4235726"/>
            <a:ext cx="457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68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Symbols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295400"/>
                <a:ext cx="10972800" cy="4953000"/>
              </a:xfrm>
            </p:spPr>
            <p:txBody>
              <a:bodyPr/>
              <a:lstStyle/>
              <a:p>
                <a:pPr lvl="2">
                  <a:spcAft>
                    <a:spcPts val="1200"/>
                  </a:spcAft>
                </a:pPr>
                <a:r>
                  <a:rPr lang="en-US" sz="2200" dirty="0">
                    <a:solidFill>
                      <a:schemeClr val="bg1">
                        <a:lumMod val="65000"/>
                      </a:schemeClr>
                    </a:solidFill>
                  </a:rPr>
                  <a:t>“</a:t>
                </a:r>
                <a:r>
                  <a:rPr lang="en-US" sz="2200" b="1" dirty="0">
                    <a:solidFill>
                      <a:schemeClr val="bg1">
                        <a:lumMod val="65000"/>
                      </a:schemeClr>
                    </a:solidFill>
                  </a:rPr>
                  <a:t>Language mismatches”: </a:t>
                </a:r>
                <a:r>
                  <a:rPr lang="en-US" sz="2200" dirty="0">
                    <a:solidFill>
                      <a:schemeClr val="bg1">
                        <a:lumMod val="65000"/>
                      </a:schemeClr>
                    </a:solidFill>
                  </a:rPr>
                  <a:t>Students are confused by the very different symbols and techniques used in physics classes, for identical operations first seen in mathematics classes (Dray and </a:t>
                </a:r>
                <a:r>
                  <a:rPr lang="en-US" sz="2200" dirty="0" err="1">
                    <a:solidFill>
                      <a:schemeClr val="bg1">
                        <a:lumMod val="65000"/>
                      </a:schemeClr>
                    </a:solidFill>
                  </a:rPr>
                  <a:t>Manogue</a:t>
                </a:r>
                <a:r>
                  <a:rPr lang="en-US" sz="2200" dirty="0">
                    <a:solidFill>
                      <a:schemeClr val="bg1">
                        <a:lumMod val="65000"/>
                      </a:schemeClr>
                    </a:solidFill>
                  </a:rPr>
                  <a:t>, 1999-2004)</a:t>
                </a:r>
              </a:p>
              <a:p>
                <a:pPr lvl="2">
                  <a:spcAft>
                    <a:spcPts val="1200"/>
                  </a:spcAft>
                </a:pPr>
                <a:r>
                  <a:rPr lang="en-US" sz="2200" b="1" dirty="0">
                    <a:solidFill>
                      <a:srgbClr val="FF0000"/>
                    </a:solidFill>
                  </a:rPr>
                  <a:t>How to address this problem (Dray and </a:t>
                </a:r>
                <a:r>
                  <a:rPr lang="en-US" sz="2200" b="1" dirty="0" err="1">
                    <a:solidFill>
                      <a:srgbClr val="FF0000"/>
                    </a:solidFill>
                  </a:rPr>
                  <a:t>Manogue</a:t>
                </a:r>
                <a:r>
                  <a:rPr lang="en-US" sz="2200" b="1" dirty="0">
                    <a:solidFill>
                      <a:srgbClr val="FF0000"/>
                    </a:solidFill>
                  </a:rPr>
                  <a:t>, 2004): </a:t>
                </a:r>
              </a:p>
              <a:p>
                <a:pPr lvl="3">
                  <a:spcAft>
                    <a:spcPts val="1200"/>
                  </a:spcAft>
                </a:pPr>
                <a:r>
                  <a:rPr lang="en-US" dirty="0">
                    <a:solidFill>
                      <a:srgbClr val="FF0000"/>
                    </a:solidFill>
                  </a:rPr>
                  <a:t>Focus on “big ideas” that provide unification, instead of memorizing many formulas and procedures; e.g., infinitesimal line element on sphere</a:t>
                </a:r>
              </a:p>
              <a:p>
                <a:pPr lvl="4">
                  <a:spcAft>
                    <a:spcPts val="1200"/>
                  </a:spcAft>
                </a:pPr>
                <a:r>
                  <a:rPr lang="pt-BR" dirty="0">
                    <a:solidFill>
                      <a:srgbClr val="FF0000"/>
                    </a:solidFill>
                  </a:rPr>
                  <a:t>d</a:t>
                </a:r>
                <a:r>
                  <a:rPr lang="pt-BR" b="1" dirty="0">
                    <a:solidFill>
                      <a:srgbClr val="FF0000"/>
                    </a:solidFill>
                  </a:rPr>
                  <a:t>r = </a:t>
                </a:r>
                <a:r>
                  <a:rPr lang="pt-BR" dirty="0">
                    <a:solidFill>
                      <a:srgbClr val="FF0000"/>
                    </a:solidFill>
                  </a:rPr>
                  <a:t>dr</a:t>
                </a:r>
                <a:r>
                  <a:rPr lang="pt-BR" b="1" dirty="0">
                    <a:solidFill>
                      <a:srgbClr val="FF0000"/>
                    </a:solidFill>
                  </a:rPr>
                  <a:t> </a:t>
                </a:r>
                <a14:m>
                  <m:oMath xmlns:m="http://schemas.openxmlformats.org/officeDocument/2006/math">
                    <m:acc>
                      <m:accPr>
                        <m:chr m:val="̂"/>
                        <m:ctrlPr>
                          <a:rPr lang="pt-BR" b="1" i="1" dirty="0" smtClean="0">
                            <a:solidFill>
                              <a:srgbClr val="FF0000"/>
                            </a:solidFill>
                            <a:latin typeface="Cambria Math" panose="02040503050406030204" pitchFamily="18" charset="0"/>
                          </a:rPr>
                        </m:ctrlPr>
                      </m:accPr>
                      <m:e>
                        <m:r>
                          <a:rPr lang="pt-BR" b="1" i="1" dirty="0">
                            <a:solidFill>
                              <a:srgbClr val="FF0000"/>
                            </a:solidFill>
                            <a:latin typeface="Cambria Math" panose="02040503050406030204" pitchFamily="18" charset="0"/>
                          </a:rPr>
                          <m:t>𝒓</m:t>
                        </m:r>
                      </m:e>
                    </m:acc>
                  </m:oMath>
                </a14:m>
                <a:r>
                  <a:rPr lang="pt-BR" b="1" dirty="0">
                    <a:solidFill>
                      <a:srgbClr val="FF0000"/>
                    </a:solidFill>
                  </a:rPr>
                  <a:t> + </a:t>
                </a:r>
                <a:r>
                  <a:rPr lang="pt-BR" dirty="0">
                    <a:solidFill>
                      <a:srgbClr val="FF0000"/>
                    </a:solidFill>
                  </a:rPr>
                  <a:t>r d</a:t>
                </a:r>
                <a:r>
                  <a:rPr lang="el-GR" dirty="0">
                    <a:solidFill>
                      <a:srgbClr val="FF0000"/>
                    </a:solidFill>
                  </a:rPr>
                  <a:t>θ</a:t>
                </a:r>
                <a:r>
                  <a:rPr lang="pt-BR" dirty="0">
                    <a:solidFill>
                      <a:srgbClr val="FF0000"/>
                    </a:solidFill>
                  </a:rPr>
                  <a:t> </a:t>
                </a:r>
                <a14:m>
                  <m:oMath xmlns:m="http://schemas.openxmlformats.org/officeDocument/2006/math">
                    <m:acc>
                      <m:accPr>
                        <m:chr m:val="̂"/>
                        <m:ctrlPr>
                          <a:rPr lang="pt-BR" i="1" smtClean="0">
                            <a:solidFill>
                              <a:srgbClr val="FF0000"/>
                            </a:solidFill>
                            <a:latin typeface="Cambria Math" panose="02040503050406030204" pitchFamily="18" charset="0"/>
                          </a:rPr>
                        </m:ctrlPr>
                      </m:accPr>
                      <m:e>
                        <m:r>
                          <m:rPr>
                            <m:nor/>
                          </m:rPr>
                          <a:rPr lang="el-GR" b="1" dirty="0">
                            <a:solidFill>
                              <a:srgbClr val="FF0000"/>
                            </a:solidFill>
                          </a:rPr>
                          <m:t>θ</m:t>
                        </m:r>
                      </m:e>
                    </m:acc>
                  </m:oMath>
                </a14:m>
                <a:r>
                  <a:rPr lang="pt-BR" b="1" dirty="0">
                    <a:solidFill>
                      <a:srgbClr val="FF0000"/>
                    </a:solidFill>
                  </a:rPr>
                  <a:t> + </a:t>
                </a:r>
                <a:r>
                  <a:rPr lang="pt-BR" dirty="0">
                    <a:solidFill>
                      <a:srgbClr val="FF0000"/>
                    </a:solidFill>
                  </a:rPr>
                  <a:t>r sin</a:t>
                </a:r>
                <a:r>
                  <a:rPr lang="el-GR" dirty="0">
                    <a:solidFill>
                      <a:srgbClr val="FF0000"/>
                    </a:solidFill>
                  </a:rPr>
                  <a:t>θ</a:t>
                </a:r>
                <a:r>
                  <a:rPr lang="pt-BR" dirty="0">
                    <a:solidFill>
                      <a:srgbClr val="FF0000"/>
                    </a:solidFill>
                  </a:rPr>
                  <a:t> d</a:t>
                </a:r>
                <a:r>
                  <a:rPr lang="el-GR" dirty="0">
                    <a:solidFill>
                      <a:srgbClr val="FF0000"/>
                    </a:solidFill>
                  </a:rPr>
                  <a:t>ϕ</a:t>
                </a:r>
                <a:r>
                  <a:rPr lang="pt-BR" dirty="0">
                    <a:solidFill>
                      <a:srgbClr val="FF0000"/>
                    </a:solidFill>
                  </a:rPr>
                  <a:t> </a:t>
                </a:r>
                <a14:m>
                  <m:oMath xmlns:m="http://schemas.openxmlformats.org/officeDocument/2006/math">
                    <m:acc>
                      <m:accPr>
                        <m:chr m:val="̂"/>
                        <m:ctrlPr>
                          <a:rPr lang="pt-BR" i="1">
                            <a:solidFill>
                              <a:srgbClr val="FF0000"/>
                            </a:solidFill>
                            <a:latin typeface="Cambria Math" panose="02040503050406030204" pitchFamily="18" charset="0"/>
                          </a:rPr>
                        </m:ctrlPr>
                      </m:accPr>
                      <m:e>
                        <m:r>
                          <m:rPr>
                            <m:nor/>
                          </m:rPr>
                          <a:rPr lang="el-GR" b="1" dirty="0">
                            <a:solidFill>
                              <a:srgbClr val="FF0000"/>
                            </a:solidFill>
                          </a:rPr>
                          <m:t>ϕ</m:t>
                        </m:r>
                      </m:e>
                    </m:acc>
                  </m:oMath>
                </a14:m>
                <a:r>
                  <a:rPr lang="pt-BR" b="1" dirty="0">
                    <a:solidFill>
                      <a:srgbClr val="FF0000"/>
                    </a:solidFill>
                  </a:rPr>
                  <a:t> </a:t>
                </a:r>
                <a:endParaRPr lang="en-US" b="1" dirty="0">
                  <a:solidFill>
                    <a:srgbClr val="FF0000"/>
                  </a:solidFill>
                </a:endParaRPr>
              </a:p>
              <a:p>
                <a:pPr lvl="3">
                  <a:spcAft>
                    <a:spcPts val="1200"/>
                  </a:spcAft>
                </a:pPr>
                <a:r>
                  <a:rPr lang="en-US" dirty="0">
                    <a:solidFill>
                      <a:srgbClr val="FF0000"/>
                    </a:solidFill>
                  </a:rPr>
                  <a:t>Improve students’ geometric visualization skills, since physicists tend to think “geometrically” while math courses emphasize algebraic procedures. </a:t>
                </a:r>
                <a:r>
                  <a:rPr lang="en-US" i="1" dirty="0">
                    <a:solidFill>
                      <a:srgbClr val="FF0000"/>
                    </a:solidFill>
                  </a:rPr>
                  <a:t>Example: </a:t>
                </a:r>
                <a:r>
                  <a:rPr lang="en-US" dirty="0">
                    <a:solidFill>
                      <a:srgbClr val="FF0000"/>
                    </a:solidFill>
                  </a:rPr>
                  <a:t>manipulate vectors graphically as well as algebraically</a:t>
                </a:r>
              </a:p>
              <a:p>
                <a:pPr lvl="3">
                  <a:spcAft>
                    <a:spcPts val="1200"/>
                  </a:spcAft>
                </a:pPr>
                <a:r>
                  <a:rPr lang="en-US" dirty="0">
                    <a:solidFill>
                      <a:srgbClr val="FF0000"/>
                    </a:solidFill>
                  </a:rPr>
                  <a:t>Use “kinesthetic” activities to help students grasp geometrical meanings; Examples: “point fingers” in direction of vector gradient; use ruler and hoop to represent electrical flux (</a:t>
                </a:r>
                <a:r>
                  <a:rPr lang="en-US" dirty="0" err="1">
                    <a:solidFill>
                      <a:srgbClr val="FF0000"/>
                    </a:solidFill>
                  </a:rPr>
                  <a:t>Gire</a:t>
                </a:r>
                <a:r>
                  <a:rPr lang="en-US" dirty="0">
                    <a:solidFill>
                      <a:srgbClr val="FF0000"/>
                    </a:solidFill>
                  </a:rPr>
                  <a:t> and Price, 2012)</a:t>
                </a:r>
              </a:p>
              <a:p>
                <a:pPr lvl="3">
                  <a:spcAft>
                    <a:spcPts val="1200"/>
                  </a:spcAft>
                </a:pPr>
                <a:endParaRPr lang="en-US" dirty="0">
                  <a:solidFill>
                    <a:srgbClr val="FF0000"/>
                  </a:solidFill>
                </a:endParaRPr>
              </a:p>
              <a:p>
                <a:pPr lvl="3">
                  <a:spcAft>
                    <a:spcPts val="1200"/>
                  </a:spcAft>
                </a:pPr>
                <a:endParaRPr lang="en-US" sz="16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295400"/>
                <a:ext cx="10972800" cy="4953000"/>
              </a:xfrm>
              <a:blipFill>
                <a:blip r:embed="rId2"/>
                <a:stretch>
                  <a:fillRect t="-739" r="-111" b="-8744"/>
                </a:stretch>
              </a:blipFill>
            </p:spPr>
            <p:txBody>
              <a:bodyPr/>
              <a:lstStyle/>
              <a:p>
                <a:r>
                  <a:rPr lang="en-US">
                    <a:noFill/>
                  </a:rPr>
                  <a:t> </a:t>
                </a:r>
              </a:p>
            </p:txBody>
          </p:sp>
        </mc:Fallback>
      </mc:AlternateContent>
    </p:spTree>
    <p:extLst>
      <p:ext uri="{BB962C8B-B14F-4D97-AF65-F5344CB8AC3E}">
        <p14:creationId xmlns:p14="http://schemas.microsoft.com/office/powerpoint/2010/main" val="12633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Technical Skill: Symbols</a:t>
            </a:r>
          </a:p>
        </p:txBody>
      </p:sp>
      <p:sp>
        <p:nvSpPr>
          <p:cNvPr id="3" name="Content Placeholder 2"/>
          <p:cNvSpPr>
            <a:spLocks noGrp="1"/>
          </p:cNvSpPr>
          <p:nvPr>
            <p:ph idx="1"/>
          </p:nvPr>
        </p:nvSpPr>
        <p:spPr/>
        <p:txBody>
          <a:bodyPr/>
          <a:lstStyle/>
          <a:p>
            <a:pPr lvl="2">
              <a:spcAft>
                <a:spcPts val="1200"/>
              </a:spcAft>
            </a:pPr>
            <a:r>
              <a:rPr lang="en-US" sz="2000" b="1" dirty="0"/>
              <a:t>Unfamiliar symbols: </a:t>
            </a:r>
            <a:r>
              <a:rPr lang="en-US" sz="2000" dirty="0"/>
              <a:t>Students are often confused by new symbols used in physics that are </a:t>
            </a:r>
            <a:r>
              <a:rPr lang="en-US" sz="2000" i="1" dirty="0"/>
              <a:t>not </a:t>
            </a:r>
            <a:r>
              <a:rPr lang="en-US" sz="2000" dirty="0"/>
              <a:t>used in mathematics classes, e.g., “arrow” representation of electric fields and gravitational forces [Meltzer, 2005); </a:t>
            </a:r>
            <a:r>
              <a:rPr lang="en-US" sz="2000" dirty="0" err="1"/>
              <a:t>Gire</a:t>
            </a:r>
            <a:r>
              <a:rPr lang="en-US" sz="2000" dirty="0"/>
              <a:t> and Price, 2013]</a:t>
            </a:r>
          </a:p>
          <a:p>
            <a:pPr lvl="2">
              <a:spcAft>
                <a:spcPts val="1200"/>
              </a:spcAft>
            </a:pPr>
            <a:r>
              <a:rPr lang="en-US" sz="2000" dirty="0"/>
              <a:t>How to address this problem: </a:t>
            </a:r>
          </a:p>
          <a:p>
            <a:pPr lvl="3">
              <a:spcAft>
                <a:spcPts val="1200"/>
              </a:spcAft>
            </a:pPr>
            <a:r>
              <a:rPr lang="en-US" sz="1600" dirty="0"/>
              <a:t>Ensure that students have ample practice with representations used specifically in physics (e.g., diagrams, graphs, charts);</a:t>
            </a:r>
          </a:p>
          <a:p>
            <a:pPr lvl="3">
              <a:spcAft>
                <a:spcPts val="1200"/>
              </a:spcAft>
            </a:pPr>
            <a:r>
              <a:rPr lang="en-US" sz="1600" dirty="0"/>
              <a:t>Include practice in “translating” between different representations (e.g., from “math” to “words” to “graphs”)</a:t>
            </a:r>
          </a:p>
          <a:p>
            <a:pPr lvl="3">
              <a:spcAft>
                <a:spcPts val="1200"/>
              </a:spcAft>
            </a:pPr>
            <a:r>
              <a:rPr lang="en-US" sz="1600" dirty="0"/>
              <a:t>Use “kinesthetic” activities to help students grasp geometrical meanings; Examples: “point fingers” in direction of vector gradient; use ruler and hoop to represent electrical flux</a:t>
            </a:r>
          </a:p>
          <a:p>
            <a:pPr lvl="3">
              <a:spcAft>
                <a:spcPts val="1200"/>
              </a:spcAft>
            </a:pPr>
            <a:endParaRPr lang="en-US" sz="1600" dirty="0"/>
          </a:p>
          <a:p>
            <a:pPr lvl="2">
              <a:spcAft>
                <a:spcPts val="1200"/>
              </a:spcAft>
            </a:pPr>
            <a:r>
              <a:rPr lang="en-US" sz="2000" dirty="0"/>
              <a:t> </a:t>
            </a:r>
          </a:p>
          <a:p>
            <a:endParaRPr lang="en-US" dirty="0"/>
          </a:p>
        </p:txBody>
      </p:sp>
      <p:pic>
        <p:nvPicPr>
          <p:cNvPr id="4" name="Picture 3"/>
          <p:cNvPicPr>
            <a:picLocks noChangeAspect="1"/>
          </p:cNvPicPr>
          <p:nvPr/>
        </p:nvPicPr>
        <p:blipFill>
          <a:blip r:embed="rId2"/>
          <a:stretch>
            <a:fillRect/>
          </a:stretch>
        </p:blipFill>
        <p:spPr>
          <a:xfrm>
            <a:off x="6172200" y="2514600"/>
            <a:ext cx="3809532" cy="2588760"/>
          </a:xfrm>
          <a:prstGeom prst="rect">
            <a:avLst/>
          </a:prstGeom>
        </p:spPr>
      </p:pic>
      <p:pic>
        <p:nvPicPr>
          <p:cNvPr id="5" name="Picture 4"/>
          <p:cNvPicPr>
            <a:picLocks noChangeAspect="1"/>
          </p:cNvPicPr>
          <p:nvPr/>
        </p:nvPicPr>
        <p:blipFill>
          <a:blip r:embed="rId3"/>
          <a:stretch>
            <a:fillRect/>
          </a:stretch>
        </p:blipFill>
        <p:spPr>
          <a:xfrm>
            <a:off x="2032499" y="840259"/>
            <a:ext cx="3900960" cy="2485210"/>
          </a:xfrm>
          <a:prstGeom prst="rect">
            <a:avLst/>
          </a:prstGeom>
        </p:spPr>
      </p:pic>
    </p:spTree>
    <p:extLst>
      <p:ext uri="{BB962C8B-B14F-4D97-AF65-F5344CB8AC3E}">
        <p14:creationId xmlns:p14="http://schemas.microsoft.com/office/powerpoint/2010/main" val="2534921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4307-FE5D-4D0E-BC36-30A4DD410017}"/>
              </a:ext>
            </a:extLst>
          </p:cNvPr>
          <p:cNvSpPr>
            <a:spLocks noGrp="1"/>
          </p:cNvSpPr>
          <p:nvPr>
            <p:ph type="title"/>
          </p:nvPr>
        </p:nvSpPr>
        <p:spPr>
          <a:xfrm>
            <a:off x="1752600" y="274638"/>
            <a:ext cx="8458200" cy="1143000"/>
          </a:xfrm>
        </p:spPr>
        <p:txBody>
          <a:bodyPr/>
          <a:lstStyle/>
          <a:p>
            <a:r>
              <a:rPr lang="en-US" sz="3200" dirty="0"/>
              <a:t>Representative Results from Diagnostic Tests</a:t>
            </a:r>
          </a:p>
        </p:txBody>
      </p:sp>
      <p:sp>
        <p:nvSpPr>
          <p:cNvPr id="3" name="Content Placeholder 2">
            <a:extLst>
              <a:ext uri="{FF2B5EF4-FFF2-40B4-BE49-F238E27FC236}">
                <a16:creationId xmlns:a16="http://schemas.microsoft.com/office/drawing/2014/main" id="{FADB223C-3BA2-4AFD-B173-401A45C41745}"/>
              </a:ext>
            </a:extLst>
          </p:cNvPr>
          <p:cNvSpPr>
            <a:spLocks noGrp="1"/>
          </p:cNvSpPr>
          <p:nvPr>
            <p:ph idx="1"/>
          </p:nvPr>
        </p:nvSpPr>
        <p:spPr>
          <a:xfrm>
            <a:off x="1104900" y="1524000"/>
            <a:ext cx="9982200" cy="4953000"/>
          </a:xfrm>
        </p:spPr>
        <p:txBody>
          <a:bodyPr/>
          <a:lstStyle/>
          <a:p>
            <a:r>
              <a:rPr lang="en-US" sz="2200" b="1" dirty="0"/>
              <a:t>Hughes (1924)</a:t>
            </a:r>
            <a:r>
              <a:rPr lang="en-US" sz="2200" dirty="0"/>
              <a:t> argued that poor math performance by university students showed that it was </a:t>
            </a:r>
            <a:r>
              <a:rPr lang="en-US" sz="2200" i="1" dirty="0"/>
              <a:t>not</a:t>
            </a:r>
            <a:r>
              <a:rPr lang="en-US" sz="2200" dirty="0"/>
              <a:t> possible to “mathematize” high school physics to any great extent and still get satisfactory achievement. </a:t>
            </a:r>
          </a:p>
          <a:p>
            <a:r>
              <a:rPr lang="en-US" sz="2200" b="1" dirty="0" err="1"/>
              <a:t>Lohr</a:t>
            </a:r>
            <a:r>
              <a:rPr lang="en-US" sz="2200" b="1" dirty="0"/>
              <a:t> (1925)</a:t>
            </a:r>
            <a:r>
              <a:rPr lang="en-US" sz="2200" dirty="0"/>
              <a:t> concluded that it was necessary for university physics teachers to “re-teach until [they are] sure of assimilation of the mathematics involved before attempting to give the physics using these principles.” </a:t>
            </a:r>
          </a:p>
          <a:p>
            <a:r>
              <a:rPr lang="en-US" sz="2200" b="1" dirty="0" err="1"/>
              <a:t>Kilzer</a:t>
            </a:r>
            <a:r>
              <a:rPr lang="en-US" sz="2200" b="1" dirty="0"/>
              <a:t> (1929)</a:t>
            </a:r>
            <a:r>
              <a:rPr lang="en-US" sz="2200" dirty="0"/>
              <a:t> concluded that there was a need for “maintenance drills” covering the math needed in high school physics courses. </a:t>
            </a:r>
          </a:p>
          <a:p>
            <a:r>
              <a:rPr lang="en-US" sz="2200" b="1" dirty="0" err="1"/>
              <a:t>Breitenberger</a:t>
            </a:r>
            <a:r>
              <a:rPr lang="en-US" sz="2200" b="1" dirty="0"/>
              <a:t> (1992) </a:t>
            </a:r>
            <a:r>
              <a:rPr lang="en-US" sz="2200" dirty="0"/>
              <a:t>found that new physics </a:t>
            </a:r>
            <a:r>
              <a:rPr lang="en-US" sz="2200" i="1" dirty="0"/>
              <a:t>graduate</a:t>
            </a:r>
            <a:r>
              <a:rPr lang="en-US" sz="2200" dirty="0"/>
              <a:t> students were deficient in math skills and mathematical thinking!</a:t>
            </a:r>
          </a:p>
          <a:p>
            <a:endParaRPr lang="en-US" sz="2000" dirty="0"/>
          </a:p>
          <a:p>
            <a:endParaRPr lang="en-US" dirty="0"/>
          </a:p>
        </p:txBody>
      </p:sp>
    </p:spTree>
    <p:extLst>
      <p:ext uri="{BB962C8B-B14F-4D97-AF65-F5344CB8AC3E}">
        <p14:creationId xmlns:p14="http://schemas.microsoft.com/office/powerpoint/2010/main" val="18302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2. Technical Skill: Symbolic Procedures</a:t>
            </a:r>
          </a:p>
        </p:txBody>
      </p:sp>
      <p:sp>
        <p:nvSpPr>
          <p:cNvPr id="3" name="Content Placeholder 2"/>
          <p:cNvSpPr>
            <a:spLocks noGrp="1"/>
          </p:cNvSpPr>
          <p:nvPr>
            <p:ph idx="1"/>
          </p:nvPr>
        </p:nvSpPr>
        <p:spPr/>
        <p:txBody>
          <a:bodyPr/>
          <a:lstStyle/>
          <a:p>
            <a:pPr marL="0" lvl="2" indent="0">
              <a:buNone/>
            </a:pPr>
            <a:r>
              <a:rPr lang="en-US" sz="2000" b="1" dirty="0"/>
              <a:t>Confusion of symbolic meaning: </a:t>
            </a:r>
            <a:r>
              <a:rPr lang="en-US" sz="2000" dirty="0"/>
              <a:t>Students perform worse on solving problems when symbols are used to represent common physical quantities in equations [</a:t>
            </a:r>
            <a:r>
              <a:rPr lang="en-US" sz="2000" dirty="0" err="1"/>
              <a:t>Torigoe</a:t>
            </a:r>
            <a:r>
              <a:rPr lang="en-US" sz="2000" dirty="0"/>
              <a:t> and Gladding, 2007; 2011)</a:t>
            </a:r>
          </a:p>
          <a:p>
            <a:pPr marL="914400" lvl="2" indent="0">
              <a:buNone/>
            </a:pPr>
            <a:endParaRPr lang="en-US" sz="2000" dirty="0"/>
          </a:p>
          <a:p>
            <a:pPr marL="914400" lvl="2" indent="0">
              <a:buNone/>
            </a:pPr>
            <a:r>
              <a:rPr lang="en-US" sz="2000" b="1" i="1" dirty="0"/>
              <a:t>Example </a:t>
            </a:r>
            <a:r>
              <a:rPr lang="en-US" sz="1800" b="1" i="1" dirty="0"/>
              <a:t>[Multiple-choice questions; University of Illinois]:</a:t>
            </a:r>
          </a:p>
          <a:p>
            <a:pPr marL="0" indent="0">
              <a:buNone/>
            </a:pPr>
            <a:r>
              <a:rPr lang="en-US" sz="1800" i="1" dirty="0"/>
              <a:t>Version #1</a:t>
            </a:r>
            <a:r>
              <a:rPr lang="en-US" sz="1800" dirty="0"/>
              <a:t>: A car can go from 0 to 60 m/s in 8 s. At what distance </a:t>
            </a:r>
            <a:r>
              <a:rPr lang="en-US" sz="1800" i="1" dirty="0"/>
              <a:t>d </a:t>
            </a:r>
            <a:r>
              <a:rPr lang="en-US" sz="1800" dirty="0"/>
              <a:t>from the start at rest is the car traveling 30 m/s? </a:t>
            </a:r>
            <a:endParaRPr lang="en-US" sz="1800" i="1" dirty="0"/>
          </a:p>
          <a:p>
            <a:pPr marL="0" indent="0">
              <a:buNone/>
            </a:pPr>
            <a:r>
              <a:rPr lang="en-US" sz="1800" i="1" dirty="0"/>
              <a:t>Version #2</a:t>
            </a:r>
            <a:r>
              <a:rPr lang="en-US" sz="1800" dirty="0"/>
              <a:t>:</a:t>
            </a:r>
            <a:r>
              <a:rPr lang="en-US" sz="1800" i="1" dirty="0"/>
              <a:t> </a:t>
            </a:r>
            <a:r>
              <a:rPr lang="en-US" sz="1800" dirty="0"/>
              <a:t>A car can go from 0 to </a:t>
            </a:r>
            <a:r>
              <a:rPr lang="en-US" sz="1800" i="1" dirty="0"/>
              <a:t>v</a:t>
            </a:r>
            <a:r>
              <a:rPr lang="en-US" sz="1800" baseline="-25000" dirty="0"/>
              <a:t>1</a:t>
            </a:r>
            <a:r>
              <a:rPr lang="en-US" sz="1800" dirty="0"/>
              <a:t> in </a:t>
            </a:r>
            <a:r>
              <a:rPr lang="en-US" sz="1800" i="1" dirty="0"/>
              <a:t>t</a:t>
            </a:r>
            <a:r>
              <a:rPr lang="en-US" sz="1800" baseline="-25000" dirty="0"/>
              <a:t>1</a:t>
            </a:r>
            <a:r>
              <a:rPr lang="en-US" sz="1800" dirty="0"/>
              <a:t> seconds. At what distance </a:t>
            </a:r>
            <a:r>
              <a:rPr lang="en-US" sz="1800" i="1" dirty="0"/>
              <a:t>d </a:t>
            </a:r>
            <a:r>
              <a:rPr lang="en-US" sz="1800" dirty="0"/>
              <a:t>from the start at rest is the car traveling (</a:t>
            </a:r>
            <a:r>
              <a:rPr lang="en-US" sz="1800" i="1" dirty="0"/>
              <a:t>v</a:t>
            </a:r>
            <a:r>
              <a:rPr lang="en-US" sz="1800" baseline="-25000" dirty="0"/>
              <a:t>1</a:t>
            </a:r>
            <a:r>
              <a:rPr lang="en-US" sz="1800" dirty="0"/>
              <a:t>/2)? </a:t>
            </a:r>
            <a:endParaRPr lang="en-US" sz="1800" i="1" dirty="0"/>
          </a:p>
          <a:p>
            <a:pPr marL="914400" lvl="2" indent="0">
              <a:buNone/>
            </a:pPr>
            <a:endParaRPr lang="en-US" sz="2000" dirty="0"/>
          </a:p>
          <a:p>
            <a:pPr>
              <a:buFont typeface="Wingdings" panose="05000000000000000000" pitchFamily="2" charset="2"/>
              <a:buChar char="Ø"/>
            </a:pPr>
            <a:r>
              <a:rPr lang="en-US" sz="2400" i="1" dirty="0">
                <a:solidFill>
                  <a:srgbClr val="0000FF"/>
                </a:solidFill>
              </a:rPr>
              <a:t>Our results on “stripped-down” versions are analogous, although differences are smaller</a:t>
            </a:r>
          </a:p>
        </p:txBody>
      </p:sp>
      <p:sp>
        <p:nvSpPr>
          <p:cNvPr id="4" name="TextBox 3"/>
          <p:cNvSpPr txBox="1"/>
          <p:nvPr/>
        </p:nvSpPr>
        <p:spPr>
          <a:xfrm>
            <a:off x="8184914" y="4862404"/>
            <a:ext cx="2286000" cy="461665"/>
          </a:xfrm>
          <a:prstGeom prst="rect">
            <a:avLst/>
          </a:prstGeom>
          <a:noFill/>
        </p:spPr>
        <p:txBody>
          <a:bodyPr wrap="square" rtlCol="0">
            <a:spAutoFit/>
          </a:bodyPr>
          <a:lstStyle/>
          <a:p>
            <a:r>
              <a:rPr lang="en-US" sz="2400" dirty="0">
                <a:solidFill>
                  <a:srgbClr val="FF0000"/>
                </a:solidFill>
              </a:rPr>
              <a:t>Much worse!</a:t>
            </a:r>
          </a:p>
        </p:txBody>
      </p:sp>
      <p:sp>
        <p:nvSpPr>
          <p:cNvPr id="8" name="Arrow: Right 7"/>
          <p:cNvSpPr/>
          <p:nvPr/>
        </p:nvSpPr>
        <p:spPr>
          <a:xfrm rot="12889615">
            <a:off x="7507201" y="4784979"/>
            <a:ext cx="624489" cy="2521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Single Corner Rounded 5">
            <a:extLst>
              <a:ext uri="{FF2B5EF4-FFF2-40B4-BE49-F238E27FC236}">
                <a16:creationId xmlns:a16="http://schemas.microsoft.com/office/drawing/2014/main" id="{933CE2A1-D209-4E52-85B1-AEC85DA254F9}"/>
              </a:ext>
            </a:extLst>
          </p:cNvPr>
          <p:cNvSpPr/>
          <p:nvPr/>
        </p:nvSpPr>
        <p:spPr>
          <a:xfrm>
            <a:off x="6187751" y="3736911"/>
            <a:ext cx="1447800" cy="381000"/>
          </a:xfrm>
          <a:prstGeom prst="round1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F4D882B5-2CED-48C6-B1B9-36CC633EEA05}"/>
              </a:ext>
            </a:extLst>
          </p:cNvPr>
          <p:cNvSpPr/>
          <p:nvPr/>
        </p:nvSpPr>
        <p:spPr>
          <a:xfrm>
            <a:off x="5944440" y="4452240"/>
            <a:ext cx="1447800" cy="381000"/>
          </a:xfrm>
          <a:prstGeom prst="round1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034C98-22CD-48CB-92AF-879D3CA04B98}"/>
              </a:ext>
            </a:extLst>
          </p:cNvPr>
          <p:cNvSpPr txBox="1"/>
          <p:nvPr/>
        </p:nvSpPr>
        <p:spPr>
          <a:xfrm>
            <a:off x="6144347" y="3707368"/>
            <a:ext cx="1569815" cy="369332"/>
          </a:xfrm>
          <a:prstGeom prst="rect">
            <a:avLst/>
          </a:prstGeom>
          <a:noFill/>
        </p:spPr>
        <p:txBody>
          <a:bodyPr wrap="square" rtlCol="0">
            <a:spAutoFit/>
          </a:bodyPr>
          <a:lstStyle/>
          <a:p>
            <a:r>
              <a:rPr lang="en-US" i="1" dirty="0"/>
              <a:t>[93% correct]</a:t>
            </a:r>
          </a:p>
        </p:txBody>
      </p:sp>
      <p:sp>
        <p:nvSpPr>
          <p:cNvPr id="10" name="TextBox 9">
            <a:extLst>
              <a:ext uri="{FF2B5EF4-FFF2-40B4-BE49-F238E27FC236}">
                <a16:creationId xmlns:a16="http://schemas.microsoft.com/office/drawing/2014/main" id="{C5B27D10-5D4F-40AC-9C9D-61A20B2339A0}"/>
              </a:ext>
            </a:extLst>
          </p:cNvPr>
          <p:cNvSpPr txBox="1"/>
          <p:nvPr/>
        </p:nvSpPr>
        <p:spPr>
          <a:xfrm>
            <a:off x="5897786" y="4474427"/>
            <a:ext cx="1576282" cy="369332"/>
          </a:xfrm>
          <a:prstGeom prst="rect">
            <a:avLst/>
          </a:prstGeom>
          <a:noFill/>
        </p:spPr>
        <p:txBody>
          <a:bodyPr wrap="square" rtlCol="0">
            <a:spAutoFit/>
          </a:bodyPr>
          <a:lstStyle/>
          <a:p>
            <a:r>
              <a:rPr lang="en-US" i="1" dirty="0"/>
              <a:t>[57% correct]</a:t>
            </a:r>
          </a:p>
        </p:txBody>
      </p:sp>
    </p:spTree>
    <p:extLst>
      <p:ext uri="{BB962C8B-B14F-4D97-AF65-F5344CB8AC3E}">
        <p14:creationId xmlns:p14="http://schemas.microsoft.com/office/powerpoint/2010/main" val="409215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P spid="6" grpId="0" animBg="1"/>
      <p:bldP spid="9" grpId="0" animBg="1"/>
      <p:bldP spid="7"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36698-2496-4385-9B7A-2728C7FA1631}"/>
              </a:ext>
            </a:extLst>
          </p:cNvPr>
          <p:cNvPicPr>
            <a:picLocks noChangeAspect="1"/>
          </p:cNvPicPr>
          <p:nvPr/>
        </p:nvPicPr>
        <p:blipFill>
          <a:blip r:embed="rId2"/>
          <a:stretch>
            <a:fillRect/>
          </a:stretch>
        </p:blipFill>
        <p:spPr>
          <a:xfrm>
            <a:off x="6553200" y="3429000"/>
            <a:ext cx="5393446" cy="2971800"/>
          </a:xfrm>
          <a:prstGeom prst="rect">
            <a:avLst/>
          </a:prstGeom>
        </p:spPr>
      </p:pic>
      <p:pic>
        <p:nvPicPr>
          <p:cNvPr id="5" name="Picture 4">
            <a:extLst>
              <a:ext uri="{FF2B5EF4-FFF2-40B4-BE49-F238E27FC236}">
                <a16:creationId xmlns:a16="http://schemas.microsoft.com/office/drawing/2014/main" id="{DA0B5C15-A8A1-4180-BC2E-90675E602666}"/>
              </a:ext>
            </a:extLst>
          </p:cNvPr>
          <p:cNvPicPr>
            <a:picLocks noChangeAspect="1"/>
          </p:cNvPicPr>
          <p:nvPr/>
        </p:nvPicPr>
        <p:blipFill>
          <a:blip r:embed="rId3"/>
          <a:stretch>
            <a:fillRect/>
          </a:stretch>
        </p:blipFill>
        <p:spPr>
          <a:xfrm>
            <a:off x="304800" y="457200"/>
            <a:ext cx="5956190" cy="2971800"/>
          </a:xfrm>
          <a:prstGeom prst="rect">
            <a:avLst/>
          </a:prstGeom>
        </p:spPr>
      </p:pic>
      <p:sp>
        <p:nvSpPr>
          <p:cNvPr id="6" name="TextBox 5">
            <a:extLst>
              <a:ext uri="{FF2B5EF4-FFF2-40B4-BE49-F238E27FC236}">
                <a16:creationId xmlns:a16="http://schemas.microsoft.com/office/drawing/2014/main" id="{61D56359-68B4-4500-BBCC-41BCB0B800B2}"/>
              </a:ext>
            </a:extLst>
          </p:cNvPr>
          <p:cNvSpPr txBox="1"/>
          <p:nvPr/>
        </p:nvSpPr>
        <p:spPr>
          <a:xfrm>
            <a:off x="3048000" y="4625010"/>
            <a:ext cx="1851789" cy="369332"/>
          </a:xfrm>
          <a:prstGeom prst="rect">
            <a:avLst/>
          </a:prstGeom>
          <a:noFill/>
        </p:spPr>
        <p:txBody>
          <a:bodyPr wrap="none" rtlCol="0">
            <a:spAutoFit/>
          </a:bodyPr>
          <a:lstStyle/>
          <a:p>
            <a:r>
              <a:rPr lang="en-US" dirty="0"/>
              <a:t>Numeric version</a:t>
            </a:r>
          </a:p>
        </p:txBody>
      </p:sp>
      <p:sp>
        <p:nvSpPr>
          <p:cNvPr id="7" name="Arrow: Left 6">
            <a:extLst>
              <a:ext uri="{FF2B5EF4-FFF2-40B4-BE49-F238E27FC236}">
                <a16:creationId xmlns:a16="http://schemas.microsoft.com/office/drawing/2014/main" id="{B621B5E1-6102-4B7E-B5CC-F07790288D2C}"/>
              </a:ext>
            </a:extLst>
          </p:cNvPr>
          <p:cNvSpPr/>
          <p:nvPr/>
        </p:nvSpPr>
        <p:spPr>
          <a:xfrm>
            <a:off x="3352800" y="1219200"/>
            <a:ext cx="809254" cy="369332"/>
          </a:xfrm>
          <a:prstGeom prst="lef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FAEAA2-402C-4ED2-9829-8706D401BE4A}"/>
              </a:ext>
            </a:extLst>
          </p:cNvPr>
          <p:cNvSpPr txBox="1"/>
          <p:nvPr/>
        </p:nvSpPr>
        <p:spPr>
          <a:xfrm>
            <a:off x="4412388" y="1210917"/>
            <a:ext cx="1928733" cy="369332"/>
          </a:xfrm>
          <a:prstGeom prst="rect">
            <a:avLst/>
          </a:prstGeom>
          <a:noFill/>
        </p:spPr>
        <p:txBody>
          <a:bodyPr wrap="none" rtlCol="0">
            <a:spAutoFit/>
          </a:bodyPr>
          <a:lstStyle/>
          <a:p>
            <a:r>
              <a:rPr lang="en-US" dirty="0"/>
              <a:t>Symbolic version</a:t>
            </a:r>
          </a:p>
        </p:txBody>
      </p:sp>
      <p:sp>
        <p:nvSpPr>
          <p:cNvPr id="9" name="Arrow: Left 8">
            <a:extLst>
              <a:ext uri="{FF2B5EF4-FFF2-40B4-BE49-F238E27FC236}">
                <a16:creationId xmlns:a16="http://schemas.microsoft.com/office/drawing/2014/main" id="{2C78EDB3-F725-45B6-9510-43716BEC3D19}"/>
              </a:ext>
            </a:extLst>
          </p:cNvPr>
          <p:cNvSpPr/>
          <p:nvPr/>
        </p:nvSpPr>
        <p:spPr>
          <a:xfrm rot="10800000">
            <a:off x="4993440" y="4625010"/>
            <a:ext cx="809254" cy="3693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66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B76896-5058-40C7-90A5-E6B5CE110D80}"/>
              </a:ext>
            </a:extLst>
          </p:cNvPr>
          <p:cNvSpPr txBox="1"/>
          <p:nvPr/>
        </p:nvSpPr>
        <p:spPr>
          <a:xfrm>
            <a:off x="2057400" y="609600"/>
            <a:ext cx="6096541" cy="369332"/>
          </a:xfrm>
          <a:prstGeom prst="rect">
            <a:avLst/>
          </a:prstGeom>
          <a:noFill/>
        </p:spPr>
        <p:txBody>
          <a:bodyPr wrap="none" rtlCol="0">
            <a:spAutoFit/>
          </a:bodyPr>
          <a:lstStyle/>
          <a:p>
            <a:r>
              <a:rPr lang="en-US" dirty="0"/>
              <a:t>Symbolic version:                                     Numeric version:</a:t>
            </a:r>
          </a:p>
        </p:txBody>
      </p:sp>
      <p:sp>
        <p:nvSpPr>
          <p:cNvPr id="5" name="Rectangle 4">
            <a:extLst>
              <a:ext uri="{FF2B5EF4-FFF2-40B4-BE49-F238E27FC236}">
                <a16:creationId xmlns:a16="http://schemas.microsoft.com/office/drawing/2014/main" id="{0A39D358-EE69-44F3-BBE3-8287715F05B4}"/>
              </a:ext>
            </a:extLst>
          </p:cNvPr>
          <p:cNvSpPr/>
          <p:nvPr/>
        </p:nvSpPr>
        <p:spPr>
          <a:xfrm>
            <a:off x="4114800" y="607943"/>
            <a:ext cx="914400" cy="4572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D9CE02-5B72-4530-9D06-037811B5B788}"/>
              </a:ext>
            </a:extLst>
          </p:cNvPr>
          <p:cNvSpPr/>
          <p:nvPr/>
        </p:nvSpPr>
        <p:spPr>
          <a:xfrm>
            <a:off x="8229600" y="565666"/>
            <a:ext cx="9144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4548DA-7E57-4B2D-8D13-177984FCE384}"/>
              </a:ext>
            </a:extLst>
          </p:cNvPr>
          <p:cNvPicPr>
            <a:picLocks noChangeAspect="1"/>
          </p:cNvPicPr>
          <p:nvPr/>
        </p:nvPicPr>
        <p:blipFill>
          <a:blip r:embed="rId2"/>
          <a:stretch>
            <a:fillRect/>
          </a:stretch>
        </p:blipFill>
        <p:spPr>
          <a:xfrm>
            <a:off x="76200" y="1128126"/>
            <a:ext cx="12192000" cy="5729874"/>
          </a:xfrm>
          <a:prstGeom prst="rect">
            <a:avLst/>
          </a:prstGeom>
        </p:spPr>
      </p:pic>
    </p:spTree>
    <p:extLst>
      <p:ext uri="{BB962C8B-B14F-4D97-AF65-F5344CB8AC3E}">
        <p14:creationId xmlns:p14="http://schemas.microsoft.com/office/powerpoint/2010/main" val="3412104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F695-8AEE-4461-A422-804AC4465A0A}"/>
              </a:ext>
            </a:extLst>
          </p:cNvPr>
          <p:cNvSpPr>
            <a:spLocks noGrp="1"/>
          </p:cNvSpPr>
          <p:nvPr>
            <p:ph type="title"/>
          </p:nvPr>
        </p:nvSpPr>
        <p:spPr/>
        <p:txBody>
          <a:bodyPr/>
          <a:lstStyle/>
          <a:p>
            <a:r>
              <a:rPr lang="en-US" sz="3600" dirty="0"/>
              <a:t>Students favor non-standard solution methods</a:t>
            </a:r>
          </a:p>
        </p:txBody>
      </p:sp>
      <p:sp>
        <p:nvSpPr>
          <p:cNvPr id="3" name="Content Placeholder 2">
            <a:extLst>
              <a:ext uri="{FF2B5EF4-FFF2-40B4-BE49-F238E27FC236}">
                <a16:creationId xmlns:a16="http://schemas.microsoft.com/office/drawing/2014/main" id="{A93C2EF9-DFEA-4C83-AE0B-933BDF57ED2D}"/>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Introductory physics students favor semi-arithmetic methods for solving solve algebraic equations; they do not “isolate the unknown variable.”</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lvl="1" indent="0">
              <a:buNone/>
            </a:pPr>
            <a:r>
              <a:rPr lang="en-US" i="1" dirty="0">
                <a:solidFill>
                  <a:srgbClr val="FF0000"/>
                </a:solidFill>
                <a:latin typeface="Arial" panose="020B0604020202020204" pitchFamily="34" charset="0"/>
                <a:cs typeface="Arial" panose="020B0604020202020204" pitchFamily="34" charset="0"/>
              </a:rPr>
              <a:t>Implication: </a:t>
            </a:r>
            <a:r>
              <a:rPr lang="en-US" dirty="0">
                <a:solidFill>
                  <a:srgbClr val="FF0000"/>
                </a:solidFill>
                <a:latin typeface="Arial" panose="020B0604020202020204" pitchFamily="34" charset="0"/>
                <a:cs typeface="Arial" panose="020B0604020202020204" pitchFamily="34" charset="0"/>
              </a:rPr>
              <a:t>Physics instructors’ habitual approach to algebraic manipulation may be confusing to their introductory students.</a:t>
            </a:r>
          </a:p>
          <a:p>
            <a:endParaRPr lang="en-US" dirty="0"/>
          </a:p>
        </p:txBody>
      </p:sp>
    </p:spTree>
    <p:extLst>
      <p:ext uri="{BB962C8B-B14F-4D97-AF65-F5344CB8AC3E}">
        <p14:creationId xmlns:p14="http://schemas.microsoft.com/office/powerpoint/2010/main" val="148778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2BC0F-832A-4CD0-812C-19258B1D91B7}"/>
              </a:ext>
            </a:extLst>
          </p:cNvPr>
          <p:cNvPicPr>
            <a:picLocks noChangeAspect="1"/>
          </p:cNvPicPr>
          <p:nvPr/>
        </p:nvPicPr>
        <p:blipFill>
          <a:blip r:embed="rId2"/>
          <a:stretch>
            <a:fillRect/>
          </a:stretch>
        </p:blipFill>
        <p:spPr>
          <a:xfrm>
            <a:off x="8839200" y="1600200"/>
            <a:ext cx="2648179" cy="3124471"/>
          </a:xfrm>
          <a:prstGeom prst="rect">
            <a:avLst/>
          </a:prstGeom>
        </p:spPr>
      </p:pic>
      <p:pic>
        <p:nvPicPr>
          <p:cNvPr id="3" name="Picture 2">
            <a:extLst>
              <a:ext uri="{FF2B5EF4-FFF2-40B4-BE49-F238E27FC236}">
                <a16:creationId xmlns:a16="http://schemas.microsoft.com/office/drawing/2014/main" id="{1A417111-A90A-482B-B726-4EAE8463B30A}"/>
              </a:ext>
            </a:extLst>
          </p:cNvPr>
          <p:cNvPicPr>
            <a:picLocks noChangeAspect="1"/>
          </p:cNvPicPr>
          <p:nvPr/>
        </p:nvPicPr>
        <p:blipFill>
          <a:blip r:embed="rId3"/>
          <a:stretch>
            <a:fillRect/>
          </a:stretch>
        </p:blipFill>
        <p:spPr>
          <a:xfrm>
            <a:off x="1066800" y="838200"/>
            <a:ext cx="6400800" cy="4815147"/>
          </a:xfrm>
          <a:prstGeom prst="rect">
            <a:avLst/>
          </a:prstGeom>
        </p:spPr>
      </p:pic>
      <p:sp>
        <p:nvSpPr>
          <p:cNvPr id="4" name="TextBox 3">
            <a:extLst>
              <a:ext uri="{FF2B5EF4-FFF2-40B4-BE49-F238E27FC236}">
                <a16:creationId xmlns:a16="http://schemas.microsoft.com/office/drawing/2014/main" id="{0D46B5E0-CE03-4713-8F35-50EBB1582EF1}"/>
              </a:ext>
            </a:extLst>
          </p:cNvPr>
          <p:cNvSpPr txBox="1"/>
          <p:nvPr/>
        </p:nvSpPr>
        <p:spPr>
          <a:xfrm>
            <a:off x="2133600" y="4267200"/>
            <a:ext cx="2903359" cy="369332"/>
          </a:xfrm>
          <a:prstGeom prst="rect">
            <a:avLst/>
          </a:prstGeom>
          <a:noFill/>
        </p:spPr>
        <p:txBody>
          <a:bodyPr wrap="none" rtlCol="0">
            <a:spAutoFit/>
          </a:bodyPr>
          <a:lstStyle/>
          <a:p>
            <a:r>
              <a:rPr lang="en-US" dirty="0">
                <a:solidFill>
                  <a:srgbClr val="0000FF"/>
                </a:solidFill>
              </a:rPr>
              <a:t>How would you solve this?</a:t>
            </a:r>
          </a:p>
        </p:txBody>
      </p:sp>
      <p:sp>
        <p:nvSpPr>
          <p:cNvPr id="5" name="TextBox 4">
            <a:extLst>
              <a:ext uri="{FF2B5EF4-FFF2-40B4-BE49-F238E27FC236}">
                <a16:creationId xmlns:a16="http://schemas.microsoft.com/office/drawing/2014/main" id="{5CC489FD-CE09-45E3-9F86-AAEA89885F75}"/>
              </a:ext>
            </a:extLst>
          </p:cNvPr>
          <p:cNvSpPr txBox="1"/>
          <p:nvPr/>
        </p:nvSpPr>
        <p:spPr>
          <a:xfrm>
            <a:off x="7467600" y="838200"/>
            <a:ext cx="3570208" cy="369332"/>
          </a:xfrm>
          <a:prstGeom prst="rect">
            <a:avLst/>
          </a:prstGeom>
          <a:noFill/>
        </p:spPr>
        <p:txBody>
          <a:bodyPr wrap="none" rtlCol="0">
            <a:spAutoFit/>
          </a:bodyPr>
          <a:lstStyle/>
          <a:p>
            <a:r>
              <a:rPr lang="en-US" dirty="0">
                <a:solidFill>
                  <a:srgbClr val="FF0000"/>
                </a:solidFill>
              </a:rPr>
              <a:t>53/53 students solved it this way:</a:t>
            </a:r>
          </a:p>
        </p:txBody>
      </p:sp>
      <p:sp>
        <p:nvSpPr>
          <p:cNvPr id="6" name="TextBox 5">
            <a:extLst>
              <a:ext uri="{FF2B5EF4-FFF2-40B4-BE49-F238E27FC236}">
                <a16:creationId xmlns:a16="http://schemas.microsoft.com/office/drawing/2014/main" id="{C5F0610C-AEB1-4E46-B394-82307392BC89}"/>
              </a:ext>
            </a:extLst>
          </p:cNvPr>
          <p:cNvSpPr txBox="1"/>
          <p:nvPr/>
        </p:nvSpPr>
        <p:spPr>
          <a:xfrm>
            <a:off x="2362200" y="5835134"/>
            <a:ext cx="7699608" cy="369332"/>
          </a:xfrm>
          <a:prstGeom prst="rect">
            <a:avLst/>
          </a:prstGeom>
          <a:noFill/>
          <a:ln>
            <a:solidFill>
              <a:srgbClr val="FF0000"/>
            </a:solidFill>
          </a:ln>
        </p:spPr>
        <p:txBody>
          <a:bodyPr wrap="none" rtlCol="0">
            <a:spAutoFit/>
          </a:bodyPr>
          <a:lstStyle/>
          <a:p>
            <a:r>
              <a:rPr lang="en-US" dirty="0">
                <a:solidFill>
                  <a:srgbClr val="FF0000"/>
                </a:solidFill>
              </a:rPr>
              <a:t>We observed these methods used on </a:t>
            </a:r>
            <a:r>
              <a:rPr lang="en-US" i="1" dirty="0">
                <a:solidFill>
                  <a:srgbClr val="FF0000"/>
                </a:solidFill>
              </a:rPr>
              <a:t>thousands</a:t>
            </a:r>
            <a:r>
              <a:rPr lang="en-US" dirty="0">
                <a:solidFill>
                  <a:srgbClr val="FF0000"/>
                </a:solidFill>
              </a:rPr>
              <a:t> of students’ submissions</a:t>
            </a:r>
          </a:p>
        </p:txBody>
      </p:sp>
    </p:spTree>
    <p:extLst>
      <p:ext uri="{BB962C8B-B14F-4D97-AF65-F5344CB8AC3E}">
        <p14:creationId xmlns:p14="http://schemas.microsoft.com/office/powerpoint/2010/main" val="1443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034A-E6FA-4F5C-833F-094CBAECCD73}"/>
              </a:ext>
            </a:extLst>
          </p:cNvPr>
          <p:cNvSpPr>
            <a:spLocks noGrp="1"/>
          </p:cNvSpPr>
          <p:nvPr>
            <p:ph type="title"/>
          </p:nvPr>
        </p:nvSpPr>
        <p:spPr>
          <a:xfrm>
            <a:off x="1295400" y="274638"/>
            <a:ext cx="9144000" cy="1143000"/>
          </a:xfrm>
        </p:spPr>
        <p:txBody>
          <a:bodyPr/>
          <a:lstStyle/>
          <a:p>
            <a:r>
              <a:rPr lang="en-US" sz="3600" dirty="0"/>
              <a:t>Confusion can result from the nature of the symbols themselves</a:t>
            </a:r>
          </a:p>
        </p:txBody>
      </p:sp>
      <p:pic>
        <p:nvPicPr>
          <p:cNvPr id="4" name="Content Placeholder 3">
            <a:extLst>
              <a:ext uri="{FF2B5EF4-FFF2-40B4-BE49-F238E27FC236}">
                <a16:creationId xmlns:a16="http://schemas.microsoft.com/office/drawing/2014/main" id="{89759A13-6021-42FE-97E7-B14150DC117D}"/>
              </a:ext>
            </a:extLst>
          </p:cNvPr>
          <p:cNvPicPr>
            <a:picLocks noGrp="1" noChangeAspect="1"/>
          </p:cNvPicPr>
          <p:nvPr>
            <p:ph idx="1"/>
          </p:nvPr>
        </p:nvPicPr>
        <p:blipFill>
          <a:blip r:embed="rId2"/>
          <a:stretch>
            <a:fillRect/>
          </a:stretch>
        </p:blipFill>
        <p:spPr>
          <a:xfrm>
            <a:off x="1752601" y="2492353"/>
            <a:ext cx="2819399" cy="1625600"/>
          </a:xfrm>
          <a:prstGeom prst="rect">
            <a:avLst/>
          </a:prstGeom>
          <a:ln w="101600">
            <a:solidFill>
              <a:srgbClr val="0070C0"/>
            </a:solidFill>
          </a:ln>
        </p:spPr>
      </p:pic>
      <p:pic>
        <p:nvPicPr>
          <p:cNvPr id="5" name="Picture 4">
            <a:extLst>
              <a:ext uri="{FF2B5EF4-FFF2-40B4-BE49-F238E27FC236}">
                <a16:creationId xmlns:a16="http://schemas.microsoft.com/office/drawing/2014/main" id="{DDC7D72F-78D3-4167-8A44-C18AFBA4C183}"/>
              </a:ext>
            </a:extLst>
          </p:cNvPr>
          <p:cNvPicPr>
            <a:picLocks noChangeAspect="1"/>
          </p:cNvPicPr>
          <p:nvPr/>
        </p:nvPicPr>
        <p:blipFill>
          <a:blip r:embed="rId3"/>
          <a:stretch>
            <a:fillRect/>
          </a:stretch>
        </p:blipFill>
        <p:spPr>
          <a:xfrm>
            <a:off x="6858000" y="2473889"/>
            <a:ext cx="2900377" cy="1717111"/>
          </a:xfrm>
          <a:prstGeom prst="rect">
            <a:avLst/>
          </a:prstGeom>
          <a:ln w="101600">
            <a:solidFill>
              <a:srgbClr val="FF0000"/>
            </a:solidFill>
          </a:ln>
        </p:spPr>
      </p:pic>
    </p:spTree>
    <p:extLst>
      <p:ext uri="{BB962C8B-B14F-4D97-AF65-F5344CB8AC3E}">
        <p14:creationId xmlns:p14="http://schemas.microsoft.com/office/powerpoint/2010/main" val="267099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1E147-0246-418C-938D-E8C47A4A0F29}"/>
              </a:ext>
            </a:extLst>
          </p:cNvPr>
          <p:cNvPicPr>
            <a:picLocks noChangeAspect="1"/>
          </p:cNvPicPr>
          <p:nvPr/>
        </p:nvPicPr>
        <p:blipFill>
          <a:blip r:embed="rId2"/>
          <a:stretch>
            <a:fillRect/>
          </a:stretch>
        </p:blipFill>
        <p:spPr>
          <a:xfrm>
            <a:off x="338591" y="1219200"/>
            <a:ext cx="11514818" cy="5467824"/>
          </a:xfrm>
          <a:prstGeom prst="rect">
            <a:avLst/>
          </a:prstGeom>
        </p:spPr>
      </p:pic>
      <p:pic>
        <p:nvPicPr>
          <p:cNvPr id="6" name="Picture 5">
            <a:extLst>
              <a:ext uri="{FF2B5EF4-FFF2-40B4-BE49-F238E27FC236}">
                <a16:creationId xmlns:a16="http://schemas.microsoft.com/office/drawing/2014/main" id="{0FEFADA0-B5EF-4EF3-B3FF-60D505876245}"/>
              </a:ext>
            </a:extLst>
          </p:cNvPr>
          <p:cNvPicPr>
            <a:picLocks noChangeAspect="1"/>
          </p:cNvPicPr>
          <p:nvPr/>
        </p:nvPicPr>
        <p:blipFill>
          <a:blip r:embed="rId3"/>
          <a:stretch>
            <a:fillRect/>
          </a:stretch>
        </p:blipFill>
        <p:spPr>
          <a:xfrm>
            <a:off x="838200" y="226341"/>
            <a:ext cx="2114733" cy="1219306"/>
          </a:xfrm>
          <a:prstGeom prst="rect">
            <a:avLst/>
          </a:prstGeom>
          <a:ln w="101600">
            <a:solidFill>
              <a:srgbClr val="0070C0"/>
            </a:solidFill>
          </a:ln>
        </p:spPr>
      </p:pic>
      <p:pic>
        <p:nvPicPr>
          <p:cNvPr id="8" name="Picture 7">
            <a:extLst>
              <a:ext uri="{FF2B5EF4-FFF2-40B4-BE49-F238E27FC236}">
                <a16:creationId xmlns:a16="http://schemas.microsoft.com/office/drawing/2014/main" id="{568F7043-6046-4103-A6F6-03329A1FA3FA}"/>
              </a:ext>
            </a:extLst>
          </p:cNvPr>
          <p:cNvPicPr>
            <a:picLocks noChangeAspect="1"/>
          </p:cNvPicPr>
          <p:nvPr/>
        </p:nvPicPr>
        <p:blipFill>
          <a:blip r:embed="rId4"/>
          <a:stretch>
            <a:fillRect/>
          </a:stretch>
        </p:blipFill>
        <p:spPr>
          <a:xfrm>
            <a:off x="8610600" y="279952"/>
            <a:ext cx="2008044" cy="1188823"/>
          </a:xfrm>
          <a:prstGeom prst="rect">
            <a:avLst/>
          </a:prstGeom>
          <a:ln w="101600">
            <a:solidFill>
              <a:srgbClr val="FF0000"/>
            </a:solidFill>
          </a:ln>
        </p:spPr>
      </p:pic>
      <p:sp>
        <p:nvSpPr>
          <p:cNvPr id="2" name="TextBox 1">
            <a:extLst>
              <a:ext uri="{FF2B5EF4-FFF2-40B4-BE49-F238E27FC236}">
                <a16:creationId xmlns:a16="http://schemas.microsoft.com/office/drawing/2014/main" id="{87456112-1687-4D16-9255-1F9422A591D2}"/>
              </a:ext>
            </a:extLst>
          </p:cNvPr>
          <p:cNvSpPr txBox="1"/>
          <p:nvPr/>
        </p:nvSpPr>
        <p:spPr>
          <a:xfrm>
            <a:off x="3886200" y="374329"/>
            <a:ext cx="3901765" cy="923330"/>
          </a:xfrm>
          <a:prstGeom prst="rect">
            <a:avLst/>
          </a:prstGeom>
          <a:noFill/>
          <a:ln>
            <a:solidFill>
              <a:schemeClr val="tx1"/>
            </a:solidFill>
          </a:ln>
        </p:spPr>
        <p:txBody>
          <a:bodyPr wrap="square" rtlCol="0">
            <a:spAutoFit/>
          </a:bodyPr>
          <a:lstStyle/>
          <a:p>
            <a:r>
              <a:rPr lang="en-US" dirty="0"/>
              <a:t>Significantly lower correct-response rates on Greek-letter version in algebra-based courses </a:t>
            </a:r>
          </a:p>
        </p:txBody>
      </p:sp>
      <p:sp>
        <p:nvSpPr>
          <p:cNvPr id="3" name="TextBox 2">
            <a:extLst>
              <a:ext uri="{FF2B5EF4-FFF2-40B4-BE49-F238E27FC236}">
                <a16:creationId xmlns:a16="http://schemas.microsoft.com/office/drawing/2014/main" id="{2BEF0E19-B416-41C9-AA10-9DDE142D8453}"/>
              </a:ext>
            </a:extLst>
          </p:cNvPr>
          <p:cNvSpPr txBox="1"/>
          <p:nvPr/>
        </p:nvSpPr>
        <p:spPr>
          <a:xfrm>
            <a:off x="5151282" y="3725281"/>
            <a:ext cx="1371600" cy="553998"/>
          </a:xfrm>
          <a:prstGeom prst="rect">
            <a:avLst/>
          </a:prstGeom>
          <a:noFill/>
        </p:spPr>
        <p:txBody>
          <a:bodyPr wrap="square" rtlCol="0">
            <a:spAutoFit/>
          </a:bodyPr>
          <a:lstStyle/>
          <a:p>
            <a:r>
              <a:rPr lang="en-US" sz="1200" dirty="0">
                <a:solidFill>
                  <a:srgbClr val="FF0000"/>
                </a:solidFill>
              </a:rPr>
              <a:t>(Total </a:t>
            </a:r>
            <a:r>
              <a:rPr lang="en-US" sz="1200" i="1" dirty="0">
                <a:solidFill>
                  <a:srgbClr val="FF0000"/>
                </a:solidFill>
              </a:rPr>
              <a:t>N</a:t>
            </a:r>
            <a:r>
              <a:rPr lang="en-US" sz="1200" dirty="0">
                <a:solidFill>
                  <a:srgbClr val="FF0000"/>
                </a:solidFill>
              </a:rPr>
              <a:t> &gt; 1000)</a:t>
            </a:r>
          </a:p>
          <a:p>
            <a:endParaRPr lang="en-US" dirty="0"/>
          </a:p>
        </p:txBody>
      </p:sp>
      <p:sp>
        <p:nvSpPr>
          <p:cNvPr id="5" name="Rectangle 4">
            <a:extLst>
              <a:ext uri="{FF2B5EF4-FFF2-40B4-BE49-F238E27FC236}">
                <a16:creationId xmlns:a16="http://schemas.microsoft.com/office/drawing/2014/main" id="{4BB39389-733C-4F26-BAAF-EBDFF41EA178}"/>
              </a:ext>
            </a:extLst>
          </p:cNvPr>
          <p:cNvSpPr/>
          <p:nvPr/>
        </p:nvSpPr>
        <p:spPr>
          <a:xfrm>
            <a:off x="6629400" y="1810623"/>
            <a:ext cx="4419600" cy="464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E4DAE3-EFDA-4E0B-9E03-5B2BE59FDA97}"/>
              </a:ext>
            </a:extLst>
          </p:cNvPr>
          <p:cNvSpPr/>
          <p:nvPr/>
        </p:nvSpPr>
        <p:spPr>
          <a:xfrm>
            <a:off x="5151282" y="4191000"/>
            <a:ext cx="147811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627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1E147-0246-418C-938D-E8C47A4A0F29}"/>
              </a:ext>
            </a:extLst>
          </p:cNvPr>
          <p:cNvPicPr>
            <a:picLocks noChangeAspect="1"/>
          </p:cNvPicPr>
          <p:nvPr/>
        </p:nvPicPr>
        <p:blipFill>
          <a:blip r:embed="rId2"/>
          <a:stretch>
            <a:fillRect/>
          </a:stretch>
        </p:blipFill>
        <p:spPr>
          <a:xfrm>
            <a:off x="338591" y="1219200"/>
            <a:ext cx="11514818" cy="5467824"/>
          </a:xfrm>
          <a:prstGeom prst="rect">
            <a:avLst/>
          </a:prstGeom>
        </p:spPr>
      </p:pic>
      <p:pic>
        <p:nvPicPr>
          <p:cNvPr id="6" name="Picture 5">
            <a:extLst>
              <a:ext uri="{FF2B5EF4-FFF2-40B4-BE49-F238E27FC236}">
                <a16:creationId xmlns:a16="http://schemas.microsoft.com/office/drawing/2014/main" id="{0FEFADA0-B5EF-4EF3-B3FF-60D505876245}"/>
              </a:ext>
            </a:extLst>
          </p:cNvPr>
          <p:cNvPicPr>
            <a:picLocks noChangeAspect="1"/>
          </p:cNvPicPr>
          <p:nvPr/>
        </p:nvPicPr>
        <p:blipFill>
          <a:blip r:embed="rId3"/>
          <a:stretch>
            <a:fillRect/>
          </a:stretch>
        </p:blipFill>
        <p:spPr>
          <a:xfrm>
            <a:off x="838200" y="226341"/>
            <a:ext cx="2114733" cy="1219306"/>
          </a:xfrm>
          <a:prstGeom prst="rect">
            <a:avLst/>
          </a:prstGeom>
          <a:ln w="101600">
            <a:solidFill>
              <a:srgbClr val="0070C0"/>
            </a:solidFill>
          </a:ln>
        </p:spPr>
      </p:pic>
      <p:pic>
        <p:nvPicPr>
          <p:cNvPr id="8" name="Picture 7">
            <a:extLst>
              <a:ext uri="{FF2B5EF4-FFF2-40B4-BE49-F238E27FC236}">
                <a16:creationId xmlns:a16="http://schemas.microsoft.com/office/drawing/2014/main" id="{568F7043-6046-4103-A6F6-03329A1FA3FA}"/>
              </a:ext>
            </a:extLst>
          </p:cNvPr>
          <p:cNvPicPr>
            <a:picLocks noChangeAspect="1"/>
          </p:cNvPicPr>
          <p:nvPr/>
        </p:nvPicPr>
        <p:blipFill>
          <a:blip r:embed="rId4"/>
          <a:stretch>
            <a:fillRect/>
          </a:stretch>
        </p:blipFill>
        <p:spPr>
          <a:xfrm>
            <a:off x="8610600" y="279952"/>
            <a:ext cx="2008044" cy="1188823"/>
          </a:xfrm>
          <a:prstGeom prst="rect">
            <a:avLst/>
          </a:prstGeom>
          <a:ln w="101600">
            <a:solidFill>
              <a:srgbClr val="FF0000"/>
            </a:solidFill>
          </a:ln>
        </p:spPr>
      </p:pic>
      <p:sp>
        <p:nvSpPr>
          <p:cNvPr id="2" name="TextBox 1">
            <a:extLst>
              <a:ext uri="{FF2B5EF4-FFF2-40B4-BE49-F238E27FC236}">
                <a16:creationId xmlns:a16="http://schemas.microsoft.com/office/drawing/2014/main" id="{87456112-1687-4D16-9255-1F9422A591D2}"/>
              </a:ext>
            </a:extLst>
          </p:cNvPr>
          <p:cNvSpPr txBox="1"/>
          <p:nvPr/>
        </p:nvSpPr>
        <p:spPr>
          <a:xfrm>
            <a:off x="3886200" y="374329"/>
            <a:ext cx="3901765" cy="923330"/>
          </a:xfrm>
          <a:prstGeom prst="rect">
            <a:avLst/>
          </a:prstGeom>
          <a:noFill/>
          <a:ln>
            <a:solidFill>
              <a:schemeClr val="tx1"/>
            </a:solidFill>
          </a:ln>
        </p:spPr>
        <p:txBody>
          <a:bodyPr wrap="square" rtlCol="0">
            <a:spAutoFit/>
          </a:bodyPr>
          <a:lstStyle/>
          <a:p>
            <a:r>
              <a:rPr lang="en-US" dirty="0"/>
              <a:t>Significantly lower correct-response rates on Greek-letter version in algebra-based courses </a:t>
            </a:r>
          </a:p>
        </p:txBody>
      </p:sp>
      <p:sp>
        <p:nvSpPr>
          <p:cNvPr id="3" name="TextBox 2">
            <a:extLst>
              <a:ext uri="{FF2B5EF4-FFF2-40B4-BE49-F238E27FC236}">
                <a16:creationId xmlns:a16="http://schemas.microsoft.com/office/drawing/2014/main" id="{2BEF0E19-B416-41C9-AA10-9DDE142D8453}"/>
              </a:ext>
            </a:extLst>
          </p:cNvPr>
          <p:cNvSpPr txBox="1"/>
          <p:nvPr/>
        </p:nvSpPr>
        <p:spPr>
          <a:xfrm>
            <a:off x="5151282" y="3725281"/>
            <a:ext cx="1371600" cy="553998"/>
          </a:xfrm>
          <a:prstGeom prst="rect">
            <a:avLst/>
          </a:prstGeom>
          <a:noFill/>
        </p:spPr>
        <p:txBody>
          <a:bodyPr wrap="square" rtlCol="0">
            <a:spAutoFit/>
          </a:bodyPr>
          <a:lstStyle/>
          <a:p>
            <a:r>
              <a:rPr lang="en-US" sz="1200" dirty="0">
                <a:solidFill>
                  <a:srgbClr val="FF0000"/>
                </a:solidFill>
              </a:rPr>
              <a:t>(Total </a:t>
            </a:r>
            <a:r>
              <a:rPr lang="en-US" sz="1200" i="1" dirty="0">
                <a:solidFill>
                  <a:srgbClr val="FF0000"/>
                </a:solidFill>
              </a:rPr>
              <a:t>N</a:t>
            </a:r>
            <a:r>
              <a:rPr lang="en-US" sz="1200" dirty="0">
                <a:solidFill>
                  <a:srgbClr val="FF0000"/>
                </a:solidFill>
              </a:rPr>
              <a:t> &gt; 1000)</a:t>
            </a:r>
          </a:p>
          <a:p>
            <a:endParaRPr lang="en-US" dirty="0"/>
          </a:p>
        </p:txBody>
      </p:sp>
    </p:spTree>
    <p:extLst>
      <p:ext uri="{BB962C8B-B14F-4D97-AF65-F5344CB8AC3E}">
        <p14:creationId xmlns:p14="http://schemas.microsoft.com/office/powerpoint/2010/main" val="22723809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2. Technical Skill: </a:t>
            </a:r>
            <a:r>
              <a:rPr lang="en-US" sz="4000" b="1" dirty="0"/>
              <a:t>Symbolic</a:t>
            </a:r>
            <a:r>
              <a:rPr lang="en-US" sz="4000" dirty="0"/>
              <a:t> </a:t>
            </a:r>
            <a:r>
              <a:rPr lang="en-US" sz="4000" b="1" dirty="0"/>
              <a:t>Procedures</a:t>
            </a:r>
          </a:p>
        </p:txBody>
      </p:sp>
      <p:sp>
        <p:nvSpPr>
          <p:cNvPr id="3" name="Content Placeholder 2"/>
          <p:cNvSpPr>
            <a:spLocks noGrp="1"/>
          </p:cNvSpPr>
          <p:nvPr>
            <p:ph idx="1"/>
          </p:nvPr>
        </p:nvSpPr>
        <p:spPr/>
        <p:txBody>
          <a:bodyPr/>
          <a:lstStyle/>
          <a:p>
            <a:r>
              <a:rPr lang="en-US" sz="2400" b="1" dirty="0"/>
              <a:t>Algebra (simultaneous equations): </a:t>
            </a:r>
            <a:r>
              <a:rPr lang="en-US" sz="2400" dirty="0"/>
              <a:t>Do differences in students’ success rate between numerical and symbolic versions of same problem persist when simultaneous equations are involved? (E.g., two equations, two unknowns)</a:t>
            </a:r>
          </a:p>
          <a:p>
            <a:pPr marL="914400" lvl="2" indent="0">
              <a:buNone/>
            </a:pPr>
            <a:endParaRPr lang="en-US" sz="2000" dirty="0"/>
          </a:p>
          <a:p>
            <a:endParaRPr lang="en-US" dirty="0"/>
          </a:p>
        </p:txBody>
      </p:sp>
    </p:spTree>
    <p:extLst>
      <p:ext uri="{BB962C8B-B14F-4D97-AF65-F5344CB8AC3E}">
        <p14:creationId xmlns:p14="http://schemas.microsoft.com/office/powerpoint/2010/main" val="11425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04800"/>
            <a:ext cx="2895600" cy="286232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][a/R]</a:t>
            </a:r>
          </a:p>
          <a:p>
            <a:endParaRPr lang="en-US" i="1"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BD272843-FDB6-44FB-8648-F73560808951}"/>
              </a:ext>
            </a:extLst>
          </p:cNvPr>
          <p:cNvSpPr txBox="1"/>
          <p:nvPr/>
        </p:nvSpPr>
        <p:spPr>
          <a:xfrm>
            <a:off x="2450862" y="1964126"/>
            <a:ext cx="1314784" cy="923330"/>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F</a:t>
            </a:r>
            <a:r>
              <a:rPr lang="en-US" baseline="-25000" dirty="0" err="1">
                <a:latin typeface="Times New Roman" panose="02020603050405020304" pitchFamily="18" charset="0"/>
                <a:cs typeface="Times New Roman" panose="02020603050405020304" pitchFamily="18" charset="0"/>
              </a:rPr>
              <a:t>net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l-GR" dirty="0">
                <a:latin typeface="Times New Roman" panose="02020603050405020304" pitchFamily="18" charset="0"/>
                <a:cs typeface="Times New Roman" panose="02020603050405020304" pitchFamily="18" charset="0"/>
              </a:rPr>
              <a:t>τ</a:t>
            </a:r>
            <a:r>
              <a:rPr lang="en-US" baseline="-25000" dirty="0">
                <a:latin typeface="Times New Roman" panose="02020603050405020304" pitchFamily="18" charset="0"/>
                <a:cs typeface="Times New Roman" panose="02020603050405020304" pitchFamily="18" charset="0"/>
              </a:rPr>
              <a:t>net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a:t>
            </a:r>
            <a:r>
              <a:rPr lang="el-GR" i="1" dirty="0">
                <a:latin typeface="Times New Roman" panose="02020603050405020304" pitchFamily="18" charset="0"/>
                <a:cs typeface="Times New Roman" panose="02020603050405020304" pitchFamily="18" charset="0"/>
              </a:rPr>
              <a:t> α</a:t>
            </a: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g = 9.8 m/s</a:t>
            </a:r>
            <a:r>
              <a:rPr lang="en-US" i="1"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6E2DABE-EDCC-4C0D-AB5F-8FFD3EDA12FE}"/>
              </a:ext>
            </a:extLst>
          </p:cNvPr>
          <p:cNvCxnSpPr/>
          <p:nvPr/>
        </p:nvCxnSpPr>
        <p:spPr>
          <a:xfrm>
            <a:off x="7961240" y="2983396"/>
            <a:ext cx="533400"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0F5E56-156E-41B0-8740-7BD492896F32}"/>
              </a:ext>
            </a:extLst>
          </p:cNvPr>
          <p:cNvSpPr txBox="1"/>
          <p:nvPr/>
        </p:nvSpPr>
        <p:spPr>
          <a:xfrm>
            <a:off x="8686800" y="2797790"/>
            <a:ext cx="1447800"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a = 6.54 m/s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20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AB3F-4A3C-49AD-A71E-262678A92B65}"/>
              </a:ext>
            </a:extLst>
          </p:cNvPr>
          <p:cNvSpPr>
            <a:spLocks noGrp="1"/>
          </p:cNvSpPr>
          <p:nvPr>
            <p:ph type="title"/>
          </p:nvPr>
        </p:nvSpPr>
        <p:spPr/>
        <p:txBody>
          <a:bodyPr/>
          <a:lstStyle/>
          <a:p>
            <a:r>
              <a:rPr lang="en-US" sz="3600" dirty="0"/>
              <a:t>Probes of Math’s Impact on Physics Performance…</a:t>
            </a:r>
          </a:p>
        </p:txBody>
      </p:sp>
      <p:sp>
        <p:nvSpPr>
          <p:cNvPr id="3" name="Content Placeholder 2">
            <a:extLst>
              <a:ext uri="{FF2B5EF4-FFF2-40B4-BE49-F238E27FC236}">
                <a16:creationId xmlns:a16="http://schemas.microsoft.com/office/drawing/2014/main" id="{DB5C5F65-3461-47D7-BD19-F1393BEBB048}"/>
              </a:ext>
            </a:extLst>
          </p:cNvPr>
          <p:cNvSpPr>
            <a:spLocks noGrp="1"/>
          </p:cNvSpPr>
          <p:nvPr>
            <p:ph idx="1"/>
          </p:nvPr>
        </p:nvSpPr>
        <p:spPr/>
        <p:txBody>
          <a:bodyPr/>
          <a:lstStyle/>
          <a:p>
            <a:r>
              <a:rPr lang="en-US" sz="2200" b="1" dirty="0"/>
              <a:t>Bless (1932) </a:t>
            </a:r>
            <a:r>
              <a:rPr lang="en-US" sz="2200" dirty="0"/>
              <a:t>found a very high correlation between university students’ physics grades and their scores on an arithmetic/algebra diagnostic test. </a:t>
            </a:r>
          </a:p>
          <a:p>
            <a:r>
              <a:rPr lang="en-US" sz="2200" b="1" dirty="0"/>
              <a:t>Carter (1932)</a:t>
            </a:r>
            <a:r>
              <a:rPr lang="en-US" sz="2200" dirty="0"/>
              <a:t> found a similarly high correlation among high school students.</a:t>
            </a:r>
          </a:p>
          <a:p>
            <a:pPr lvl="1"/>
            <a:r>
              <a:rPr lang="en-US" sz="1800" i="1" dirty="0"/>
              <a:t>However</a:t>
            </a:r>
            <a:r>
              <a:rPr lang="en-US" sz="1800" dirty="0"/>
              <a:t>, he noted that the correlation was sharply reduced when student’s “intelligence” (determined by an IQ test) was held constant  </a:t>
            </a:r>
          </a:p>
          <a:p>
            <a:r>
              <a:rPr lang="en-US" sz="2200" b="1" dirty="0" err="1"/>
              <a:t>Kruglak</a:t>
            </a:r>
            <a:r>
              <a:rPr lang="en-US" sz="2200" b="1" dirty="0"/>
              <a:t> and Keller (1950) </a:t>
            </a:r>
            <a:r>
              <a:rPr lang="en-US" sz="2200" dirty="0"/>
              <a:t>found a high correlation between math course grades and physics course grades of university students. </a:t>
            </a:r>
          </a:p>
          <a:p>
            <a:r>
              <a:rPr lang="en-US" sz="2200" b="1" dirty="0" err="1"/>
              <a:t>Halloun</a:t>
            </a:r>
            <a:r>
              <a:rPr lang="en-US" sz="2200" b="1" dirty="0"/>
              <a:t> and </a:t>
            </a:r>
            <a:r>
              <a:rPr lang="en-US" sz="2200" b="1" dirty="0" err="1"/>
              <a:t>Hestenes</a:t>
            </a:r>
            <a:r>
              <a:rPr lang="en-US" sz="2200" b="1" dirty="0"/>
              <a:t> (1985) </a:t>
            </a:r>
            <a:r>
              <a:rPr lang="en-US" sz="2200" dirty="0"/>
              <a:t>found a high correlation (+0.51) between math pretest  scores and physics grades, and that math scores were a factor </a:t>
            </a:r>
            <a:r>
              <a:rPr lang="en-US" sz="2200" i="1" dirty="0"/>
              <a:t>independent</a:t>
            </a:r>
            <a:r>
              <a:rPr lang="en-US" sz="2200" dirty="0"/>
              <a:t> of physics pretest scores</a:t>
            </a:r>
          </a:p>
          <a:p>
            <a:r>
              <a:rPr lang="en-US" sz="2200" b="1" dirty="0"/>
              <a:t>Meltzer (2002) </a:t>
            </a:r>
            <a:r>
              <a:rPr lang="en-US" sz="2200" dirty="0"/>
              <a:t>found that algebra pretest scores were roughly predictive of performance improvements on a </a:t>
            </a:r>
            <a:r>
              <a:rPr lang="en-US" sz="2200" i="1" dirty="0"/>
              <a:t>non-quantitative</a:t>
            </a:r>
            <a:r>
              <a:rPr lang="en-US" sz="2200" dirty="0"/>
              <a:t> physics concept test</a:t>
            </a:r>
          </a:p>
        </p:txBody>
      </p:sp>
    </p:spTree>
    <p:extLst>
      <p:ext uri="{BB962C8B-B14F-4D97-AF65-F5344CB8AC3E}">
        <p14:creationId xmlns:p14="http://schemas.microsoft.com/office/powerpoint/2010/main" val="252225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81000"/>
            <a:ext cx="2895600" cy="286232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][a/R]</a:t>
            </a:r>
          </a:p>
          <a:p>
            <a:endParaRPr lang="en-US" i="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90743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97934"/>
            <a:ext cx="2895600" cy="313932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][a/R]</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C1BB87E0-A9F8-44C9-B806-2E6658A0C6E0}"/>
              </a:ext>
            </a:extLst>
          </p:cNvPr>
          <p:cNvSpPr txBox="1"/>
          <p:nvPr/>
        </p:nvSpPr>
        <p:spPr>
          <a:xfrm>
            <a:off x="7848601" y="4267200"/>
            <a:ext cx="2595274" cy="369332"/>
          </a:xfrm>
          <a:prstGeom prst="rect">
            <a:avLst/>
          </a:prstGeom>
          <a:noFill/>
        </p:spPr>
        <p:txBody>
          <a:bodyPr wrap="square" rtlCol="0">
            <a:spAutoFit/>
          </a:bodyPr>
          <a:lstStyle/>
          <a:p>
            <a:r>
              <a:rPr lang="en-US" i="1" dirty="0">
                <a:solidFill>
                  <a:srgbClr val="0000FF"/>
                </a:solidFill>
              </a:rPr>
              <a:t>Symbolic version</a:t>
            </a:r>
          </a:p>
        </p:txBody>
      </p:sp>
      <p:sp>
        <p:nvSpPr>
          <p:cNvPr id="7" name="Rectangle 6">
            <a:extLst>
              <a:ext uri="{FF2B5EF4-FFF2-40B4-BE49-F238E27FC236}">
                <a16:creationId xmlns:a16="http://schemas.microsoft.com/office/drawing/2014/main" id="{8F034E14-ED11-4E50-B72D-B26E362F36C3}"/>
              </a:ext>
            </a:extLst>
          </p:cNvPr>
          <p:cNvSpPr/>
          <p:nvPr/>
        </p:nvSpPr>
        <p:spPr>
          <a:xfrm>
            <a:off x="7972778" y="4885266"/>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977EAD-7F06-4481-A1FF-60B8D0E46BFB}"/>
              </a:ext>
            </a:extLst>
          </p:cNvPr>
          <p:cNvSpPr/>
          <p:nvPr/>
        </p:nvSpPr>
        <p:spPr>
          <a:xfrm>
            <a:off x="3987801" y="5168133"/>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69FF1-1417-4A8E-86BF-CE5658F9F689}"/>
              </a:ext>
            </a:extLst>
          </p:cNvPr>
          <p:cNvSpPr/>
          <p:nvPr/>
        </p:nvSpPr>
        <p:spPr>
          <a:xfrm>
            <a:off x="8242530" y="4921124"/>
            <a:ext cx="9144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CE8C87-8F1C-4C43-A472-8A1A312F7739}"/>
              </a:ext>
            </a:extLst>
          </p:cNvPr>
          <p:cNvSpPr/>
          <p:nvPr/>
        </p:nvSpPr>
        <p:spPr>
          <a:xfrm>
            <a:off x="4267200" y="5186393"/>
            <a:ext cx="734958"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59BBF5-7CB4-4949-BFDC-845DB52A23D4}"/>
              </a:ext>
            </a:extLst>
          </p:cNvPr>
          <p:cNvSpPr/>
          <p:nvPr/>
        </p:nvSpPr>
        <p:spPr>
          <a:xfrm>
            <a:off x="3962400" y="5766817"/>
            <a:ext cx="6096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5913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97934"/>
            <a:ext cx="2895600" cy="341632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][a/R]</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a = </a:t>
            </a:r>
            <a:r>
              <a:rPr lang="en-US" dirty="0">
                <a:latin typeface="Times New Roman" panose="02020603050405020304" pitchFamily="18" charset="0"/>
                <a:cs typeface="Times New Roman" panose="02020603050405020304" pitchFamily="18" charset="0"/>
              </a:rPr>
              <a:t>2/3</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C1BB87E0-A9F8-44C9-B806-2E6658A0C6E0}"/>
              </a:ext>
            </a:extLst>
          </p:cNvPr>
          <p:cNvSpPr txBox="1"/>
          <p:nvPr/>
        </p:nvSpPr>
        <p:spPr>
          <a:xfrm>
            <a:off x="7848601" y="4267200"/>
            <a:ext cx="2595274" cy="369332"/>
          </a:xfrm>
          <a:prstGeom prst="rect">
            <a:avLst/>
          </a:prstGeom>
          <a:noFill/>
        </p:spPr>
        <p:txBody>
          <a:bodyPr wrap="square" rtlCol="0">
            <a:spAutoFit/>
          </a:bodyPr>
          <a:lstStyle/>
          <a:p>
            <a:r>
              <a:rPr lang="en-US" i="1" dirty="0">
                <a:solidFill>
                  <a:srgbClr val="0000FF"/>
                </a:solidFill>
              </a:rPr>
              <a:t>Symbolic version</a:t>
            </a:r>
          </a:p>
        </p:txBody>
      </p:sp>
      <p:sp>
        <p:nvSpPr>
          <p:cNvPr id="7" name="Rectangle 6">
            <a:extLst>
              <a:ext uri="{FF2B5EF4-FFF2-40B4-BE49-F238E27FC236}">
                <a16:creationId xmlns:a16="http://schemas.microsoft.com/office/drawing/2014/main" id="{8F034E14-ED11-4E50-B72D-B26E362F36C3}"/>
              </a:ext>
            </a:extLst>
          </p:cNvPr>
          <p:cNvSpPr/>
          <p:nvPr/>
        </p:nvSpPr>
        <p:spPr>
          <a:xfrm>
            <a:off x="7972778" y="4885266"/>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977EAD-7F06-4481-A1FF-60B8D0E46BFB}"/>
              </a:ext>
            </a:extLst>
          </p:cNvPr>
          <p:cNvSpPr/>
          <p:nvPr/>
        </p:nvSpPr>
        <p:spPr>
          <a:xfrm>
            <a:off x="3987801" y="5168133"/>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69FF1-1417-4A8E-86BF-CE5658F9F689}"/>
              </a:ext>
            </a:extLst>
          </p:cNvPr>
          <p:cNvSpPr/>
          <p:nvPr/>
        </p:nvSpPr>
        <p:spPr>
          <a:xfrm>
            <a:off x="8242530" y="4921124"/>
            <a:ext cx="9144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CE8C87-8F1C-4C43-A472-8A1A312F7739}"/>
              </a:ext>
            </a:extLst>
          </p:cNvPr>
          <p:cNvSpPr/>
          <p:nvPr/>
        </p:nvSpPr>
        <p:spPr>
          <a:xfrm>
            <a:off x="4267200" y="5186393"/>
            <a:ext cx="734958"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59BBF5-7CB4-4949-BFDC-845DB52A23D4}"/>
              </a:ext>
            </a:extLst>
          </p:cNvPr>
          <p:cNvSpPr/>
          <p:nvPr/>
        </p:nvSpPr>
        <p:spPr>
          <a:xfrm>
            <a:off x="3962400" y="5766817"/>
            <a:ext cx="6096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349F99F9-924B-4B51-B75E-D3CC656944D5}"/>
              </a:ext>
            </a:extLst>
          </p:cNvPr>
          <p:cNvCxnSpPr/>
          <p:nvPr/>
        </p:nvCxnSpPr>
        <p:spPr>
          <a:xfrm>
            <a:off x="7924800" y="3048000"/>
            <a:ext cx="533400"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0245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C9B5-B6F7-4412-908A-A4C6BC04AA62}"/>
              </a:ext>
            </a:extLst>
          </p:cNvPr>
          <p:cNvSpPr>
            <a:spLocks noGrp="1"/>
          </p:cNvSpPr>
          <p:nvPr>
            <p:ph type="title"/>
          </p:nvPr>
        </p:nvSpPr>
        <p:spPr/>
        <p:txBody>
          <a:bodyPr/>
          <a:lstStyle/>
          <a:p>
            <a:r>
              <a:rPr lang="en-US" sz="3600" dirty="0"/>
              <a:t>Results on #10 </a:t>
            </a:r>
            <a:br>
              <a:rPr lang="en-US" sz="3600" dirty="0"/>
            </a:br>
            <a:r>
              <a:rPr lang="en-US" sz="2400" dirty="0"/>
              <a:t>[</a:t>
            </a:r>
            <a:r>
              <a:rPr lang="en-US" sz="2400" dirty="0" err="1"/>
              <a:t>Torigoe</a:t>
            </a:r>
            <a:r>
              <a:rPr lang="en-US" sz="2400" dirty="0"/>
              <a:t> and Gladding, 2011]</a:t>
            </a:r>
          </a:p>
        </p:txBody>
      </p:sp>
      <p:sp>
        <p:nvSpPr>
          <p:cNvPr id="3" name="Content Placeholder 2">
            <a:extLst>
              <a:ext uri="{FF2B5EF4-FFF2-40B4-BE49-F238E27FC236}">
                <a16:creationId xmlns:a16="http://schemas.microsoft.com/office/drawing/2014/main" id="{AAF4483D-5CA8-4893-BE5F-DB1BA237AF1C}"/>
              </a:ext>
            </a:extLst>
          </p:cNvPr>
          <p:cNvSpPr>
            <a:spLocks noGrp="1"/>
          </p:cNvSpPr>
          <p:nvPr>
            <p:ph idx="1"/>
          </p:nvPr>
        </p:nvSpPr>
        <p:spPr>
          <a:xfrm>
            <a:off x="1981200" y="1847850"/>
            <a:ext cx="8458200" cy="4400550"/>
          </a:xfrm>
        </p:spPr>
        <p:txBody>
          <a:bodyPr/>
          <a:lstStyle/>
          <a:p>
            <a:r>
              <a:rPr lang="en-US" sz="2800" b="1" dirty="0"/>
              <a:t>Numeric version: </a:t>
            </a:r>
            <a:r>
              <a:rPr lang="en-US" sz="2800" dirty="0"/>
              <a:t>49% correct (</a:t>
            </a:r>
            <a:r>
              <a:rPr lang="en-US" sz="2800" i="1" dirty="0"/>
              <a:t>N</a:t>
            </a:r>
            <a:r>
              <a:rPr lang="en-US" sz="2800" dirty="0"/>
              <a:t> ≈ 380)</a:t>
            </a:r>
          </a:p>
          <a:p>
            <a:r>
              <a:rPr lang="en-US" sz="2800" b="1" dirty="0"/>
              <a:t>Symbolic version: </a:t>
            </a:r>
            <a:r>
              <a:rPr lang="en-US" sz="2800" dirty="0"/>
              <a:t>53% correct (</a:t>
            </a:r>
            <a:r>
              <a:rPr lang="en-US" sz="2800" i="1" dirty="0"/>
              <a:t>N</a:t>
            </a:r>
            <a:r>
              <a:rPr lang="en-US" sz="2800" dirty="0"/>
              <a:t> ≈ 380)</a:t>
            </a:r>
          </a:p>
          <a:p>
            <a:pPr marL="457200" lvl="1" indent="0">
              <a:buNone/>
            </a:pPr>
            <a:endParaRPr lang="en-US" dirty="0"/>
          </a:p>
          <a:p>
            <a:pPr marL="457200" lvl="1" indent="0">
              <a:buNone/>
            </a:pPr>
            <a:r>
              <a:rPr lang="en-US" dirty="0"/>
              <a:t>		</a:t>
            </a:r>
            <a:r>
              <a:rPr lang="en-US" i="1" dirty="0"/>
              <a:t>No significant difference</a:t>
            </a:r>
          </a:p>
          <a:p>
            <a:pPr marL="457200" lvl="1" indent="0">
              <a:buNone/>
            </a:pPr>
            <a:endParaRPr lang="en-US" i="1" dirty="0"/>
          </a:p>
        </p:txBody>
      </p:sp>
      <p:sp>
        <p:nvSpPr>
          <p:cNvPr id="4" name="Arrow: Right 3">
            <a:extLst>
              <a:ext uri="{FF2B5EF4-FFF2-40B4-BE49-F238E27FC236}">
                <a16:creationId xmlns:a16="http://schemas.microsoft.com/office/drawing/2014/main" id="{1BA497EC-2D38-4667-B06C-90320FE97341}"/>
              </a:ext>
            </a:extLst>
          </p:cNvPr>
          <p:cNvSpPr/>
          <p:nvPr/>
        </p:nvSpPr>
        <p:spPr>
          <a:xfrm>
            <a:off x="3048000" y="3781425"/>
            <a:ext cx="609600" cy="266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11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97934"/>
            <a:ext cx="2895600" cy="313932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][a/R]</a:t>
            </a:r>
          </a:p>
          <a:p>
            <a:r>
              <a:rPr lang="en-US" i="1" dirty="0">
                <a:latin typeface="Times New Roman" panose="02020603050405020304" pitchFamily="18" charset="0"/>
                <a:cs typeface="Times New Roman" panose="02020603050405020304" pitchFamily="18" charset="0"/>
              </a:rPr>
              <a:t>	a = ?</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C1BB87E0-A9F8-44C9-B806-2E6658A0C6E0}"/>
              </a:ext>
            </a:extLst>
          </p:cNvPr>
          <p:cNvSpPr txBox="1"/>
          <p:nvPr/>
        </p:nvSpPr>
        <p:spPr>
          <a:xfrm>
            <a:off x="7848601" y="4267200"/>
            <a:ext cx="2595274" cy="369332"/>
          </a:xfrm>
          <a:prstGeom prst="rect">
            <a:avLst/>
          </a:prstGeom>
          <a:noFill/>
        </p:spPr>
        <p:txBody>
          <a:bodyPr wrap="square" rtlCol="0">
            <a:spAutoFit/>
          </a:bodyPr>
          <a:lstStyle/>
          <a:p>
            <a:r>
              <a:rPr lang="en-US" i="1" dirty="0">
                <a:solidFill>
                  <a:srgbClr val="0000FF"/>
                </a:solidFill>
              </a:rPr>
              <a:t>Symbolic version</a:t>
            </a:r>
          </a:p>
        </p:txBody>
      </p:sp>
      <p:sp>
        <p:nvSpPr>
          <p:cNvPr id="7" name="Rectangle 6">
            <a:extLst>
              <a:ext uri="{FF2B5EF4-FFF2-40B4-BE49-F238E27FC236}">
                <a16:creationId xmlns:a16="http://schemas.microsoft.com/office/drawing/2014/main" id="{8F034E14-ED11-4E50-B72D-B26E362F36C3}"/>
              </a:ext>
            </a:extLst>
          </p:cNvPr>
          <p:cNvSpPr/>
          <p:nvPr/>
        </p:nvSpPr>
        <p:spPr>
          <a:xfrm>
            <a:off x="7972778" y="4885266"/>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977EAD-7F06-4481-A1FF-60B8D0E46BFB}"/>
              </a:ext>
            </a:extLst>
          </p:cNvPr>
          <p:cNvSpPr/>
          <p:nvPr/>
        </p:nvSpPr>
        <p:spPr>
          <a:xfrm>
            <a:off x="3987801" y="5168133"/>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69FF1-1417-4A8E-86BF-CE5658F9F689}"/>
              </a:ext>
            </a:extLst>
          </p:cNvPr>
          <p:cNvSpPr/>
          <p:nvPr/>
        </p:nvSpPr>
        <p:spPr>
          <a:xfrm>
            <a:off x="8242530" y="4921124"/>
            <a:ext cx="9144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CE8C87-8F1C-4C43-A472-8A1A312F7739}"/>
              </a:ext>
            </a:extLst>
          </p:cNvPr>
          <p:cNvSpPr/>
          <p:nvPr/>
        </p:nvSpPr>
        <p:spPr>
          <a:xfrm>
            <a:off x="4267200" y="5186393"/>
            <a:ext cx="734958"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59BBF5-7CB4-4949-BFDC-845DB52A23D4}"/>
              </a:ext>
            </a:extLst>
          </p:cNvPr>
          <p:cNvSpPr/>
          <p:nvPr/>
        </p:nvSpPr>
        <p:spPr>
          <a:xfrm>
            <a:off x="3962400" y="5766817"/>
            <a:ext cx="6096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837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97933"/>
            <a:ext cx="2895600" cy="397031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solidFill>
                  <a:srgbClr val="0000FF"/>
                </a:solidFill>
                <a:latin typeface="Times New Roman" panose="02020603050405020304" pitchFamily="18" charset="0"/>
                <a:cs typeface="Times New Roman" panose="02020603050405020304" pitchFamily="18" charset="0"/>
              </a:rPr>
              <a:t>M</a:t>
            </a:r>
            <a:r>
              <a:rPr lang="en-US" dirty="0">
                <a:solidFill>
                  <a:srgbClr val="0000FF"/>
                </a:solidFill>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solidFill>
                  <a:srgbClr val="0000FF"/>
                </a:solidFill>
                <a:latin typeface="Times New Roman" panose="02020603050405020304" pitchFamily="18" charset="0"/>
                <a:cs typeface="Times New Roman" panose="02020603050405020304" pitchFamily="18" charset="0"/>
              </a:rPr>
              <a:t>M</a:t>
            </a:r>
            <a:r>
              <a:rPr lang="en-US" i="1"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T</a:t>
            </a:r>
            <a:r>
              <a:rPr lang="en-US" i="1" dirty="0">
                <a:solidFill>
                  <a:srgbClr val="0000FF"/>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[½ </a:t>
            </a:r>
            <a:r>
              <a:rPr lang="en-US" i="1" dirty="0">
                <a:solidFill>
                  <a:srgbClr val="0000FF"/>
                </a:solidFill>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r>
              <a:rPr lang="en-US" i="1" dirty="0">
                <a:solidFill>
                  <a:srgbClr val="0000FF"/>
                </a:solidFill>
                <a:latin typeface="Times New Roman" panose="02020603050405020304" pitchFamily="18" charset="0"/>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a = ?</a:t>
            </a:r>
          </a:p>
          <a:p>
            <a:endParaRPr lang="en-US" dirty="0">
              <a:latin typeface="Times New Roman" panose="02020603050405020304" pitchFamily="18" charset="0"/>
              <a:cs typeface="Times New Roman" panose="02020603050405020304" pitchFamily="18" charset="0"/>
            </a:endParaRPr>
          </a:p>
          <a:p>
            <a:r>
              <a:rPr lang="en-US" i="1" dirty="0">
                <a:solidFill>
                  <a:srgbClr val="0000FF"/>
                </a:solidFill>
                <a:latin typeface="Times New Roman" panose="02020603050405020304" pitchFamily="18" charset="0"/>
                <a:cs typeface="Times New Roman" panose="02020603050405020304" pitchFamily="18" charset="0"/>
              </a:rPr>
              <a:t>a – y = </a:t>
            </a:r>
            <a:r>
              <a:rPr lang="en-US" i="1" dirty="0" err="1">
                <a:solidFill>
                  <a:srgbClr val="0000FF"/>
                </a:solidFill>
                <a:latin typeface="Times New Roman" panose="02020603050405020304" pitchFamily="18" charset="0"/>
                <a:cs typeface="Times New Roman" panose="02020603050405020304" pitchFamily="18" charset="0"/>
              </a:rPr>
              <a:t>bx</a:t>
            </a:r>
            <a:endParaRPr lang="en-US" i="1" dirty="0">
              <a:solidFill>
                <a:srgbClr val="0000FF"/>
              </a:solidFill>
              <a:latin typeface="Times New Roman" panose="02020603050405020304" pitchFamily="18" charset="0"/>
              <a:cs typeface="Times New Roman" panose="02020603050405020304" pitchFamily="18" charset="0"/>
            </a:endParaRPr>
          </a:p>
          <a:p>
            <a:r>
              <a:rPr lang="en-US" i="1" dirty="0">
                <a:solidFill>
                  <a:srgbClr val="0000FF"/>
                </a:solidFill>
                <a:latin typeface="Times New Roman" panose="02020603050405020304" pitchFamily="18" charset="0"/>
                <a:cs typeface="Times New Roman" panose="02020603050405020304" pitchFamily="18" charset="0"/>
              </a:rPr>
              <a:t>cy = dx</a:t>
            </a:r>
          </a:p>
          <a:p>
            <a:r>
              <a:rPr lang="en-US" i="1" dirty="0">
                <a:solidFill>
                  <a:srgbClr val="0000FF"/>
                </a:solidFill>
                <a:latin typeface="Times New Roman" panose="02020603050405020304" pitchFamily="18" charset="0"/>
                <a:cs typeface="Times New Roman" panose="02020603050405020304" pitchFamily="18" charset="0"/>
              </a:rPr>
              <a:t>	x =?</a:t>
            </a:r>
            <a:endParaRPr lang="en-US" dirty="0">
              <a:solidFill>
                <a:srgbClr val="0000FF"/>
              </a:solidFill>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C1BB87E0-A9F8-44C9-B806-2E6658A0C6E0}"/>
              </a:ext>
            </a:extLst>
          </p:cNvPr>
          <p:cNvSpPr txBox="1"/>
          <p:nvPr/>
        </p:nvSpPr>
        <p:spPr>
          <a:xfrm>
            <a:off x="7605741" y="4259417"/>
            <a:ext cx="2595274" cy="369332"/>
          </a:xfrm>
          <a:prstGeom prst="rect">
            <a:avLst/>
          </a:prstGeom>
          <a:noFill/>
        </p:spPr>
        <p:txBody>
          <a:bodyPr wrap="square" rtlCol="0">
            <a:spAutoFit/>
          </a:bodyPr>
          <a:lstStyle/>
          <a:p>
            <a:r>
              <a:rPr lang="en-US" i="1" dirty="0">
                <a:solidFill>
                  <a:srgbClr val="0000FF"/>
                </a:solidFill>
              </a:rPr>
              <a:t>Our Symbolic version</a:t>
            </a:r>
          </a:p>
        </p:txBody>
      </p:sp>
      <p:sp>
        <p:nvSpPr>
          <p:cNvPr id="7" name="Rectangle 6">
            <a:extLst>
              <a:ext uri="{FF2B5EF4-FFF2-40B4-BE49-F238E27FC236}">
                <a16:creationId xmlns:a16="http://schemas.microsoft.com/office/drawing/2014/main" id="{8F034E14-ED11-4E50-B72D-B26E362F36C3}"/>
              </a:ext>
            </a:extLst>
          </p:cNvPr>
          <p:cNvSpPr/>
          <p:nvPr/>
        </p:nvSpPr>
        <p:spPr>
          <a:xfrm>
            <a:off x="7972778" y="4885266"/>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977EAD-7F06-4481-A1FF-60B8D0E46BFB}"/>
              </a:ext>
            </a:extLst>
          </p:cNvPr>
          <p:cNvSpPr/>
          <p:nvPr/>
        </p:nvSpPr>
        <p:spPr>
          <a:xfrm>
            <a:off x="3987801" y="5168133"/>
            <a:ext cx="228600"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369FF1-1417-4A8E-86BF-CE5658F9F689}"/>
              </a:ext>
            </a:extLst>
          </p:cNvPr>
          <p:cNvSpPr/>
          <p:nvPr/>
        </p:nvSpPr>
        <p:spPr>
          <a:xfrm>
            <a:off x="8242530" y="4921124"/>
            <a:ext cx="9144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CE8C87-8F1C-4C43-A472-8A1A312F7739}"/>
              </a:ext>
            </a:extLst>
          </p:cNvPr>
          <p:cNvSpPr/>
          <p:nvPr/>
        </p:nvSpPr>
        <p:spPr>
          <a:xfrm>
            <a:off x="4267200" y="5186393"/>
            <a:ext cx="734958"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59BBF5-7CB4-4949-BFDC-845DB52A23D4}"/>
              </a:ext>
            </a:extLst>
          </p:cNvPr>
          <p:cNvSpPr/>
          <p:nvPr/>
        </p:nvSpPr>
        <p:spPr>
          <a:xfrm>
            <a:off x="3962400" y="5766817"/>
            <a:ext cx="609600" cy="2682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033EF7-F85A-4B84-AB9E-2DF452EE5D0F}"/>
              </a:ext>
            </a:extLst>
          </p:cNvPr>
          <p:cNvSpPr/>
          <p:nvPr/>
        </p:nvSpPr>
        <p:spPr>
          <a:xfrm>
            <a:off x="7620001" y="3124200"/>
            <a:ext cx="1752599" cy="914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3B6083-EE13-4C68-A286-4A1DCFAAD389}"/>
              </a:ext>
            </a:extLst>
          </p:cNvPr>
          <p:cNvSpPr/>
          <p:nvPr/>
        </p:nvSpPr>
        <p:spPr>
          <a:xfrm>
            <a:off x="7251930" y="1823922"/>
            <a:ext cx="2895600" cy="119444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292C18CF-20C7-4AEB-8137-8CF860BD8DB0}"/>
              </a:ext>
            </a:extLst>
          </p:cNvPr>
          <p:cNvSpPr/>
          <p:nvPr/>
        </p:nvSpPr>
        <p:spPr>
          <a:xfrm rot="2803426">
            <a:off x="9463591" y="3986028"/>
            <a:ext cx="696336" cy="266727"/>
          </a:xfrm>
          <a:prstGeom prst="leftArrow">
            <a:avLst>
              <a:gd name="adj1" fmla="val 31502"/>
              <a:gd name="adj2" fmla="val 50000"/>
            </a:avLst>
          </a:prstGeom>
          <a:solidFill>
            <a:srgbClr val="0000FF"/>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C212C37B-4534-4F3B-B91C-B08CED3DA10A}"/>
              </a:ext>
            </a:extLst>
          </p:cNvPr>
          <p:cNvSpPr txBox="1"/>
          <p:nvPr/>
        </p:nvSpPr>
        <p:spPr>
          <a:xfrm>
            <a:off x="2133343" y="1625972"/>
            <a:ext cx="2590800" cy="2308324"/>
          </a:xfrm>
          <a:prstGeom prst="rect">
            <a:avLst/>
          </a:prstGeom>
          <a:noFill/>
          <a:ln w="38100">
            <a:solidFill>
              <a:srgbClr val="CC6600"/>
            </a:solidFill>
          </a:ln>
        </p:spPr>
        <p:txBody>
          <a:bodyPr wrap="square" rtlCol="0">
            <a:spAutoFit/>
          </a:bodyPr>
          <a:lstStyle/>
          <a:p>
            <a:r>
              <a:rPr lang="en-US" dirty="0">
                <a:solidFill>
                  <a:srgbClr val="CC6600"/>
                </a:solidFill>
              </a:rPr>
              <a:t>Rename to simplify:</a:t>
            </a:r>
          </a:p>
          <a:p>
            <a:endParaRPr lang="en-US" dirty="0">
              <a:solidFill>
                <a:srgbClr val="0000FF"/>
              </a:solidFill>
            </a:endParaRPr>
          </a:p>
          <a:p>
            <a:r>
              <a:rPr lang="en-US" dirty="0">
                <a:solidFill>
                  <a:srgbClr val="0000FF"/>
                </a:solidFill>
              </a:rPr>
              <a:t>“</a:t>
            </a:r>
            <a:r>
              <a:rPr lang="en-US" i="1" dirty="0">
                <a:solidFill>
                  <a:srgbClr val="0000FF"/>
                </a:solidFill>
              </a:rPr>
              <a:t>Mg</a:t>
            </a:r>
            <a:r>
              <a:rPr lang="en-US" dirty="0">
                <a:solidFill>
                  <a:srgbClr val="0000FF"/>
                </a:solidFill>
              </a:rPr>
              <a:t>” </a:t>
            </a:r>
            <a:r>
              <a:rPr lang="en-US" dirty="0">
                <a:solidFill>
                  <a:srgbClr val="0000FF"/>
                </a:solidFill>
                <a:sym typeface="Wingdings" panose="05000000000000000000" pitchFamily="2" charset="2"/>
              </a:rPr>
              <a:t> “</a:t>
            </a:r>
            <a:r>
              <a:rPr lang="en-US" i="1" dirty="0">
                <a:solidFill>
                  <a:srgbClr val="0000FF"/>
                </a:solidFill>
                <a:sym typeface="Wingdings" panose="05000000000000000000" pitchFamily="2" charset="2"/>
              </a:rPr>
              <a:t>a</a:t>
            </a:r>
            <a:r>
              <a:rPr lang="en-US" dirty="0">
                <a:solidFill>
                  <a:srgbClr val="0000FF"/>
                </a:solidFill>
                <a:sym typeface="Wingdings" panose="05000000000000000000" pitchFamily="2" charset="2"/>
              </a:rPr>
              <a:t>”</a:t>
            </a:r>
          </a:p>
          <a:p>
            <a:r>
              <a:rPr lang="en-US" dirty="0">
                <a:solidFill>
                  <a:srgbClr val="0000FF"/>
                </a:solidFill>
                <a:sym typeface="Wingdings" panose="05000000000000000000" pitchFamily="2" charset="2"/>
              </a:rPr>
              <a:t>“</a:t>
            </a:r>
            <a:r>
              <a:rPr lang="en-US" i="1" dirty="0">
                <a:solidFill>
                  <a:srgbClr val="0000FF"/>
                </a:solidFill>
                <a:sym typeface="Wingdings" panose="05000000000000000000" pitchFamily="2" charset="2"/>
              </a:rPr>
              <a:t>M</a:t>
            </a:r>
            <a:r>
              <a:rPr lang="en-US" dirty="0">
                <a:solidFill>
                  <a:srgbClr val="0000FF"/>
                </a:solidFill>
                <a:sym typeface="Wingdings" panose="05000000000000000000" pitchFamily="2" charset="2"/>
              </a:rPr>
              <a:t>”  “</a:t>
            </a:r>
            <a:r>
              <a:rPr lang="en-US" i="1" dirty="0">
                <a:solidFill>
                  <a:srgbClr val="0000FF"/>
                </a:solidFill>
                <a:sym typeface="Wingdings" panose="05000000000000000000" pitchFamily="2" charset="2"/>
              </a:rPr>
              <a:t>b</a:t>
            </a:r>
            <a:r>
              <a:rPr lang="en-US" dirty="0">
                <a:solidFill>
                  <a:srgbClr val="0000FF"/>
                </a:solidFill>
                <a:sym typeface="Wingdings" panose="05000000000000000000" pitchFamily="2" charset="2"/>
              </a:rPr>
              <a:t>”</a:t>
            </a:r>
          </a:p>
          <a:p>
            <a:r>
              <a:rPr lang="en-US" dirty="0">
                <a:solidFill>
                  <a:srgbClr val="0000FF"/>
                </a:solidFill>
                <a:sym typeface="Wingdings" panose="05000000000000000000" pitchFamily="2" charset="2"/>
              </a:rPr>
              <a:t>“</a:t>
            </a:r>
            <a:r>
              <a:rPr lang="en-US" i="1" dirty="0">
                <a:solidFill>
                  <a:srgbClr val="0000FF"/>
                </a:solidFill>
                <a:sym typeface="Wingdings" panose="05000000000000000000" pitchFamily="2" charset="2"/>
              </a:rPr>
              <a:t>R</a:t>
            </a:r>
            <a:r>
              <a:rPr lang="en-US" dirty="0">
                <a:solidFill>
                  <a:srgbClr val="0000FF"/>
                </a:solidFill>
                <a:sym typeface="Wingdings" panose="05000000000000000000" pitchFamily="2" charset="2"/>
              </a:rPr>
              <a:t>”  “</a:t>
            </a:r>
            <a:r>
              <a:rPr lang="en-US" i="1" dirty="0">
                <a:solidFill>
                  <a:srgbClr val="0000FF"/>
                </a:solidFill>
                <a:sym typeface="Wingdings" panose="05000000000000000000" pitchFamily="2" charset="2"/>
              </a:rPr>
              <a:t>c</a:t>
            </a:r>
            <a:r>
              <a:rPr lang="en-US" dirty="0">
                <a:solidFill>
                  <a:srgbClr val="0000FF"/>
                </a:solidFill>
                <a:sym typeface="Wingdings" panose="05000000000000000000" pitchFamily="2" charset="2"/>
              </a:rPr>
              <a:t>”</a:t>
            </a:r>
          </a:p>
          <a:p>
            <a:r>
              <a:rPr lang="en-US" dirty="0">
                <a:solidFill>
                  <a:srgbClr val="0000FF"/>
                </a:solidFill>
                <a:sym typeface="Wingdings" panose="05000000000000000000" pitchFamily="2" charset="2"/>
              </a:rPr>
              <a:t>“</a:t>
            </a:r>
            <a:r>
              <a:rPr lang="en-US" dirty="0">
                <a:solidFill>
                  <a:srgbClr val="0000FF"/>
                </a:solidFill>
                <a:latin typeface="Times New Roman" panose="02020603050405020304" pitchFamily="18" charset="0"/>
                <a:cs typeface="Times New Roman" panose="02020603050405020304" pitchFamily="18" charset="0"/>
              </a:rPr>
              <a:t>½</a:t>
            </a:r>
            <a:r>
              <a:rPr lang="en-US" i="1" dirty="0">
                <a:solidFill>
                  <a:srgbClr val="0000FF"/>
                </a:solidFill>
                <a:sym typeface="Wingdings" panose="05000000000000000000" pitchFamily="2" charset="2"/>
              </a:rPr>
              <a:t>MR</a:t>
            </a:r>
            <a:r>
              <a:rPr lang="en-US" dirty="0">
                <a:solidFill>
                  <a:srgbClr val="0000FF"/>
                </a:solidFill>
                <a:sym typeface="Wingdings" panose="05000000000000000000" pitchFamily="2" charset="2"/>
              </a:rPr>
              <a:t>”  “</a:t>
            </a:r>
            <a:r>
              <a:rPr lang="en-US" i="1" dirty="0">
                <a:solidFill>
                  <a:srgbClr val="0000FF"/>
                </a:solidFill>
                <a:sym typeface="Wingdings" panose="05000000000000000000" pitchFamily="2" charset="2"/>
              </a:rPr>
              <a:t>d</a:t>
            </a:r>
            <a:r>
              <a:rPr lang="en-US" dirty="0">
                <a:solidFill>
                  <a:srgbClr val="0000FF"/>
                </a:solidFill>
                <a:sym typeface="Wingdings" panose="05000000000000000000" pitchFamily="2" charset="2"/>
              </a:rPr>
              <a:t>”</a:t>
            </a:r>
          </a:p>
          <a:p>
            <a:r>
              <a:rPr lang="en-US" dirty="0">
                <a:solidFill>
                  <a:srgbClr val="0000FF"/>
                </a:solidFill>
                <a:sym typeface="Wingdings" panose="05000000000000000000" pitchFamily="2" charset="2"/>
              </a:rPr>
              <a:t>“</a:t>
            </a:r>
            <a:r>
              <a:rPr lang="en-US" i="1" dirty="0">
                <a:solidFill>
                  <a:srgbClr val="0000FF"/>
                </a:solidFill>
                <a:sym typeface="Wingdings" panose="05000000000000000000" pitchFamily="2" charset="2"/>
              </a:rPr>
              <a:t>T</a:t>
            </a:r>
            <a:r>
              <a:rPr lang="en-US" dirty="0">
                <a:solidFill>
                  <a:srgbClr val="0000FF"/>
                </a:solidFill>
                <a:sym typeface="Wingdings" panose="05000000000000000000" pitchFamily="2" charset="2"/>
              </a:rPr>
              <a:t>”  “</a:t>
            </a:r>
            <a:r>
              <a:rPr lang="en-US" i="1" dirty="0">
                <a:solidFill>
                  <a:srgbClr val="0000FF"/>
                </a:solidFill>
                <a:sym typeface="Wingdings" panose="05000000000000000000" pitchFamily="2" charset="2"/>
              </a:rPr>
              <a:t>y</a:t>
            </a:r>
            <a:r>
              <a:rPr lang="en-US" dirty="0">
                <a:solidFill>
                  <a:srgbClr val="0000FF"/>
                </a:solidFill>
                <a:sym typeface="Wingdings" panose="05000000000000000000" pitchFamily="2" charset="2"/>
              </a:rPr>
              <a:t>”</a:t>
            </a:r>
            <a:r>
              <a:rPr lang="en-US" i="1" dirty="0">
                <a:solidFill>
                  <a:srgbClr val="0000FF"/>
                </a:solidFill>
                <a:sym typeface="Wingdings" panose="05000000000000000000" pitchFamily="2" charset="2"/>
              </a:rPr>
              <a:t> </a:t>
            </a:r>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a:t>
            </a:r>
            <a:r>
              <a:rPr lang="en-US" i="1" dirty="0">
                <a:solidFill>
                  <a:srgbClr val="0000FF"/>
                </a:solidFill>
                <a:sym typeface="Wingdings" panose="05000000000000000000" pitchFamily="2" charset="2"/>
              </a:rPr>
              <a:t>a</a:t>
            </a:r>
            <a:r>
              <a:rPr lang="en-US" dirty="0">
                <a:solidFill>
                  <a:srgbClr val="0000FF"/>
                </a:solidFill>
                <a:sym typeface="Wingdings" panose="05000000000000000000" pitchFamily="2" charset="2"/>
              </a:rPr>
              <a:t>”  “</a:t>
            </a:r>
            <a:r>
              <a:rPr lang="en-US" i="1" dirty="0">
                <a:solidFill>
                  <a:srgbClr val="0000FF"/>
                </a:solidFill>
                <a:sym typeface="Wingdings" panose="05000000000000000000" pitchFamily="2" charset="2"/>
              </a:rPr>
              <a:t>x</a:t>
            </a:r>
            <a:r>
              <a:rPr lang="en-US" dirty="0">
                <a:solidFill>
                  <a:srgbClr val="0000FF"/>
                </a:solidFill>
                <a:sym typeface="Wingdings" panose="05000000000000000000" pitchFamily="2" charset="2"/>
              </a:rPr>
              <a:t>”</a:t>
            </a:r>
            <a:endParaRPr lang="en-US" dirty="0">
              <a:solidFill>
                <a:srgbClr val="0000FF"/>
              </a:solidFill>
            </a:endParaRPr>
          </a:p>
        </p:txBody>
      </p:sp>
      <p:sp>
        <p:nvSpPr>
          <p:cNvPr id="11" name="Arrow: Right 10">
            <a:extLst>
              <a:ext uri="{FF2B5EF4-FFF2-40B4-BE49-F238E27FC236}">
                <a16:creationId xmlns:a16="http://schemas.microsoft.com/office/drawing/2014/main" id="{567718DA-604D-4FD4-9F19-7593FFDCB12B}"/>
              </a:ext>
            </a:extLst>
          </p:cNvPr>
          <p:cNvSpPr/>
          <p:nvPr/>
        </p:nvSpPr>
        <p:spPr>
          <a:xfrm>
            <a:off x="4359755" y="3519232"/>
            <a:ext cx="3124200" cy="293883"/>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8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8" grpId="0" animBg="1"/>
      <p:bldP spid="16" grpId="0" animBg="1"/>
      <p:bldP spid="15"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DF130-2794-4E63-8032-3092274EAD99}"/>
              </a:ext>
            </a:extLst>
          </p:cNvPr>
          <p:cNvPicPr>
            <a:picLocks noChangeAspect="1"/>
          </p:cNvPicPr>
          <p:nvPr/>
        </p:nvPicPr>
        <p:blipFill>
          <a:blip r:embed="rId2"/>
          <a:stretch>
            <a:fillRect/>
          </a:stretch>
        </p:blipFill>
        <p:spPr>
          <a:xfrm>
            <a:off x="4038600" y="609601"/>
            <a:ext cx="4520644" cy="4555711"/>
          </a:xfrm>
          <a:prstGeom prst="rect">
            <a:avLst/>
          </a:prstGeom>
        </p:spPr>
      </p:pic>
      <p:pic>
        <p:nvPicPr>
          <p:cNvPr id="3" name="Picture 2">
            <a:extLst>
              <a:ext uri="{FF2B5EF4-FFF2-40B4-BE49-F238E27FC236}">
                <a16:creationId xmlns:a16="http://schemas.microsoft.com/office/drawing/2014/main" id="{3E2D78AE-16C6-4CC8-BC71-FC79748D79A5}"/>
              </a:ext>
            </a:extLst>
          </p:cNvPr>
          <p:cNvPicPr>
            <a:picLocks noChangeAspect="1"/>
          </p:cNvPicPr>
          <p:nvPr/>
        </p:nvPicPr>
        <p:blipFill>
          <a:blip r:embed="rId3"/>
          <a:stretch>
            <a:fillRect/>
          </a:stretch>
        </p:blipFill>
        <p:spPr>
          <a:xfrm>
            <a:off x="2743201" y="4953000"/>
            <a:ext cx="6400013" cy="1713150"/>
          </a:xfrm>
          <a:prstGeom prst="rect">
            <a:avLst/>
          </a:prstGeom>
        </p:spPr>
      </p:pic>
      <p:sp>
        <p:nvSpPr>
          <p:cNvPr id="4" name="TextBox 3">
            <a:extLst>
              <a:ext uri="{FF2B5EF4-FFF2-40B4-BE49-F238E27FC236}">
                <a16:creationId xmlns:a16="http://schemas.microsoft.com/office/drawing/2014/main" id="{222B50BD-ACBF-4F21-933A-5C40E719F6A2}"/>
              </a:ext>
            </a:extLst>
          </p:cNvPr>
          <p:cNvSpPr txBox="1"/>
          <p:nvPr/>
        </p:nvSpPr>
        <p:spPr>
          <a:xfrm>
            <a:off x="1981201" y="381000"/>
            <a:ext cx="3754169" cy="369332"/>
          </a:xfrm>
          <a:prstGeom prst="rect">
            <a:avLst/>
          </a:prstGeom>
          <a:noFill/>
        </p:spPr>
        <p:txBody>
          <a:bodyPr wrap="none" rtlCol="0">
            <a:spAutoFit/>
          </a:bodyPr>
          <a:lstStyle/>
          <a:p>
            <a:r>
              <a:rPr lang="en-US" dirty="0"/>
              <a:t>From </a:t>
            </a:r>
            <a:r>
              <a:rPr lang="en-US" dirty="0" err="1"/>
              <a:t>Torigoe</a:t>
            </a:r>
            <a:r>
              <a:rPr lang="en-US" dirty="0"/>
              <a:t> and Gladding (2011):</a:t>
            </a:r>
          </a:p>
        </p:txBody>
      </p:sp>
      <p:sp>
        <p:nvSpPr>
          <p:cNvPr id="5" name="TextBox 4">
            <a:extLst>
              <a:ext uri="{FF2B5EF4-FFF2-40B4-BE49-F238E27FC236}">
                <a16:creationId xmlns:a16="http://schemas.microsoft.com/office/drawing/2014/main" id="{63B411C3-85FB-42B8-83B4-9617F93598AB}"/>
              </a:ext>
            </a:extLst>
          </p:cNvPr>
          <p:cNvSpPr txBox="1"/>
          <p:nvPr/>
        </p:nvSpPr>
        <p:spPr>
          <a:xfrm>
            <a:off x="7620000" y="397933"/>
            <a:ext cx="2895600" cy="397031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a:t>
            </a:r>
          </a:p>
          <a:p>
            <a:r>
              <a:rPr lang="en-US" i="1" dirty="0">
                <a:latin typeface="Times New Roman" panose="02020603050405020304" pitchFamily="18" charset="0"/>
                <a:cs typeface="Times New Roman" panose="02020603050405020304" pitchFamily="18" charset="0"/>
              </a:rPr>
              <a:t>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Iα</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½ </a:t>
            </a:r>
            <a:r>
              <a:rPr lang="en-US" i="1" dirty="0">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α</a:t>
            </a:r>
            <a:r>
              <a:rPr lang="en-US" i="1" dirty="0">
                <a:latin typeface="Times New Roman" panose="02020603050405020304" pitchFamily="18" charset="0"/>
                <a:cs typeface="Times New Roman" panose="02020603050405020304" pitchFamily="18" charset="0"/>
              </a:rPr>
              <a:t> = a/R</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M</a:t>
            </a:r>
            <a:r>
              <a:rPr lang="en-US" dirty="0">
                <a:solidFill>
                  <a:srgbClr val="FF0000"/>
                </a:solidFill>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i="1" dirty="0">
                <a:solidFill>
                  <a:srgbClr val="FF0000"/>
                </a:solidFill>
                <a:latin typeface="Times New Roman" panose="02020603050405020304" pitchFamily="18" charset="0"/>
                <a:cs typeface="Times New Roman" panose="02020603050405020304" pitchFamily="18" charset="0"/>
              </a:rPr>
              <a:t>M</a:t>
            </a:r>
            <a:r>
              <a:rPr lang="en-US" i="1"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T</a:t>
            </a:r>
            <a:r>
              <a:rPr lang="en-US" i="1" dirty="0">
                <a:solidFill>
                  <a:srgbClr val="FF0000"/>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[½ </a:t>
            </a:r>
            <a:r>
              <a:rPr lang="en-US" i="1" dirty="0">
                <a:solidFill>
                  <a:srgbClr val="FF0000"/>
                </a:solidFill>
                <a:latin typeface="Times New Roman" panose="02020603050405020304" pitchFamily="18" charset="0"/>
                <a:cs typeface="Times New Roman" panose="02020603050405020304" pitchFamily="18" charset="0"/>
              </a:rPr>
              <a:t>MR</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][a/</a:t>
            </a:r>
            <a:r>
              <a:rPr lang="en-US" i="1" dirty="0">
                <a:solidFill>
                  <a:srgbClr val="FF0000"/>
                </a:solidFill>
                <a:latin typeface="Times New Roman" panose="02020603050405020304" pitchFamily="18" charset="0"/>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a = ?</a:t>
            </a:r>
          </a:p>
          <a:p>
            <a:endParaRPr lang="en-US"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78.4</a:t>
            </a:r>
            <a:r>
              <a:rPr lang="en-US" i="1" dirty="0">
                <a:solidFill>
                  <a:srgbClr val="FF0000"/>
                </a:solidFill>
                <a:latin typeface="Times New Roman" panose="02020603050405020304" pitchFamily="18" charset="0"/>
                <a:cs typeface="Times New Roman" panose="02020603050405020304" pitchFamily="18" charset="0"/>
              </a:rPr>
              <a:t> – y = </a:t>
            </a:r>
            <a:r>
              <a:rPr lang="en-US" dirty="0">
                <a:solidFill>
                  <a:srgbClr val="FF0000"/>
                </a:solidFill>
                <a:latin typeface="Times New Roman" panose="02020603050405020304" pitchFamily="18" charset="0"/>
                <a:cs typeface="Times New Roman" panose="02020603050405020304" pitchFamily="18" charset="0"/>
              </a:rPr>
              <a:t>8</a:t>
            </a:r>
            <a:r>
              <a:rPr lang="en-US" i="1" dirty="0">
                <a:solidFill>
                  <a:srgbClr val="FF0000"/>
                </a:solidFill>
                <a:latin typeface="Times New Roman" panose="02020603050405020304" pitchFamily="18" charset="0"/>
                <a:cs typeface="Times New Roman" panose="02020603050405020304" pitchFamily="18" charset="0"/>
              </a:rPr>
              <a:t>x</a:t>
            </a:r>
          </a:p>
          <a:p>
            <a:r>
              <a:rPr lang="en-US" dirty="0">
                <a:solidFill>
                  <a:srgbClr val="FF0000"/>
                </a:solidFill>
                <a:latin typeface="Times New Roman" panose="02020603050405020304" pitchFamily="18" charset="0"/>
                <a:cs typeface="Times New Roman" panose="02020603050405020304" pitchFamily="18" charset="0"/>
              </a:rPr>
              <a:t>0.5</a:t>
            </a:r>
            <a:r>
              <a:rPr lang="en-US" i="1" dirty="0">
                <a:solidFill>
                  <a:srgbClr val="FF0000"/>
                </a:solidFill>
                <a:latin typeface="Times New Roman" panose="02020603050405020304" pitchFamily="18" charset="0"/>
                <a:cs typeface="Times New Roman" panose="02020603050405020304" pitchFamily="18" charset="0"/>
              </a:rPr>
              <a:t>y = </a:t>
            </a:r>
            <a:r>
              <a:rPr lang="en-US" dirty="0">
                <a:solidFill>
                  <a:srgbClr val="FF0000"/>
                </a:solidFill>
                <a:latin typeface="Times New Roman" panose="02020603050405020304" pitchFamily="18" charset="0"/>
                <a:cs typeface="Times New Roman" panose="02020603050405020304" pitchFamily="18" charset="0"/>
              </a:rPr>
              <a:t>2</a:t>
            </a:r>
            <a:r>
              <a:rPr lang="en-US" i="1" dirty="0">
                <a:solidFill>
                  <a:srgbClr val="FF0000"/>
                </a:solidFill>
                <a:latin typeface="Times New Roman" panose="02020603050405020304" pitchFamily="18" charset="0"/>
                <a:cs typeface="Times New Roman" panose="02020603050405020304" pitchFamily="18" charset="0"/>
              </a:rPr>
              <a:t>x</a:t>
            </a:r>
          </a:p>
          <a:p>
            <a:r>
              <a:rPr lang="en-US" i="1" dirty="0">
                <a:solidFill>
                  <a:srgbClr val="FF0000"/>
                </a:solidFill>
                <a:latin typeface="Times New Roman" panose="02020603050405020304" pitchFamily="18" charset="0"/>
                <a:cs typeface="Times New Roman" panose="02020603050405020304" pitchFamily="18" charset="0"/>
              </a:rPr>
              <a:t>	x =?</a:t>
            </a:r>
            <a:endParaRPr lang="en-US"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598AF38C-C15C-4E43-AD65-84D360C6586D}"/>
              </a:ext>
            </a:extLst>
          </p:cNvPr>
          <p:cNvSpPr txBox="1"/>
          <p:nvPr/>
        </p:nvSpPr>
        <p:spPr>
          <a:xfrm>
            <a:off x="7542925" y="4250267"/>
            <a:ext cx="2595274" cy="369332"/>
          </a:xfrm>
          <a:prstGeom prst="rect">
            <a:avLst/>
          </a:prstGeom>
          <a:noFill/>
        </p:spPr>
        <p:txBody>
          <a:bodyPr wrap="square" rtlCol="0">
            <a:spAutoFit/>
          </a:bodyPr>
          <a:lstStyle/>
          <a:p>
            <a:r>
              <a:rPr lang="en-US" i="1" dirty="0">
                <a:solidFill>
                  <a:srgbClr val="FF0000"/>
                </a:solidFill>
              </a:rPr>
              <a:t>Our Numeric version</a:t>
            </a:r>
          </a:p>
        </p:txBody>
      </p:sp>
      <p:sp>
        <p:nvSpPr>
          <p:cNvPr id="7" name="Rectangle 6">
            <a:extLst>
              <a:ext uri="{FF2B5EF4-FFF2-40B4-BE49-F238E27FC236}">
                <a16:creationId xmlns:a16="http://schemas.microsoft.com/office/drawing/2014/main" id="{A01772A7-7F21-4D9B-BDEE-C5984D61AEB7}"/>
              </a:ext>
            </a:extLst>
          </p:cNvPr>
          <p:cNvSpPr/>
          <p:nvPr/>
        </p:nvSpPr>
        <p:spPr>
          <a:xfrm>
            <a:off x="7948119" y="4921955"/>
            <a:ext cx="662481" cy="314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EC2476-7DAD-4C84-8B96-352EC51D87F4}"/>
              </a:ext>
            </a:extLst>
          </p:cNvPr>
          <p:cNvSpPr/>
          <p:nvPr/>
        </p:nvSpPr>
        <p:spPr>
          <a:xfrm>
            <a:off x="3932676" y="5166845"/>
            <a:ext cx="791724" cy="314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D34ED1-880B-4A45-B3C0-4982DAF5F07E}"/>
              </a:ext>
            </a:extLst>
          </p:cNvPr>
          <p:cNvSpPr/>
          <p:nvPr/>
        </p:nvSpPr>
        <p:spPr>
          <a:xfrm>
            <a:off x="7620001" y="3124200"/>
            <a:ext cx="1752599"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4A61FC6-B1F9-483B-B7CB-CF33CE6614F2}"/>
              </a:ext>
            </a:extLst>
          </p:cNvPr>
          <p:cNvSpPr/>
          <p:nvPr/>
        </p:nvSpPr>
        <p:spPr>
          <a:xfrm>
            <a:off x="7251930" y="1823922"/>
            <a:ext cx="2895600" cy="11944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0D6B8C29-827F-4BF4-B50D-09F8CB1E9B09}"/>
              </a:ext>
            </a:extLst>
          </p:cNvPr>
          <p:cNvSpPr/>
          <p:nvPr/>
        </p:nvSpPr>
        <p:spPr>
          <a:xfrm rot="2738539">
            <a:off x="9340154" y="3964537"/>
            <a:ext cx="707031" cy="239971"/>
          </a:xfrm>
          <a:prstGeom prst="lef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33125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C9B5-B6F7-4412-908A-A4C6BC04AA62}"/>
              </a:ext>
            </a:extLst>
          </p:cNvPr>
          <p:cNvSpPr>
            <a:spLocks noGrp="1"/>
          </p:cNvSpPr>
          <p:nvPr>
            <p:ph type="title"/>
          </p:nvPr>
        </p:nvSpPr>
        <p:spPr>
          <a:xfrm>
            <a:off x="1905000" y="685800"/>
            <a:ext cx="8229600" cy="628650"/>
          </a:xfrm>
        </p:spPr>
        <p:txBody>
          <a:bodyPr/>
          <a:lstStyle/>
          <a:p>
            <a:r>
              <a:rPr lang="en-US" sz="3600" dirty="0"/>
              <a:t>Results on Our Versions</a:t>
            </a:r>
            <a:br>
              <a:rPr lang="en-US" sz="3600" dirty="0"/>
            </a:br>
            <a:br>
              <a:rPr lang="en-US" sz="3600" dirty="0"/>
            </a:br>
            <a:endParaRPr lang="en-US" sz="2400" dirty="0"/>
          </a:p>
        </p:txBody>
      </p:sp>
      <p:sp>
        <p:nvSpPr>
          <p:cNvPr id="3" name="Content Placeholder 2">
            <a:extLst>
              <a:ext uri="{FF2B5EF4-FFF2-40B4-BE49-F238E27FC236}">
                <a16:creationId xmlns:a16="http://schemas.microsoft.com/office/drawing/2014/main" id="{AAF4483D-5CA8-4893-BE5F-DB1BA237AF1C}"/>
              </a:ext>
            </a:extLst>
          </p:cNvPr>
          <p:cNvSpPr>
            <a:spLocks noGrp="1"/>
          </p:cNvSpPr>
          <p:nvPr>
            <p:ph idx="1"/>
          </p:nvPr>
        </p:nvSpPr>
        <p:spPr>
          <a:xfrm>
            <a:off x="762000" y="1314450"/>
            <a:ext cx="10287000" cy="4933950"/>
          </a:xfrm>
        </p:spPr>
        <p:txBody>
          <a:bodyPr/>
          <a:lstStyle/>
          <a:p>
            <a:pPr marL="457200" lvl="1" indent="0">
              <a:buNone/>
            </a:pPr>
            <a:endParaRPr lang="en-US" dirty="0"/>
          </a:p>
          <a:p>
            <a:pPr marL="457200" lvl="1" indent="0">
              <a:buNone/>
            </a:pPr>
            <a:r>
              <a:rPr lang="en-US" i="1" dirty="0"/>
              <a:t>Consistent, large, and highly significant difference</a:t>
            </a:r>
          </a:p>
        </p:txBody>
      </p:sp>
      <p:sp>
        <p:nvSpPr>
          <p:cNvPr id="4" name="Arrow: Right 3">
            <a:extLst>
              <a:ext uri="{FF2B5EF4-FFF2-40B4-BE49-F238E27FC236}">
                <a16:creationId xmlns:a16="http://schemas.microsoft.com/office/drawing/2014/main" id="{1BA497EC-2D38-4667-B06C-90320FE97341}"/>
              </a:ext>
            </a:extLst>
          </p:cNvPr>
          <p:cNvSpPr/>
          <p:nvPr/>
        </p:nvSpPr>
        <p:spPr>
          <a:xfrm>
            <a:off x="533400" y="1981200"/>
            <a:ext cx="609600" cy="266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2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4B9C-ED5A-472D-BF43-E423CA951C4D}"/>
              </a:ext>
            </a:extLst>
          </p:cNvPr>
          <p:cNvSpPr>
            <a:spLocks noGrp="1"/>
          </p:cNvSpPr>
          <p:nvPr>
            <p:ph type="title"/>
          </p:nvPr>
        </p:nvSpPr>
        <p:spPr/>
        <p:txBody>
          <a:bodyPr/>
          <a:lstStyle/>
          <a:p>
            <a:r>
              <a:rPr lang="en-US" sz="3600" dirty="0"/>
              <a:t>Symbolic notation degrades student performance</a:t>
            </a:r>
          </a:p>
        </p:txBody>
      </p:sp>
      <p:sp>
        <p:nvSpPr>
          <p:cNvPr id="3" name="Content Placeholder 2">
            <a:extLst>
              <a:ext uri="{FF2B5EF4-FFF2-40B4-BE49-F238E27FC236}">
                <a16:creationId xmlns:a16="http://schemas.microsoft.com/office/drawing/2014/main" id="{61258482-9940-464D-B094-EDBA54B57D90}"/>
              </a:ext>
            </a:extLst>
          </p:cNvPr>
          <p:cNvSpPr>
            <a:spLocks noGrp="1"/>
          </p:cNvSpPr>
          <p:nvPr>
            <p:ph idx="1"/>
          </p:nvPr>
        </p:nvSpPr>
        <p:spPr/>
        <p:txBody>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Use of symbols to replace numbers in otherwise identical algebraic equations lowered correct-response rates by </a:t>
            </a:r>
            <a:r>
              <a:rPr lang="en-US" sz="2800" dirty="0"/>
              <a:t>≈25%</a:t>
            </a:r>
            <a:r>
              <a:rPr lang="en-US" sz="28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628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F92A3-C768-445A-8087-196B509CA4CE}"/>
              </a:ext>
            </a:extLst>
          </p:cNvPr>
          <p:cNvGrpSpPr/>
          <p:nvPr/>
        </p:nvGrpSpPr>
        <p:grpSpPr>
          <a:xfrm>
            <a:off x="457200" y="1336332"/>
            <a:ext cx="11429999" cy="3769068"/>
            <a:chOff x="18508760" y="7493269"/>
            <a:chExt cx="7722548" cy="3677678"/>
          </a:xfrm>
        </p:grpSpPr>
        <p:grpSp>
          <p:nvGrpSpPr>
            <p:cNvPr id="5" name="Group 4">
              <a:extLst>
                <a:ext uri="{FF2B5EF4-FFF2-40B4-BE49-F238E27FC236}">
                  <a16:creationId xmlns:a16="http://schemas.microsoft.com/office/drawing/2014/main" id="{7D9680B8-C9C9-461D-BC3D-0D6877596FC8}"/>
                </a:ext>
              </a:extLst>
            </p:cNvPr>
            <p:cNvGrpSpPr/>
            <p:nvPr/>
          </p:nvGrpSpPr>
          <p:grpSpPr>
            <a:xfrm>
              <a:off x="18508760" y="7493269"/>
              <a:ext cx="7722548" cy="3677678"/>
              <a:chOff x="13996126" y="9795831"/>
              <a:chExt cx="7722548" cy="3677678"/>
            </a:xfrm>
          </p:grpSpPr>
          <p:grpSp>
            <p:nvGrpSpPr>
              <p:cNvPr id="11" name="Group 10">
                <a:extLst>
                  <a:ext uri="{FF2B5EF4-FFF2-40B4-BE49-F238E27FC236}">
                    <a16:creationId xmlns:a16="http://schemas.microsoft.com/office/drawing/2014/main" id="{291C8D38-177A-41FA-AE64-33FF8CDE1F38}"/>
                  </a:ext>
                </a:extLst>
              </p:cNvPr>
              <p:cNvGrpSpPr/>
              <p:nvPr/>
            </p:nvGrpSpPr>
            <p:grpSpPr>
              <a:xfrm>
                <a:off x="13996126" y="9795831"/>
                <a:ext cx="7722548" cy="3677678"/>
                <a:chOff x="13996126" y="9795831"/>
                <a:chExt cx="7722548" cy="3677678"/>
              </a:xfrm>
            </p:grpSpPr>
            <p:sp>
              <p:nvSpPr>
                <p:cNvPr id="14" name="Rectangle 13">
                  <a:extLst>
                    <a:ext uri="{FF2B5EF4-FFF2-40B4-BE49-F238E27FC236}">
                      <a16:creationId xmlns:a16="http://schemas.microsoft.com/office/drawing/2014/main" id="{E8275BE6-9628-470E-9991-0DD24854E7E7}"/>
                    </a:ext>
                  </a:extLst>
                </p:cNvPr>
                <p:cNvSpPr/>
                <p:nvPr/>
              </p:nvSpPr>
              <p:spPr>
                <a:xfrm>
                  <a:off x="14196712" y="10015560"/>
                  <a:ext cx="7244742" cy="570596"/>
                </a:xfrm>
                <a:prstGeom prst="rect">
                  <a:avLst/>
                </a:prstGeom>
                <a:solidFill>
                  <a:schemeClr val="bg1"/>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a:ea typeface="+mj-ea"/>
                      <a:cs typeface="Arial"/>
                    </a:rPr>
                    <a:t>Algebra: Simultaneous Equations </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a:t>
                  </a:r>
                  <a:r>
                    <a:rPr lang="en-US" altLang="en-US" sz="2400" kern="0" dirty="0">
                      <a:solidFill>
                        <a:srgbClr val="000000"/>
                      </a:solidFill>
                      <a:latin typeface="Arial"/>
                      <a:ea typeface="+mj-ea"/>
                      <a:cs typeface="Arial"/>
                    </a:rPr>
                    <a:t>algebra</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-based course, ASU-T) </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a:extLst>
                    <a:ext uri="{FF2B5EF4-FFF2-40B4-BE49-F238E27FC236}">
                      <a16:creationId xmlns:a16="http://schemas.microsoft.com/office/drawing/2014/main" id="{9920F9E4-2DD9-49DA-8A82-EECF100607BD}"/>
                    </a:ext>
                  </a:extLst>
                </p:cNvPr>
                <p:cNvSpPr/>
                <p:nvPr/>
              </p:nvSpPr>
              <p:spPr>
                <a:xfrm>
                  <a:off x="13996126" y="9795831"/>
                  <a:ext cx="7722548" cy="36776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AEB24405-167A-474F-B954-E0D530FA1720}"/>
                  </a:ext>
                </a:extLst>
              </p:cNvPr>
              <p:cNvSpPr/>
              <p:nvPr/>
            </p:nvSpPr>
            <p:spPr>
              <a:xfrm>
                <a:off x="14438399" y="11004276"/>
                <a:ext cx="684099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0.5</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2</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p>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78.4 −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a:t>
                </a:r>
              </a:p>
            </p:txBody>
          </p:sp>
          <p:sp>
            <p:nvSpPr>
              <p:cNvPr id="13" name="Rectangle 12">
                <a:extLst>
                  <a:ext uri="{FF2B5EF4-FFF2-40B4-BE49-F238E27FC236}">
                    <a16:creationId xmlns:a16="http://schemas.microsoft.com/office/drawing/2014/main" id="{D4324DB9-06E1-47FC-95D2-94857A315592}"/>
                  </a:ext>
                </a:extLst>
              </p:cNvPr>
              <p:cNvSpPr/>
              <p:nvPr/>
            </p:nvSpPr>
            <p:spPr>
              <a:xfrm>
                <a:off x="14479295" y="12298743"/>
                <a:ext cx="680010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dx</a:t>
                </a:r>
              </a:p>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bx       </a:t>
                </a:r>
                <a:endParaRPr lang="en-US" alt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21942940-FCAA-4B6C-A684-A52A8D4B85C9}"/>
                </a:ext>
              </a:extLst>
            </p:cNvPr>
            <p:cNvGrpSpPr/>
            <p:nvPr/>
          </p:nvGrpSpPr>
          <p:grpSpPr>
            <a:xfrm>
              <a:off x="20521830" y="8868657"/>
              <a:ext cx="1848204" cy="1773854"/>
              <a:chOff x="15760695" y="11160441"/>
              <a:chExt cx="1848204" cy="1773854"/>
            </a:xfrm>
          </p:grpSpPr>
          <p:sp>
            <p:nvSpPr>
              <p:cNvPr id="7" name="TextBox 6">
                <a:extLst>
                  <a:ext uri="{FF2B5EF4-FFF2-40B4-BE49-F238E27FC236}">
                    <a16:creationId xmlns:a16="http://schemas.microsoft.com/office/drawing/2014/main" id="{EC130E76-F97B-4D85-B0F4-CE0D224376AE}"/>
                  </a:ext>
                </a:extLst>
              </p:cNvPr>
              <p:cNvSpPr txBox="1"/>
              <p:nvPr/>
            </p:nvSpPr>
            <p:spPr>
              <a:xfrm>
                <a:off x="15780099" y="11160441"/>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220A6A3-3BFB-415B-A1A1-CDB4D7C0FDB5}"/>
                  </a:ext>
                </a:extLst>
              </p:cNvPr>
              <p:cNvSpPr txBox="1"/>
              <p:nvPr/>
            </p:nvSpPr>
            <p:spPr>
              <a:xfrm>
                <a:off x="15760695" y="12472630"/>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grpSp>
      </p:grpSp>
      <p:sp>
        <p:nvSpPr>
          <p:cNvPr id="31" name="TextBox 30">
            <a:extLst>
              <a:ext uri="{FF2B5EF4-FFF2-40B4-BE49-F238E27FC236}">
                <a16:creationId xmlns:a16="http://schemas.microsoft.com/office/drawing/2014/main" id="{4A94B2E3-2549-455F-8535-F72D4A089C9C}"/>
              </a:ext>
            </a:extLst>
          </p:cNvPr>
          <p:cNvSpPr txBox="1"/>
          <p:nvPr/>
        </p:nvSpPr>
        <p:spPr>
          <a:xfrm>
            <a:off x="5029200" y="4098248"/>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Symbolic Version  </a:t>
            </a:r>
            <a:r>
              <a:rPr lang="en-US" sz="2400" dirty="0">
                <a:latin typeface="Arial" panose="020B0604020202020204" pitchFamily="34" charset="0"/>
                <a:cs typeface="Arial" panose="020B0604020202020204" pitchFamily="34" charset="0"/>
              </a:rPr>
              <a:t>55</a:t>
            </a:r>
            <a:r>
              <a:rPr lang="en-US" sz="2400" dirty="0"/>
              <a:t>% correct </a:t>
            </a:r>
            <a:r>
              <a:rPr lang="en-US" sz="2000" dirty="0"/>
              <a:t>(</a:t>
            </a:r>
            <a:r>
              <a:rPr lang="en-US" sz="2000" i="1" dirty="0"/>
              <a:t>N</a:t>
            </a:r>
            <a:r>
              <a:rPr lang="en-US" sz="2000" dirty="0"/>
              <a:t> = 862)</a:t>
            </a:r>
          </a:p>
          <a:p>
            <a:endParaRPr lang="en-US" sz="2400" dirty="0">
              <a:solidFill>
                <a:srgbClr val="C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ACA88CD-B440-41A0-8A1C-BEBDE2A8223C}"/>
              </a:ext>
            </a:extLst>
          </p:cNvPr>
          <p:cNvSpPr txBox="1"/>
          <p:nvPr/>
        </p:nvSpPr>
        <p:spPr>
          <a:xfrm>
            <a:off x="5037273" y="2760011"/>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Numeric Version  </a:t>
            </a:r>
            <a:r>
              <a:rPr lang="en-US" sz="2400" dirty="0">
                <a:latin typeface="Arial" panose="020B0604020202020204" pitchFamily="34" charset="0"/>
                <a:cs typeface="Arial" panose="020B0604020202020204" pitchFamily="34" charset="0"/>
              </a:rPr>
              <a:t>61</a:t>
            </a:r>
            <a:r>
              <a:rPr lang="en-US" sz="2400" dirty="0"/>
              <a:t>% correct </a:t>
            </a:r>
            <a:r>
              <a:rPr lang="en-US" sz="2000" dirty="0"/>
              <a:t>(</a:t>
            </a:r>
            <a:r>
              <a:rPr lang="en-US" sz="2000" i="1" dirty="0"/>
              <a:t>N</a:t>
            </a:r>
            <a:r>
              <a:rPr lang="en-US" sz="2000" dirty="0"/>
              <a:t> = 470)</a:t>
            </a:r>
          </a:p>
          <a:p>
            <a:endParaRPr lang="en-US" sz="2400"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5619DD1-7956-4632-A8C9-D3D73C7D50D5}"/>
              </a:ext>
            </a:extLst>
          </p:cNvPr>
          <p:cNvSpPr/>
          <p:nvPr/>
        </p:nvSpPr>
        <p:spPr>
          <a:xfrm>
            <a:off x="838200" y="3657600"/>
            <a:ext cx="10529344" cy="1271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65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0D98-CE3A-460B-9205-5FE842BBC380}"/>
              </a:ext>
            </a:extLst>
          </p:cNvPr>
          <p:cNvSpPr>
            <a:spLocks noGrp="1"/>
          </p:cNvSpPr>
          <p:nvPr>
            <p:ph type="title"/>
          </p:nvPr>
        </p:nvSpPr>
        <p:spPr/>
        <p:txBody>
          <a:bodyPr/>
          <a:lstStyle/>
          <a:p>
            <a:r>
              <a:rPr lang="en-US" sz="3600" dirty="0"/>
              <a:t>But the Problem is More Complicated…</a:t>
            </a:r>
          </a:p>
        </p:txBody>
      </p:sp>
      <p:sp>
        <p:nvSpPr>
          <p:cNvPr id="3" name="Content Placeholder 2">
            <a:extLst>
              <a:ext uri="{FF2B5EF4-FFF2-40B4-BE49-F238E27FC236}">
                <a16:creationId xmlns:a16="http://schemas.microsoft.com/office/drawing/2014/main" id="{63881C54-BC3F-4190-AC9D-60B0A68A0AA8}"/>
              </a:ext>
            </a:extLst>
          </p:cNvPr>
          <p:cNvSpPr>
            <a:spLocks noGrp="1"/>
          </p:cNvSpPr>
          <p:nvPr>
            <p:ph idx="1"/>
          </p:nvPr>
        </p:nvSpPr>
        <p:spPr>
          <a:xfrm>
            <a:off x="990600" y="1676400"/>
            <a:ext cx="10287000" cy="4953000"/>
          </a:xfrm>
        </p:spPr>
        <p:txBody>
          <a:bodyPr/>
          <a:lstStyle/>
          <a:p>
            <a:r>
              <a:rPr lang="en-US" sz="2400" dirty="0"/>
              <a:t>Weak calculational skills are only part of the problem.</a:t>
            </a:r>
          </a:p>
          <a:p>
            <a:r>
              <a:rPr lang="en-US" sz="2400" dirty="0"/>
              <a:t>Many early studies were flawed by conflating difficulties with </a:t>
            </a:r>
            <a:r>
              <a:rPr lang="en-US" sz="2400" i="1" dirty="0"/>
              <a:t>physics</a:t>
            </a:r>
            <a:r>
              <a:rPr lang="en-US" sz="2400" dirty="0"/>
              <a:t> concepts together with weak mathematical skills, and presuming the combination was “problems with math.” </a:t>
            </a:r>
          </a:p>
          <a:p>
            <a:r>
              <a:rPr lang="en-US" sz="2400" dirty="0"/>
              <a:t>Up until the 1970s, there was virtually no research on which to base efforts to improve the situation.</a:t>
            </a:r>
          </a:p>
          <a:p>
            <a:endParaRPr lang="en-US" dirty="0"/>
          </a:p>
        </p:txBody>
      </p:sp>
    </p:spTree>
    <p:extLst>
      <p:ext uri="{BB962C8B-B14F-4D97-AF65-F5344CB8AC3E}">
        <p14:creationId xmlns:p14="http://schemas.microsoft.com/office/powerpoint/2010/main" val="130260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F92A3-C768-445A-8087-196B509CA4CE}"/>
              </a:ext>
            </a:extLst>
          </p:cNvPr>
          <p:cNvGrpSpPr/>
          <p:nvPr/>
        </p:nvGrpSpPr>
        <p:grpSpPr>
          <a:xfrm>
            <a:off x="457200" y="1336332"/>
            <a:ext cx="11429999" cy="3769068"/>
            <a:chOff x="18508760" y="7493269"/>
            <a:chExt cx="7722548" cy="3677678"/>
          </a:xfrm>
        </p:grpSpPr>
        <p:grpSp>
          <p:nvGrpSpPr>
            <p:cNvPr id="5" name="Group 4">
              <a:extLst>
                <a:ext uri="{FF2B5EF4-FFF2-40B4-BE49-F238E27FC236}">
                  <a16:creationId xmlns:a16="http://schemas.microsoft.com/office/drawing/2014/main" id="{7D9680B8-C9C9-461D-BC3D-0D6877596FC8}"/>
                </a:ext>
              </a:extLst>
            </p:cNvPr>
            <p:cNvGrpSpPr/>
            <p:nvPr/>
          </p:nvGrpSpPr>
          <p:grpSpPr>
            <a:xfrm>
              <a:off x="18508760" y="7493269"/>
              <a:ext cx="7722548" cy="3677678"/>
              <a:chOff x="13996126" y="9795831"/>
              <a:chExt cx="7722548" cy="3677678"/>
            </a:xfrm>
          </p:grpSpPr>
          <p:grpSp>
            <p:nvGrpSpPr>
              <p:cNvPr id="11" name="Group 10">
                <a:extLst>
                  <a:ext uri="{FF2B5EF4-FFF2-40B4-BE49-F238E27FC236}">
                    <a16:creationId xmlns:a16="http://schemas.microsoft.com/office/drawing/2014/main" id="{291C8D38-177A-41FA-AE64-33FF8CDE1F38}"/>
                  </a:ext>
                </a:extLst>
              </p:cNvPr>
              <p:cNvGrpSpPr/>
              <p:nvPr/>
            </p:nvGrpSpPr>
            <p:grpSpPr>
              <a:xfrm>
                <a:off x="13996126" y="9795831"/>
                <a:ext cx="7722548" cy="3677678"/>
                <a:chOff x="13996126" y="9795831"/>
                <a:chExt cx="7722548" cy="3677678"/>
              </a:xfrm>
            </p:grpSpPr>
            <p:sp>
              <p:nvSpPr>
                <p:cNvPr id="14" name="Rectangle 13">
                  <a:extLst>
                    <a:ext uri="{FF2B5EF4-FFF2-40B4-BE49-F238E27FC236}">
                      <a16:creationId xmlns:a16="http://schemas.microsoft.com/office/drawing/2014/main" id="{E8275BE6-9628-470E-9991-0DD24854E7E7}"/>
                    </a:ext>
                  </a:extLst>
                </p:cNvPr>
                <p:cNvSpPr/>
                <p:nvPr/>
              </p:nvSpPr>
              <p:spPr>
                <a:xfrm>
                  <a:off x="14196712" y="10015560"/>
                  <a:ext cx="7244742" cy="570596"/>
                </a:xfrm>
                <a:prstGeom prst="rect">
                  <a:avLst/>
                </a:prstGeom>
                <a:solidFill>
                  <a:schemeClr val="bg1"/>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a:ea typeface="+mj-ea"/>
                      <a:cs typeface="Arial"/>
                    </a:rPr>
                    <a:t>Algebra: Simultaneous Equations </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a:t>
                  </a:r>
                  <a:r>
                    <a:rPr lang="en-US" altLang="en-US" sz="2400" kern="0" dirty="0">
                      <a:solidFill>
                        <a:srgbClr val="000000"/>
                      </a:solidFill>
                      <a:latin typeface="Arial"/>
                      <a:ea typeface="+mj-ea"/>
                      <a:cs typeface="Arial"/>
                    </a:rPr>
                    <a:t>algebra</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-based course, ASU-T) </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a:extLst>
                    <a:ext uri="{FF2B5EF4-FFF2-40B4-BE49-F238E27FC236}">
                      <a16:creationId xmlns:a16="http://schemas.microsoft.com/office/drawing/2014/main" id="{9920F9E4-2DD9-49DA-8A82-EECF100607BD}"/>
                    </a:ext>
                  </a:extLst>
                </p:cNvPr>
                <p:cNvSpPr/>
                <p:nvPr/>
              </p:nvSpPr>
              <p:spPr>
                <a:xfrm>
                  <a:off x="13996126" y="9795831"/>
                  <a:ext cx="7722548" cy="36776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AEB24405-167A-474F-B954-E0D530FA1720}"/>
                  </a:ext>
                </a:extLst>
              </p:cNvPr>
              <p:cNvSpPr/>
              <p:nvPr/>
            </p:nvSpPr>
            <p:spPr>
              <a:xfrm>
                <a:off x="14438399" y="11004276"/>
                <a:ext cx="684099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0.5</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2</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p>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78.4 −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a:t>
                </a:r>
              </a:p>
            </p:txBody>
          </p:sp>
          <p:sp>
            <p:nvSpPr>
              <p:cNvPr id="13" name="Rectangle 12">
                <a:extLst>
                  <a:ext uri="{FF2B5EF4-FFF2-40B4-BE49-F238E27FC236}">
                    <a16:creationId xmlns:a16="http://schemas.microsoft.com/office/drawing/2014/main" id="{D4324DB9-06E1-47FC-95D2-94857A315592}"/>
                  </a:ext>
                </a:extLst>
              </p:cNvPr>
              <p:cNvSpPr/>
              <p:nvPr/>
            </p:nvSpPr>
            <p:spPr>
              <a:xfrm>
                <a:off x="14479295" y="12298743"/>
                <a:ext cx="680010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dx</a:t>
                </a:r>
              </a:p>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bx       </a:t>
                </a:r>
                <a:endParaRPr lang="en-US" alt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21942940-FCAA-4B6C-A684-A52A8D4B85C9}"/>
                </a:ext>
              </a:extLst>
            </p:cNvPr>
            <p:cNvGrpSpPr/>
            <p:nvPr/>
          </p:nvGrpSpPr>
          <p:grpSpPr>
            <a:xfrm>
              <a:off x="20521830" y="8868657"/>
              <a:ext cx="1848204" cy="1773854"/>
              <a:chOff x="15760695" y="11160441"/>
              <a:chExt cx="1848204" cy="1773854"/>
            </a:xfrm>
          </p:grpSpPr>
          <p:sp>
            <p:nvSpPr>
              <p:cNvPr id="7" name="TextBox 6">
                <a:extLst>
                  <a:ext uri="{FF2B5EF4-FFF2-40B4-BE49-F238E27FC236}">
                    <a16:creationId xmlns:a16="http://schemas.microsoft.com/office/drawing/2014/main" id="{EC130E76-F97B-4D85-B0F4-CE0D224376AE}"/>
                  </a:ext>
                </a:extLst>
              </p:cNvPr>
              <p:cNvSpPr txBox="1"/>
              <p:nvPr/>
            </p:nvSpPr>
            <p:spPr>
              <a:xfrm>
                <a:off x="15780099" y="11160441"/>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220A6A3-3BFB-415B-A1A1-CDB4D7C0FDB5}"/>
                  </a:ext>
                </a:extLst>
              </p:cNvPr>
              <p:cNvSpPr txBox="1"/>
              <p:nvPr/>
            </p:nvSpPr>
            <p:spPr>
              <a:xfrm>
                <a:off x="15760695" y="12472630"/>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grpSp>
      </p:grpSp>
      <p:sp>
        <p:nvSpPr>
          <p:cNvPr id="31" name="TextBox 30">
            <a:extLst>
              <a:ext uri="{FF2B5EF4-FFF2-40B4-BE49-F238E27FC236}">
                <a16:creationId xmlns:a16="http://schemas.microsoft.com/office/drawing/2014/main" id="{4A94B2E3-2549-455F-8535-F72D4A089C9C}"/>
              </a:ext>
            </a:extLst>
          </p:cNvPr>
          <p:cNvSpPr txBox="1"/>
          <p:nvPr/>
        </p:nvSpPr>
        <p:spPr>
          <a:xfrm>
            <a:off x="5029200" y="4098248"/>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Symbolic Version  </a:t>
            </a:r>
            <a:r>
              <a:rPr lang="en-US" sz="2400" dirty="0">
                <a:latin typeface="Arial" panose="020B0604020202020204" pitchFamily="34" charset="0"/>
                <a:cs typeface="Arial" panose="020B0604020202020204" pitchFamily="34" charset="0"/>
              </a:rPr>
              <a:t>31</a:t>
            </a:r>
            <a:r>
              <a:rPr lang="en-US" sz="2400" dirty="0"/>
              <a:t>% correct </a:t>
            </a:r>
            <a:r>
              <a:rPr lang="en-US" sz="2000" dirty="0"/>
              <a:t>(</a:t>
            </a:r>
            <a:r>
              <a:rPr lang="en-US" sz="2000" i="1" dirty="0"/>
              <a:t>N</a:t>
            </a:r>
            <a:r>
              <a:rPr lang="en-US" sz="2000" dirty="0"/>
              <a:t> = 372)</a:t>
            </a:r>
          </a:p>
          <a:p>
            <a:endParaRPr lang="en-US" sz="2400" dirty="0">
              <a:solidFill>
                <a:srgbClr val="C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ACA88CD-B440-41A0-8A1C-BEBDE2A8223C}"/>
              </a:ext>
            </a:extLst>
          </p:cNvPr>
          <p:cNvSpPr txBox="1"/>
          <p:nvPr/>
        </p:nvSpPr>
        <p:spPr>
          <a:xfrm>
            <a:off x="5037273" y="2760011"/>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Numeric Version  </a:t>
            </a:r>
            <a:r>
              <a:rPr lang="en-US" sz="2400" dirty="0">
                <a:latin typeface="Arial" panose="020B0604020202020204" pitchFamily="34" charset="0"/>
                <a:cs typeface="Arial" panose="020B0604020202020204" pitchFamily="34" charset="0"/>
              </a:rPr>
              <a:t>61</a:t>
            </a:r>
            <a:r>
              <a:rPr lang="en-US" sz="2400" dirty="0"/>
              <a:t>% correct </a:t>
            </a:r>
            <a:r>
              <a:rPr lang="en-US" sz="2000" dirty="0"/>
              <a:t>(</a:t>
            </a:r>
            <a:r>
              <a:rPr lang="en-US" sz="2000" i="1" dirty="0"/>
              <a:t>N</a:t>
            </a:r>
            <a:r>
              <a:rPr lang="en-US" sz="2000" dirty="0"/>
              <a:t> = 470)</a:t>
            </a:r>
          </a:p>
          <a:p>
            <a:endParaRPr 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7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F92A3-C768-445A-8087-196B509CA4CE}"/>
              </a:ext>
            </a:extLst>
          </p:cNvPr>
          <p:cNvGrpSpPr/>
          <p:nvPr/>
        </p:nvGrpSpPr>
        <p:grpSpPr>
          <a:xfrm>
            <a:off x="457200" y="1336332"/>
            <a:ext cx="11429999" cy="3769068"/>
            <a:chOff x="18508760" y="7493269"/>
            <a:chExt cx="7722548" cy="3677678"/>
          </a:xfrm>
        </p:grpSpPr>
        <p:grpSp>
          <p:nvGrpSpPr>
            <p:cNvPr id="5" name="Group 4">
              <a:extLst>
                <a:ext uri="{FF2B5EF4-FFF2-40B4-BE49-F238E27FC236}">
                  <a16:creationId xmlns:a16="http://schemas.microsoft.com/office/drawing/2014/main" id="{7D9680B8-C9C9-461D-BC3D-0D6877596FC8}"/>
                </a:ext>
              </a:extLst>
            </p:cNvPr>
            <p:cNvGrpSpPr/>
            <p:nvPr/>
          </p:nvGrpSpPr>
          <p:grpSpPr>
            <a:xfrm>
              <a:off x="18508760" y="7493269"/>
              <a:ext cx="7722548" cy="3677678"/>
              <a:chOff x="13996126" y="9795831"/>
              <a:chExt cx="7722548" cy="3677678"/>
            </a:xfrm>
          </p:grpSpPr>
          <p:grpSp>
            <p:nvGrpSpPr>
              <p:cNvPr id="11" name="Group 10">
                <a:extLst>
                  <a:ext uri="{FF2B5EF4-FFF2-40B4-BE49-F238E27FC236}">
                    <a16:creationId xmlns:a16="http://schemas.microsoft.com/office/drawing/2014/main" id="{291C8D38-177A-41FA-AE64-33FF8CDE1F38}"/>
                  </a:ext>
                </a:extLst>
              </p:cNvPr>
              <p:cNvGrpSpPr/>
              <p:nvPr/>
            </p:nvGrpSpPr>
            <p:grpSpPr>
              <a:xfrm>
                <a:off x="13996126" y="9795831"/>
                <a:ext cx="7722548" cy="3677678"/>
                <a:chOff x="13996126" y="9795831"/>
                <a:chExt cx="7722548" cy="3677678"/>
              </a:xfrm>
            </p:grpSpPr>
            <p:sp>
              <p:nvSpPr>
                <p:cNvPr id="14" name="Rectangle 13">
                  <a:extLst>
                    <a:ext uri="{FF2B5EF4-FFF2-40B4-BE49-F238E27FC236}">
                      <a16:creationId xmlns:a16="http://schemas.microsoft.com/office/drawing/2014/main" id="{E8275BE6-9628-470E-9991-0DD24854E7E7}"/>
                    </a:ext>
                  </a:extLst>
                </p:cNvPr>
                <p:cNvSpPr/>
                <p:nvPr/>
              </p:nvSpPr>
              <p:spPr>
                <a:xfrm>
                  <a:off x="14196712" y="10015560"/>
                  <a:ext cx="7359546" cy="570596"/>
                </a:xfrm>
                <a:prstGeom prst="rect">
                  <a:avLst/>
                </a:prstGeom>
                <a:solidFill>
                  <a:schemeClr val="bg1"/>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a:ea typeface="+mj-ea"/>
                      <a:cs typeface="Arial"/>
                    </a:rPr>
                    <a:t>Algebra: Simultaneous Equations </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(calculus-based course, ASU-T) </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a:extLst>
                    <a:ext uri="{FF2B5EF4-FFF2-40B4-BE49-F238E27FC236}">
                      <a16:creationId xmlns:a16="http://schemas.microsoft.com/office/drawing/2014/main" id="{9920F9E4-2DD9-49DA-8A82-EECF100607BD}"/>
                    </a:ext>
                  </a:extLst>
                </p:cNvPr>
                <p:cNvSpPr/>
                <p:nvPr/>
              </p:nvSpPr>
              <p:spPr>
                <a:xfrm>
                  <a:off x="13996126" y="9795831"/>
                  <a:ext cx="7722548" cy="36776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AEB24405-167A-474F-B954-E0D530FA1720}"/>
                  </a:ext>
                </a:extLst>
              </p:cNvPr>
              <p:cNvSpPr/>
              <p:nvPr/>
            </p:nvSpPr>
            <p:spPr>
              <a:xfrm>
                <a:off x="14438399" y="11004276"/>
                <a:ext cx="684099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0.5</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2</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p>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78.4 −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a:t>
                </a:r>
              </a:p>
            </p:txBody>
          </p:sp>
          <p:sp>
            <p:nvSpPr>
              <p:cNvPr id="13" name="Rectangle 12">
                <a:extLst>
                  <a:ext uri="{FF2B5EF4-FFF2-40B4-BE49-F238E27FC236}">
                    <a16:creationId xmlns:a16="http://schemas.microsoft.com/office/drawing/2014/main" id="{D4324DB9-06E1-47FC-95D2-94857A315592}"/>
                  </a:ext>
                </a:extLst>
              </p:cNvPr>
              <p:cNvSpPr/>
              <p:nvPr/>
            </p:nvSpPr>
            <p:spPr>
              <a:xfrm>
                <a:off x="14479295" y="12298743"/>
                <a:ext cx="680010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dx</a:t>
                </a:r>
              </a:p>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bx       </a:t>
                </a:r>
                <a:endParaRPr lang="en-US" alt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21942940-FCAA-4B6C-A684-A52A8D4B85C9}"/>
                </a:ext>
              </a:extLst>
            </p:cNvPr>
            <p:cNvGrpSpPr/>
            <p:nvPr/>
          </p:nvGrpSpPr>
          <p:grpSpPr>
            <a:xfrm>
              <a:off x="20521830" y="8868657"/>
              <a:ext cx="1848204" cy="1773854"/>
              <a:chOff x="15760695" y="11160441"/>
              <a:chExt cx="1848204" cy="1773854"/>
            </a:xfrm>
          </p:grpSpPr>
          <p:sp>
            <p:nvSpPr>
              <p:cNvPr id="7" name="TextBox 6">
                <a:extLst>
                  <a:ext uri="{FF2B5EF4-FFF2-40B4-BE49-F238E27FC236}">
                    <a16:creationId xmlns:a16="http://schemas.microsoft.com/office/drawing/2014/main" id="{EC130E76-F97B-4D85-B0F4-CE0D224376AE}"/>
                  </a:ext>
                </a:extLst>
              </p:cNvPr>
              <p:cNvSpPr txBox="1"/>
              <p:nvPr/>
            </p:nvSpPr>
            <p:spPr>
              <a:xfrm>
                <a:off x="15780099" y="11160441"/>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220A6A3-3BFB-415B-A1A1-CDB4D7C0FDB5}"/>
                  </a:ext>
                </a:extLst>
              </p:cNvPr>
              <p:cNvSpPr txBox="1"/>
              <p:nvPr/>
            </p:nvSpPr>
            <p:spPr>
              <a:xfrm>
                <a:off x="15760695" y="12472630"/>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grpSp>
      </p:grpSp>
      <p:sp>
        <p:nvSpPr>
          <p:cNvPr id="31" name="TextBox 30">
            <a:extLst>
              <a:ext uri="{FF2B5EF4-FFF2-40B4-BE49-F238E27FC236}">
                <a16:creationId xmlns:a16="http://schemas.microsoft.com/office/drawing/2014/main" id="{4A94B2E3-2549-455F-8535-F72D4A089C9C}"/>
              </a:ext>
            </a:extLst>
          </p:cNvPr>
          <p:cNvSpPr txBox="1"/>
          <p:nvPr/>
        </p:nvSpPr>
        <p:spPr>
          <a:xfrm>
            <a:off x="5029200" y="4098248"/>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Symbolic Version  </a:t>
            </a:r>
            <a:r>
              <a:rPr lang="en-US" sz="2400" dirty="0">
                <a:latin typeface="Arial" panose="020B0604020202020204" pitchFamily="34" charset="0"/>
                <a:cs typeface="Arial" panose="020B0604020202020204" pitchFamily="34" charset="0"/>
              </a:rPr>
              <a:t>55</a:t>
            </a:r>
            <a:r>
              <a:rPr lang="en-US" sz="2400" dirty="0"/>
              <a:t>% correct </a:t>
            </a:r>
            <a:r>
              <a:rPr lang="en-US" sz="2000" dirty="0"/>
              <a:t>(</a:t>
            </a:r>
            <a:r>
              <a:rPr lang="en-US" sz="2000" i="1" dirty="0"/>
              <a:t>N</a:t>
            </a:r>
            <a:r>
              <a:rPr lang="en-US" sz="2000" dirty="0"/>
              <a:t> = 862)</a:t>
            </a:r>
          </a:p>
          <a:p>
            <a:endParaRPr lang="en-US" sz="2400" dirty="0">
              <a:solidFill>
                <a:srgbClr val="C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ACA88CD-B440-41A0-8A1C-BEBDE2A8223C}"/>
              </a:ext>
            </a:extLst>
          </p:cNvPr>
          <p:cNvSpPr txBox="1"/>
          <p:nvPr/>
        </p:nvSpPr>
        <p:spPr>
          <a:xfrm>
            <a:off x="5037273" y="2760011"/>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Numeric Version  </a:t>
            </a:r>
            <a:r>
              <a:rPr lang="en-US" sz="2400" dirty="0">
                <a:latin typeface="Arial" panose="020B0604020202020204" pitchFamily="34" charset="0"/>
                <a:cs typeface="Arial" panose="020B0604020202020204" pitchFamily="34" charset="0"/>
              </a:rPr>
              <a:t>79</a:t>
            </a:r>
            <a:r>
              <a:rPr lang="en-US" sz="2400" dirty="0"/>
              <a:t>% correct </a:t>
            </a:r>
            <a:r>
              <a:rPr lang="en-US" sz="2000" dirty="0"/>
              <a:t>(</a:t>
            </a:r>
            <a:r>
              <a:rPr lang="en-US" sz="2000" i="1" dirty="0"/>
              <a:t>N</a:t>
            </a:r>
            <a:r>
              <a:rPr lang="en-US" sz="2000" dirty="0"/>
              <a:t> = 1205)</a:t>
            </a:r>
          </a:p>
          <a:p>
            <a:endParaRPr lang="en-US" sz="2400" dirty="0">
              <a:solidFill>
                <a:srgbClr val="C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5619DD1-7956-4632-A8C9-D3D73C7D50D5}"/>
              </a:ext>
            </a:extLst>
          </p:cNvPr>
          <p:cNvSpPr/>
          <p:nvPr/>
        </p:nvSpPr>
        <p:spPr>
          <a:xfrm>
            <a:off x="838200" y="3657600"/>
            <a:ext cx="10529344" cy="1271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0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6F92A3-C768-445A-8087-196B509CA4CE}"/>
              </a:ext>
            </a:extLst>
          </p:cNvPr>
          <p:cNvGrpSpPr/>
          <p:nvPr/>
        </p:nvGrpSpPr>
        <p:grpSpPr>
          <a:xfrm>
            <a:off x="457200" y="1336332"/>
            <a:ext cx="11429999" cy="3769068"/>
            <a:chOff x="18508760" y="7493269"/>
            <a:chExt cx="7722548" cy="3677678"/>
          </a:xfrm>
        </p:grpSpPr>
        <p:grpSp>
          <p:nvGrpSpPr>
            <p:cNvPr id="5" name="Group 4">
              <a:extLst>
                <a:ext uri="{FF2B5EF4-FFF2-40B4-BE49-F238E27FC236}">
                  <a16:creationId xmlns:a16="http://schemas.microsoft.com/office/drawing/2014/main" id="{7D9680B8-C9C9-461D-BC3D-0D6877596FC8}"/>
                </a:ext>
              </a:extLst>
            </p:cNvPr>
            <p:cNvGrpSpPr/>
            <p:nvPr/>
          </p:nvGrpSpPr>
          <p:grpSpPr>
            <a:xfrm>
              <a:off x="18508760" y="7493269"/>
              <a:ext cx="7722548" cy="3677678"/>
              <a:chOff x="13996126" y="9795831"/>
              <a:chExt cx="7722548" cy="3677678"/>
            </a:xfrm>
          </p:grpSpPr>
          <p:grpSp>
            <p:nvGrpSpPr>
              <p:cNvPr id="11" name="Group 10">
                <a:extLst>
                  <a:ext uri="{FF2B5EF4-FFF2-40B4-BE49-F238E27FC236}">
                    <a16:creationId xmlns:a16="http://schemas.microsoft.com/office/drawing/2014/main" id="{291C8D38-177A-41FA-AE64-33FF8CDE1F38}"/>
                  </a:ext>
                </a:extLst>
              </p:cNvPr>
              <p:cNvGrpSpPr/>
              <p:nvPr/>
            </p:nvGrpSpPr>
            <p:grpSpPr>
              <a:xfrm>
                <a:off x="13996126" y="9795831"/>
                <a:ext cx="7722548" cy="3677678"/>
                <a:chOff x="13996126" y="9795831"/>
                <a:chExt cx="7722548" cy="3677678"/>
              </a:xfrm>
            </p:grpSpPr>
            <p:sp>
              <p:nvSpPr>
                <p:cNvPr id="14" name="Rectangle 13">
                  <a:extLst>
                    <a:ext uri="{FF2B5EF4-FFF2-40B4-BE49-F238E27FC236}">
                      <a16:creationId xmlns:a16="http://schemas.microsoft.com/office/drawing/2014/main" id="{E8275BE6-9628-470E-9991-0DD24854E7E7}"/>
                    </a:ext>
                  </a:extLst>
                </p:cNvPr>
                <p:cNvSpPr/>
                <p:nvPr/>
              </p:nvSpPr>
              <p:spPr>
                <a:xfrm>
                  <a:off x="14196712" y="10015560"/>
                  <a:ext cx="7359546" cy="570596"/>
                </a:xfrm>
                <a:prstGeom prst="rect">
                  <a:avLst/>
                </a:prstGeom>
                <a:solidFill>
                  <a:schemeClr val="bg1"/>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a:ea typeface="+mj-ea"/>
                      <a:cs typeface="Arial"/>
                    </a:rPr>
                    <a:t>Algebra: Simultaneous Equations </a:t>
                  </a:r>
                  <a:r>
                    <a:rPr kumimoji="0" lang="en-US" altLang="en-US" sz="2400" b="0" i="0" u="none" strike="noStrike" kern="0" cap="none" spc="0" normalizeH="0" baseline="0" noProof="0" dirty="0">
                      <a:ln>
                        <a:noFill/>
                      </a:ln>
                      <a:solidFill>
                        <a:srgbClr val="000000"/>
                      </a:solidFill>
                      <a:effectLst/>
                      <a:uLnTx/>
                      <a:uFillTx/>
                      <a:latin typeface="Arial"/>
                      <a:ea typeface="+mj-ea"/>
                      <a:cs typeface="Arial"/>
                    </a:rPr>
                    <a:t>(calculus-based course, ASU-T) </a:t>
                  </a:r>
                  <a:endParaRPr kumimoji="0" lang="en-US" sz="2400" b="0" i="0" u="none" strike="noStrike" kern="0" cap="none" spc="0" normalizeH="0" baseline="0" noProof="0" dirty="0">
                    <a:ln>
                      <a:noFill/>
                    </a:ln>
                    <a:solidFill>
                      <a:sysClr val="windowText" lastClr="000000"/>
                    </a:solidFill>
                    <a:effectLst/>
                    <a:uLnTx/>
                    <a:uFillTx/>
                  </a:endParaRPr>
                </a:p>
              </p:txBody>
            </p:sp>
            <p:sp>
              <p:nvSpPr>
                <p:cNvPr id="15" name="Rectangle 14">
                  <a:extLst>
                    <a:ext uri="{FF2B5EF4-FFF2-40B4-BE49-F238E27FC236}">
                      <a16:creationId xmlns:a16="http://schemas.microsoft.com/office/drawing/2014/main" id="{9920F9E4-2DD9-49DA-8A82-EECF100607BD}"/>
                    </a:ext>
                  </a:extLst>
                </p:cNvPr>
                <p:cNvSpPr/>
                <p:nvPr/>
              </p:nvSpPr>
              <p:spPr>
                <a:xfrm>
                  <a:off x="13996126" y="9795831"/>
                  <a:ext cx="7722548" cy="36776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AEB24405-167A-474F-B954-E0D530FA1720}"/>
                  </a:ext>
                </a:extLst>
              </p:cNvPr>
              <p:cNvSpPr/>
              <p:nvPr/>
            </p:nvSpPr>
            <p:spPr>
              <a:xfrm>
                <a:off x="14438399" y="11004276"/>
                <a:ext cx="684099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0.5</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2</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t>
                </a:r>
              </a:p>
              <a:p>
                <a:pPr lvl="0" defTabSz="914400" eaLnBrk="0" fontAlgn="base" hangingPunct="0">
                  <a:spcBef>
                    <a:spcPct val="0"/>
                  </a:spcBef>
                  <a:spcAft>
                    <a:spcPct val="0"/>
                  </a:spcAft>
                </a:pP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78.4 −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8</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a:t>
                </a:r>
              </a:p>
            </p:txBody>
          </p:sp>
          <p:sp>
            <p:nvSpPr>
              <p:cNvPr id="13" name="Rectangle 12">
                <a:extLst>
                  <a:ext uri="{FF2B5EF4-FFF2-40B4-BE49-F238E27FC236}">
                    <a16:creationId xmlns:a16="http://schemas.microsoft.com/office/drawing/2014/main" id="{D4324DB9-06E1-47FC-95D2-94857A315592}"/>
                  </a:ext>
                </a:extLst>
              </p:cNvPr>
              <p:cNvSpPr/>
              <p:nvPr/>
            </p:nvSpPr>
            <p:spPr>
              <a:xfrm>
                <a:off x="14479295" y="12298743"/>
                <a:ext cx="6800101"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dx</a:t>
                </a:r>
              </a:p>
              <a:p>
                <a:pPr lvl="0" defTabSz="914400" eaLnBrk="0" fontAlgn="base" hangingPunct="0">
                  <a:spcBef>
                    <a:spcPct val="0"/>
                  </a:spcBef>
                  <a:spcAft>
                    <a:spcPct val="0"/>
                  </a:spcAft>
                </a:pP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a:t>
                </a:r>
                <a:r>
                  <a:rPr lang="en-US" alt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US" sz="24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bx       </a:t>
                </a:r>
                <a:endParaRPr lang="en-US" altLang="en-US"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21942940-FCAA-4B6C-A684-A52A8D4B85C9}"/>
                </a:ext>
              </a:extLst>
            </p:cNvPr>
            <p:cNvGrpSpPr/>
            <p:nvPr/>
          </p:nvGrpSpPr>
          <p:grpSpPr>
            <a:xfrm>
              <a:off x="20521830" y="8868657"/>
              <a:ext cx="1848204" cy="1773854"/>
              <a:chOff x="15760695" y="11160441"/>
              <a:chExt cx="1848204" cy="1773854"/>
            </a:xfrm>
          </p:grpSpPr>
          <p:sp>
            <p:nvSpPr>
              <p:cNvPr id="7" name="TextBox 6">
                <a:extLst>
                  <a:ext uri="{FF2B5EF4-FFF2-40B4-BE49-F238E27FC236}">
                    <a16:creationId xmlns:a16="http://schemas.microsoft.com/office/drawing/2014/main" id="{EC130E76-F97B-4D85-B0F4-CE0D224376AE}"/>
                  </a:ext>
                </a:extLst>
              </p:cNvPr>
              <p:cNvSpPr txBox="1"/>
              <p:nvPr/>
            </p:nvSpPr>
            <p:spPr>
              <a:xfrm>
                <a:off x="15780099" y="11160441"/>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9220A6A3-3BFB-415B-A1A1-CDB4D7C0FDB5}"/>
                  </a:ext>
                </a:extLst>
              </p:cNvPr>
              <p:cNvSpPr txBox="1"/>
              <p:nvPr/>
            </p:nvSpPr>
            <p:spPr>
              <a:xfrm>
                <a:off x="15760695" y="12472630"/>
                <a:ext cx="18288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[Solve for </a:t>
                </a:r>
                <a:r>
                  <a:rPr lang="en-US" sz="2400" i="1" dirty="0">
                    <a:latin typeface="Times New Roman" panose="02020603050405020304" pitchFamily="18" charset="0"/>
                    <a:cs typeface="Times New Roman" panose="02020603050405020304" pitchFamily="18" charset="0"/>
                  </a:rPr>
                  <a:t>x</a:t>
                </a:r>
                <a:r>
                  <a:rPr lang="en-US" sz="2400" dirty="0">
                    <a:latin typeface="Times New Roman" panose="02020603050405020304" pitchFamily="18" charset="0"/>
                    <a:cs typeface="Times New Roman" panose="02020603050405020304" pitchFamily="18" charset="0"/>
                  </a:rPr>
                  <a:t>]</a:t>
                </a:r>
              </a:p>
            </p:txBody>
          </p:sp>
        </p:grpSp>
      </p:grpSp>
      <p:sp>
        <p:nvSpPr>
          <p:cNvPr id="31" name="TextBox 30">
            <a:extLst>
              <a:ext uri="{FF2B5EF4-FFF2-40B4-BE49-F238E27FC236}">
                <a16:creationId xmlns:a16="http://schemas.microsoft.com/office/drawing/2014/main" id="{4A94B2E3-2549-455F-8535-F72D4A089C9C}"/>
              </a:ext>
            </a:extLst>
          </p:cNvPr>
          <p:cNvSpPr txBox="1"/>
          <p:nvPr/>
        </p:nvSpPr>
        <p:spPr>
          <a:xfrm>
            <a:off x="5029200" y="4098248"/>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Symbolic Version  </a:t>
            </a:r>
            <a:r>
              <a:rPr lang="en-US" sz="2400" dirty="0">
                <a:latin typeface="Arial" panose="020B0604020202020204" pitchFamily="34" charset="0"/>
                <a:cs typeface="Arial" panose="020B0604020202020204" pitchFamily="34" charset="0"/>
              </a:rPr>
              <a:t>55</a:t>
            </a:r>
            <a:r>
              <a:rPr lang="en-US" sz="2400" dirty="0"/>
              <a:t>% correct </a:t>
            </a:r>
            <a:r>
              <a:rPr lang="en-US" sz="2000" dirty="0"/>
              <a:t>(</a:t>
            </a:r>
            <a:r>
              <a:rPr lang="en-US" sz="2000" i="1" dirty="0"/>
              <a:t>N</a:t>
            </a:r>
            <a:r>
              <a:rPr lang="en-US" sz="2000" dirty="0"/>
              <a:t> = 1202)</a:t>
            </a:r>
          </a:p>
          <a:p>
            <a:endParaRPr lang="en-US" sz="2400" dirty="0">
              <a:solidFill>
                <a:srgbClr val="C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ACA88CD-B440-41A0-8A1C-BEBDE2A8223C}"/>
              </a:ext>
            </a:extLst>
          </p:cNvPr>
          <p:cNvSpPr txBox="1"/>
          <p:nvPr/>
        </p:nvSpPr>
        <p:spPr>
          <a:xfrm>
            <a:off x="5037273" y="2760011"/>
            <a:ext cx="6330271" cy="830996"/>
          </a:xfrm>
          <a:prstGeom prst="rect">
            <a:avLst/>
          </a:prstGeom>
          <a:noFill/>
        </p:spPr>
        <p:txBody>
          <a:bodyPr wrap="square" rtlCol="0">
            <a:spAutoFit/>
          </a:bodyPr>
          <a:lstStyle/>
          <a:p>
            <a:pPr lvl="1">
              <a:spcBef>
                <a:spcPts val="0"/>
              </a:spcBef>
            </a:pPr>
            <a:r>
              <a:rPr lang="en-US" sz="2400" dirty="0">
                <a:solidFill>
                  <a:srgbClr val="C00000"/>
                </a:solidFill>
                <a:latin typeface="Arial" panose="020B0604020202020204" pitchFamily="34" charset="0"/>
                <a:cs typeface="Arial" panose="020B0604020202020204" pitchFamily="34" charset="0"/>
              </a:rPr>
              <a:t>Numeric Version  </a:t>
            </a:r>
            <a:r>
              <a:rPr lang="en-US" sz="2400" dirty="0">
                <a:latin typeface="Arial" panose="020B0604020202020204" pitchFamily="34" charset="0"/>
                <a:cs typeface="Arial" panose="020B0604020202020204" pitchFamily="34" charset="0"/>
              </a:rPr>
              <a:t>79</a:t>
            </a:r>
            <a:r>
              <a:rPr lang="en-US" sz="2400" dirty="0"/>
              <a:t>% correct </a:t>
            </a:r>
            <a:r>
              <a:rPr lang="en-US" sz="2000" dirty="0"/>
              <a:t>(</a:t>
            </a:r>
            <a:r>
              <a:rPr lang="en-US" sz="2000" i="1" dirty="0"/>
              <a:t>N</a:t>
            </a:r>
            <a:r>
              <a:rPr lang="en-US" sz="2000" dirty="0"/>
              <a:t> = 1205)</a:t>
            </a:r>
          </a:p>
          <a:p>
            <a:endParaRPr 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5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1FAEAF-69A7-4A9E-BA5A-00D9FAB1F72D}"/>
              </a:ext>
            </a:extLst>
          </p:cNvPr>
          <p:cNvPicPr>
            <a:picLocks noChangeAspect="1"/>
          </p:cNvPicPr>
          <p:nvPr/>
        </p:nvPicPr>
        <p:blipFill>
          <a:blip r:embed="rId2"/>
          <a:stretch>
            <a:fillRect/>
          </a:stretch>
        </p:blipFill>
        <p:spPr>
          <a:xfrm>
            <a:off x="152400" y="609600"/>
            <a:ext cx="11887200" cy="5511428"/>
          </a:xfrm>
          <a:prstGeom prst="rect">
            <a:avLst/>
          </a:prstGeom>
        </p:spPr>
      </p:pic>
      <p:pic>
        <p:nvPicPr>
          <p:cNvPr id="5" name="Picture 4">
            <a:extLst>
              <a:ext uri="{FF2B5EF4-FFF2-40B4-BE49-F238E27FC236}">
                <a16:creationId xmlns:a16="http://schemas.microsoft.com/office/drawing/2014/main" id="{71A408DD-774B-45D4-9A22-B75CF7B30A17}"/>
              </a:ext>
            </a:extLst>
          </p:cNvPr>
          <p:cNvPicPr>
            <a:picLocks noChangeAspect="1"/>
          </p:cNvPicPr>
          <p:nvPr/>
        </p:nvPicPr>
        <p:blipFill>
          <a:blip r:embed="rId3"/>
          <a:stretch>
            <a:fillRect/>
          </a:stretch>
        </p:blipFill>
        <p:spPr>
          <a:xfrm>
            <a:off x="3581400" y="332957"/>
            <a:ext cx="1524132" cy="1333616"/>
          </a:xfrm>
          <a:prstGeom prst="rect">
            <a:avLst/>
          </a:prstGeom>
          <a:solidFill>
            <a:schemeClr val="bg1"/>
          </a:solidFill>
          <a:ln w="101600">
            <a:solidFill>
              <a:srgbClr val="0070C0"/>
            </a:solidFill>
          </a:ln>
        </p:spPr>
      </p:pic>
      <p:pic>
        <p:nvPicPr>
          <p:cNvPr id="7" name="Picture 6">
            <a:extLst>
              <a:ext uri="{FF2B5EF4-FFF2-40B4-BE49-F238E27FC236}">
                <a16:creationId xmlns:a16="http://schemas.microsoft.com/office/drawing/2014/main" id="{297FFFEC-5F19-4488-8FC7-CC7A7FE21CB5}"/>
              </a:ext>
            </a:extLst>
          </p:cNvPr>
          <p:cNvPicPr>
            <a:picLocks noChangeAspect="1"/>
          </p:cNvPicPr>
          <p:nvPr/>
        </p:nvPicPr>
        <p:blipFill>
          <a:blip r:embed="rId4"/>
          <a:stretch>
            <a:fillRect/>
          </a:stretch>
        </p:blipFill>
        <p:spPr>
          <a:xfrm>
            <a:off x="6248400" y="371061"/>
            <a:ext cx="1760373" cy="1295512"/>
          </a:xfrm>
          <a:prstGeom prst="rect">
            <a:avLst/>
          </a:prstGeom>
          <a:ln w="101600">
            <a:solidFill>
              <a:srgbClr val="FF0000"/>
            </a:solidFill>
          </a:ln>
        </p:spPr>
      </p:pic>
    </p:spTree>
    <p:extLst>
      <p:ext uri="{BB962C8B-B14F-4D97-AF65-F5344CB8AC3E}">
        <p14:creationId xmlns:p14="http://schemas.microsoft.com/office/powerpoint/2010/main" val="3224327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Sources of Difficulties</a:t>
            </a:r>
          </a:p>
        </p:txBody>
      </p:sp>
      <p:sp>
        <p:nvSpPr>
          <p:cNvPr id="3" name="Content Placeholder 2"/>
          <p:cNvSpPr>
            <a:spLocks noGrp="1"/>
          </p:cNvSpPr>
          <p:nvPr>
            <p:ph idx="1"/>
          </p:nvPr>
        </p:nvSpPr>
        <p:spPr>
          <a:xfrm>
            <a:off x="2001715" y="1417638"/>
            <a:ext cx="8229600" cy="4953000"/>
          </a:xfrm>
        </p:spPr>
        <p:txBody>
          <a:bodyPr/>
          <a:lstStyle/>
          <a:p>
            <a:r>
              <a:rPr lang="en-US" sz="2800" dirty="0"/>
              <a:t>“Carelessness”</a:t>
            </a:r>
          </a:p>
          <a:p>
            <a:pPr lvl="1"/>
            <a:r>
              <a:rPr lang="en-US" sz="2400" dirty="0"/>
              <a:t>Students </a:t>
            </a:r>
            <a:r>
              <a:rPr lang="en-US" sz="2400" i="1" dirty="0"/>
              <a:t>very frequently </a:t>
            </a:r>
            <a:r>
              <a:rPr lang="en-US" sz="2400" dirty="0"/>
              <a:t>self-correct errors during interviews </a:t>
            </a:r>
          </a:p>
          <a:p>
            <a:r>
              <a:rPr lang="en-US" sz="2800" dirty="0"/>
              <a:t>Skill practice deficit: Insufficient repetitive practice with learned skills</a:t>
            </a:r>
          </a:p>
          <a:p>
            <a:pPr lvl="1"/>
            <a:r>
              <a:rPr lang="en-US" sz="2400" dirty="0"/>
              <a:t>e.g., dividing symbolic fractions</a:t>
            </a:r>
          </a:p>
          <a:p>
            <a:r>
              <a:rPr lang="en-US" sz="2800" dirty="0"/>
              <a:t>Conceptual confusion</a:t>
            </a:r>
          </a:p>
          <a:p>
            <a:pPr lvl="1"/>
            <a:r>
              <a:rPr lang="en-US" sz="2400" dirty="0"/>
              <a:t>e.g., not realizing that </a:t>
            </a:r>
            <a:r>
              <a:rPr lang="en-US" sz="2400" i="1" dirty="0"/>
              <a:t>both sides </a:t>
            </a:r>
            <a:r>
              <a:rPr lang="en-US" sz="2400" dirty="0"/>
              <a:t>of an equation must be multiplied or divided by the same symbol</a:t>
            </a:r>
          </a:p>
        </p:txBody>
      </p:sp>
    </p:spTree>
    <p:extLst>
      <p:ext uri="{BB962C8B-B14F-4D97-AF65-F5344CB8AC3E}">
        <p14:creationId xmlns:p14="http://schemas.microsoft.com/office/powerpoint/2010/main" val="167527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How to Address Difficulties?</a:t>
            </a:r>
          </a:p>
        </p:txBody>
      </p:sp>
      <p:sp>
        <p:nvSpPr>
          <p:cNvPr id="3" name="Content Placeholder 2"/>
          <p:cNvSpPr>
            <a:spLocks noGrp="1"/>
          </p:cNvSpPr>
          <p:nvPr>
            <p:ph idx="1"/>
          </p:nvPr>
        </p:nvSpPr>
        <p:spPr>
          <a:xfrm>
            <a:off x="1984131" y="1752600"/>
            <a:ext cx="8229600" cy="4953000"/>
          </a:xfrm>
        </p:spPr>
        <p:txBody>
          <a:bodyPr/>
          <a:lstStyle/>
          <a:p>
            <a:r>
              <a:rPr lang="en-US" sz="2800" dirty="0">
                <a:solidFill>
                  <a:srgbClr val="FF0000"/>
                </a:solidFill>
              </a:rPr>
              <a:t>Carelessness:</a:t>
            </a:r>
          </a:p>
          <a:p>
            <a:pPr marL="457200" lvl="1" indent="0">
              <a:buNone/>
            </a:pPr>
            <a:r>
              <a:rPr lang="en-US" sz="2400" dirty="0">
                <a:solidFill>
                  <a:srgbClr val="FF0000"/>
                </a:solidFill>
              </a:rPr>
              <a:t>(1) review and check steps </a:t>
            </a:r>
          </a:p>
          <a:p>
            <a:pPr marL="457200" lvl="1" indent="0">
              <a:buNone/>
            </a:pPr>
            <a:r>
              <a:rPr lang="en-US" sz="2400" dirty="0">
                <a:solidFill>
                  <a:srgbClr val="FF0000"/>
                </a:solidFill>
              </a:rPr>
              <a:t>(2) find alternative solutions </a:t>
            </a:r>
          </a:p>
          <a:p>
            <a:pPr marL="457200" lvl="1" indent="0">
              <a:buNone/>
            </a:pPr>
            <a:r>
              <a:rPr lang="en-US" sz="2400" dirty="0">
                <a:solidFill>
                  <a:srgbClr val="FF0000"/>
                </a:solidFill>
              </a:rPr>
              <a:t>(3) habitual use of estimation </a:t>
            </a:r>
          </a:p>
          <a:p>
            <a:pPr marL="457200" lvl="1" indent="0">
              <a:buNone/>
            </a:pPr>
            <a:r>
              <a:rPr lang="en-US" sz="2400" dirty="0">
                <a:solidFill>
                  <a:srgbClr val="FF0000"/>
                </a:solidFill>
              </a:rPr>
              <a:t>(4) apply dimensional analysis (for physical problems)</a:t>
            </a:r>
          </a:p>
          <a:p>
            <a:r>
              <a:rPr lang="en-US" sz="2800" dirty="0">
                <a:solidFill>
                  <a:srgbClr val="FF0000"/>
                </a:solidFill>
              </a:rPr>
              <a:t>Skill deficit: Practice and repetition</a:t>
            </a:r>
          </a:p>
          <a:p>
            <a:r>
              <a:rPr lang="en-US" sz="2800" dirty="0">
                <a:solidFill>
                  <a:srgbClr val="FF0000"/>
                </a:solidFill>
              </a:rPr>
              <a:t>Conceptual confusion: Review and study of basic ideas</a:t>
            </a:r>
          </a:p>
        </p:txBody>
      </p:sp>
    </p:spTree>
    <p:extLst>
      <p:ext uri="{BB962C8B-B14F-4D97-AF65-F5344CB8AC3E}">
        <p14:creationId xmlns:p14="http://schemas.microsoft.com/office/powerpoint/2010/main" val="2830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3. Ability to Apply Mathematics in a Physical Context</a:t>
            </a:r>
          </a:p>
        </p:txBody>
      </p:sp>
      <p:sp>
        <p:nvSpPr>
          <p:cNvPr id="3" name="Content Placeholder 2"/>
          <p:cNvSpPr>
            <a:spLocks noGrp="1"/>
          </p:cNvSpPr>
          <p:nvPr>
            <p:ph idx="1"/>
          </p:nvPr>
        </p:nvSpPr>
        <p:spPr>
          <a:xfrm>
            <a:off x="1828800" y="1600200"/>
            <a:ext cx="8534400" cy="4953000"/>
          </a:xfrm>
        </p:spPr>
        <p:txBody>
          <a:bodyPr/>
          <a:lstStyle/>
          <a:p>
            <a:r>
              <a:rPr lang="en-US" sz="2800" dirty="0"/>
              <a:t>Student difficulties that </a:t>
            </a:r>
            <a:r>
              <a:rPr lang="en-US" sz="2800" i="1" dirty="0"/>
              <a:t>appear</a:t>
            </a:r>
            <a:r>
              <a:rPr lang="en-US" sz="2800" dirty="0"/>
              <a:t> to be mathematical in origin may actually be due in part to application in a </a:t>
            </a:r>
            <a:r>
              <a:rPr lang="en-US" sz="2800" i="1" dirty="0"/>
              <a:t>physical</a:t>
            </a:r>
            <a:r>
              <a:rPr lang="en-US" sz="2800" dirty="0"/>
              <a:t> context  </a:t>
            </a:r>
            <a:r>
              <a:rPr lang="en-US" sz="1600" dirty="0"/>
              <a:t>[Thompson, </a:t>
            </a:r>
            <a:r>
              <a:rPr lang="en-US" sz="1600" dirty="0" err="1"/>
              <a:t>Manogue</a:t>
            </a:r>
            <a:r>
              <a:rPr lang="en-US" sz="1600" dirty="0"/>
              <a:t>, Roundy, and </a:t>
            </a:r>
            <a:r>
              <a:rPr lang="en-US" sz="1600" dirty="0" err="1"/>
              <a:t>Mountcastle</a:t>
            </a:r>
            <a:r>
              <a:rPr lang="en-US" sz="1600" dirty="0"/>
              <a:t>, 2012; Zavala and </a:t>
            </a:r>
            <a:r>
              <a:rPr lang="en-US" sz="1600" dirty="0" err="1"/>
              <a:t>Barniol</a:t>
            </a:r>
            <a:r>
              <a:rPr lang="en-US" sz="1600" dirty="0"/>
              <a:t>, 2013]</a:t>
            </a:r>
          </a:p>
          <a:p>
            <a:r>
              <a:rPr lang="en-US" sz="2000" i="1" dirty="0"/>
              <a:t>Example [calculus]: </a:t>
            </a:r>
            <a:r>
              <a:rPr lang="en-US" sz="2000" dirty="0"/>
              <a:t>Finding and comparing the “area under the curve” by applying the definite integral may be more challenging in a thermodynamics context (thermodynamic process represented on a Pressure-Volume diagram) </a:t>
            </a:r>
            <a:r>
              <a:rPr lang="en-US" sz="1600" dirty="0"/>
              <a:t>[Christensen and Thompson, 2010-2012]</a:t>
            </a:r>
          </a:p>
          <a:p>
            <a:r>
              <a:rPr lang="en-US" sz="2000" i="1" dirty="0"/>
              <a:t>Example [vectors]: </a:t>
            </a:r>
            <a:r>
              <a:rPr lang="en-US" sz="2000" dirty="0"/>
              <a:t>The method used </a:t>
            </a:r>
            <a:r>
              <a:rPr lang="en-US" sz="2000" i="1" dirty="0"/>
              <a:t>and</a:t>
            </a:r>
            <a:r>
              <a:rPr lang="en-US" sz="2000" dirty="0"/>
              <a:t> the errors made by students when adding or subtracting vectors depend strongly on the specific physical context, and on whether there </a:t>
            </a:r>
            <a:r>
              <a:rPr lang="en-US" sz="2000" i="1" dirty="0"/>
              <a:t>is </a:t>
            </a:r>
            <a:r>
              <a:rPr lang="en-US" sz="2000" dirty="0"/>
              <a:t>a</a:t>
            </a:r>
            <a:r>
              <a:rPr lang="en-US" sz="2000" i="1" dirty="0"/>
              <a:t> </a:t>
            </a:r>
            <a:r>
              <a:rPr lang="en-US" sz="2000" dirty="0"/>
              <a:t>physical context </a:t>
            </a:r>
            <a:r>
              <a:rPr lang="en-US" sz="1600" dirty="0"/>
              <a:t>[Shaffer and McDermott, 2005; Van Deventer and </a:t>
            </a:r>
            <a:r>
              <a:rPr lang="en-US" sz="1600" dirty="0" err="1"/>
              <a:t>Wittmann</a:t>
            </a:r>
            <a:r>
              <a:rPr lang="en-US" sz="1600" dirty="0"/>
              <a:t>, 2005; </a:t>
            </a:r>
            <a:r>
              <a:rPr lang="en-US" sz="1600" dirty="0" err="1"/>
              <a:t>Barniol</a:t>
            </a:r>
            <a:r>
              <a:rPr lang="en-US" sz="1600" dirty="0"/>
              <a:t> and Zavala, 2010]</a:t>
            </a:r>
          </a:p>
          <a:p>
            <a:endParaRPr lang="en-US" dirty="0"/>
          </a:p>
          <a:p>
            <a:endParaRPr lang="en-US" dirty="0"/>
          </a:p>
        </p:txBody>
      </p:sp>
    </p:spTree>
    <p:extLst>
      <p:ext uri="{BB962C8B-B14F-4D97-AF65-F5344CB8AC3E}">
        <p14:creationId xmlns:p14="http://schemas.microsoft.com/office/powerpoint/2010/main" val="17056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3. Ability to Apply Mathematics in a Physical Context</a:t>
            </a:r>
          </a:p>
        </p:txBody>
      </p:sp>
      <p:sp>
        <p:nvSpPr>
          <p:cNvPr id="3" name="Content Placeholder 2"/>
          <p:cNvSpPr>
            <a:spLocks noGrp="1"/>
          </p:cNvSpPr>
          <p:nvPr>
            <p:ph idx="1"/>
          </p:nvPr>
        </p:nvSpPr>
        <p:spPr>
          <a:xfrm>
            <a:off x="1828800" y="1600200"/>
            <a:ext cx="8534400" cy="4953000"/>
          </a:xfrm>
        </p:spPr>
        <p:txBody>
          <a:bodyPr/>
          <a:lstStyle/>
          <a:p>
            <a:r>
              <a:rPr lang="en-US" sz="2800" dirty="0"/>
              <a:t>Student difficulties that </a:t>
            </a:r>
            <a:r>
              <a:rPr lang="en-US" sz="2800" i="1" dirty="0"/>
              <a:t>appear</a:t>
            </a:r>
            <a:r>
              <a:rPr lang="en-US" sz="2800" dirty="0"/>
              <a:t> to be mathematical in origin may actually be due in part to application in a </a:t>
            </a:r>
            <a:r>
              <a:rPr lang="en-US" sz="2800" i="1" dirty="0"/>
              <a:t>physical</a:t>
            </a:r>
            <a:r>
              <a:rPr lang="en-US" sz="2800" dirty="0"/>
              <a:t> context</a:t>
            </a:r>
          </a:p>
          <a:p>
            <a:pPr marL="914400" lvl="2" indent="0">
              <a:spcBef>
                <a:spcPts val="3000"/>
              </a:spcBef>
              <a:spcAft>
                <a:spcPts val="1200"/>
              </a:spcAft>
              <a:buNone/>
            </a:pPr>
            <a:r>
              <a:rPr lang="en-US" b="1" dirty="0">
                <a:solidFill>
                  <a:srgbClr val="FF0000"/>
                </a:solidFill>
              </a:rPr>
              <a:t>How to address this problem: </a:t>
            </a:r>
          </a:p>
          <a:p>
            <a:pPr lvl="3">
              <a:spcAft>
                <a:spcPts val="1200"/>
              </a:spcAft>
            </a:pPr>
            <a:r>
              <a:rPr lang="en-US" dirty="0">
                <a:solidFill>
                  <a:srgbClr val="FF0000"/>
                </a:solidFill>
              </a:rPr>
              <a:t>Mathematics procedures must be practiced in a variety of physical contexts, and students must be made aware of possible confusion introduced by the context</a:t>
            </a:r>
          </a:p>
          <a:p>
            <a:pPr lvl="3">
              <a:spcAft>
                <a:spcPts val="1200"/>
              </a:spcAft>
            </a:pPr>
            <a:endParaRPr lang="en-US" dirty="0"/>
          </a:p>
        </p:txBody>
      </p:sp>
    </p:spTree>
    <p:extLst>
      <p:ext uri="{BB962C8B-B14F-4D97-AF65-F5344CB8AC3E}">
        <p14:creationId xmlns:p14="http://schemas.microsoft.com/office/powerpoint/2010/main" val="389068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4. Ability to Apply Mathematics in a Problem-Solving Context</a:t>
            </a:r>
          </a:p>
        </p:txBody>
      </p:sp>
      <p:sp>
        <p:nvSpPr>
          <p:cNvPr id="3" name="Content Placeholder 2"/>
          <p:cNvSpPr>
            <a:spLocks noGrp="1"/>
          </p:cNvSpPr>
          <p:nvPr>
            <p:ph idx="1"/>
          </p:nvPr>
        </p:nvSpPr>
        <p:spPr>
          <a:xfrm>
            <a:off x="1295400" y="1600200"/>
            <a:ext cx="9448800" cy="4953000"/>
          </a:xfrm>
        </p:spPr>
        <p:txBody>
          <a:bodyPr/>
          <a:lstStyle/>
          <a:p>
            <a:r>
              <a:rPr lang="en-US" sz="2600" dirty="0"/>
              <a:t>Students often fail to make use of specific mathematical tools that they </a:t>
            </a:r>
            <a:r>
              <a:rPr lang="en-US" sz="2600" i="1" dirty="0"/>
              <a:t>do</a:t>
            </a:r>
            <a:r>
              <a:rPr lang="en-US" sz="2600" dirty="0"/>
              <a:t> know how to use, because they don’t recognize their applicability to a physics problem </a:t>
            </a:r>
            <a:r>
              <a:rPr lang="en-US" sz="1800" dirty="0"/>
              <a:t>[Bing and </a:t>
            </a:r>
            <a:r>
              <a:rPr lang="en-US" sz="1800" dirty="0" err="1"/>
              <a:t>Redish</a:t>
            </a:r>
            <a:r>
              <a:rPr lang="en-US" sz="1800" dirty="0"/>
              <a:t>, 2009; Gupta and </a:t>
            </a:r>
            <a:r>
              <a:rPr lang="en-US" sz="1800" dirty="0" err="1"/>
              <a:t>Elby</a:t>
            </a:r>
            <a:r>
              <a:rPr lang="en-US" sz="1800" dirty="0"/>
              <a:t>, 2011]</a:t>
            </a:r>
          </a:p>
          <a:p>
            <a:pPr marL="914400" lvl="2" indent="0">
              <a:spcBef>
                <a:spcPts val="1800"/>
              </a:spcBef>
              <a:spcAft>
                <a:spcPts val="1200"/>
              </a:spcAft>
              <a:buNone/>
            </a:pPr>
            <a:r>
              <a:rPr lang="en-US" b="1" dirty="0">
                <a:solidFill>
                  <a:srgbClr val="FF0000"/>
                </a:solidFill>
              </a:rPr>
              <a:t>How to address this problem: </a:t>
            </a:r>
          </a:p>
          <a:p>
            <a:pPr lvl="3"/>
            <a:r>
              <a:rPr lang="en-US" dirty="0">
                <a:solidFill>
                  <a:srgbClr val="FF0000"/>
                </a:solidFill>
              </a:rPr>
              <a:t>Vary the physical context, to provide a wide range of possible approaches</a:t>
            </a:r>
          </a:p>
          <a:p>
            <a:pPr lvl="3">
              <a:spcBef>
                <a:spcPts val="1800"/>
              </a:spcBef>
            </a:pPr>
            <a:r>
              <a:rPr lang="en-US" dirty="0">
                <a:solidFill>
                  <a:srgbClr val="FF0000"/>
                </a:solidFill>
              </a:rPr>
              <a:t>Become aware of how students interpret problems; “exaggerate” cues regarding appropriate solution pathways (Bing and </a:t>
            </a:r>
            <a:r>
              <a:rPr lang="en-US" dirty="0" err="1">
                <a:solidFill>
                  <a:srgbClr val="FF0000"/>
                </a:solidFill>
              </a:rPr>
              <a:t>Redish</a:t>
            </a:r>
            <a:r>
              <a:rPr lang="en-US" dirty="0">
                <a:solidFill>
                  <a:srgbClr val="FF0000"/>
                </a:solidFill>
              </a:rPr>
              <a:t>, 2009)</a:t>
            </a:r>
          </a:p>
          <a:p>
            <a:pPr lvl="3">
              <a:spcAft>
                <a:spcPts val="1200"/>
              </a:spcAft>
            </a:pPr>
            <a:endParaRPr lang="en-US" dirty="0"/>
          </a:p>
        </p:txBody>
      </p:sp>
    </p:spTree>
    <p:extLst>
      <p:ext uri="{BB962C8B-B14F-4D97-AF65-F5344CB8AC3E}">
        <p14:creationId xmlns:p14="http://schemas.microsoft.com/office/powerpoint/2010/main" val="5164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8458200" cy="1143000"/>
          </a:xfrm>
        </p:spPr>
        <p:txBody>
          <a:bodyPr/>
          <a:lstStyle/>
          <a:p>
            <a:pPr>
              <a:spcBef>
                <a:spcPts val="600"/>
              </a:spcBef>
              <a:spcAft>
                <a:spcPts val="600"/>
              </a:spcAft>
            </a:pPr>
            <a:r>
              <a:rPr lang="en-US" sz="3200" dirty="0"/>
              <a:t>Interim Summary: </a:t>
            </a:r>
            <a:br>
              <a:rPr lang="en-US" sz="3200" dirty="0"/>
            </a:br>
            <a:r>
              <a:rPr lang="en-US" sz="2400" dirty="0"/>
              <a:t>What Options do Physics Instructors Have for Dealing with Students’ Mathematics Difficulties?</a:t>
            </a:r>
          </a:p>
        </p:txBody>
      </p:sp>
      <p:sp>
        <p:nvSpPr>
          <p:cNvPr id="3" name="Content Placeholder 2"/>
          <p:cNvSpPr>
            <a:spLocks noGrp="1"/>
          </p:cNvSpPr>
          <p:nvPr>
            <p:ph idx="1"/>
          </p:nvPr>
        </p:nvSpPr>
        <p:spPr>
          <a:xfrm>
            <a:off x="1910862" y="1828800"/>
            <a:ext cx="8229600" cy="4953000"/>
          </a:xfrm>
        </p:spPr>
        <p:txBody>
          <a:bodyPr/>
          <a:lstStyle/>
          <a:p>
            <a:r>
              <a:rPr lang="en-US" sz="2600" dirty="0"/>
              <a:t>Test to assess scope of problem</a:t>
            </a:r>
          </a:p>
          <a:p>
            <a:r>
              <a:rPr lang="en-US" sz="2600" dirty="0"/>
              <a:t>Take time to review basic math</a:t>
            </a:r>
          </a:p>
          <a:p>
            <a:r>
              <a:rPr lang="en-US" sz="2600" dirty="0"/>
              <a:t>Assign or suggest out-of-class math review practice</a:t>
            </a:r>
          </a:p>
          <a:p>
            <a:pPr lvl="1"/>
            <a:r>
              <a:rPr lang="en-US" sz="1800" dirty="0"/>
              <a:t>e.g., OSU “</a:t>
            </a:r>
            <a:r>
              <a:rPr lang="en-US" sz="1800" dirty="0" err="1"/>
              <a:t>Stemfluency</a:t>
            </a:r>
            <a:r>
              <a:rPr lang="en-US" sz="1800" dirty="0"/>
              <a:t>” on-line practice tool</a:t>
            </a:r>
          </a:p>
          <a:p>
            <a:r>
              <a:rPr lang="en-US" sz="2600" dirty="0"/>
              <a:t>Reduce mathematical burden of syllabus</a:t>
            </a:r>
          </a:p>
          <a:p>
            <a:pPr lvl="1"/>
            <a:r>
              <a:rPr lang="en-US" sz="2200" dirty="0"/>
              <a:t>more qualitative problems, fewer problems requiring algebraic manipulation</a:t>
            </a:r>
          </a:p>
          <a:p>
            <a:r>
              <a:rPr lang="en-US" sz="2600" dirty="0"/>
              <a:t>Nothing: Leave it up to the students (??)</a:t>
            </a:r>
          </a:p>
        </p:txBody>
      </p:sp>
    </p:spTree>
    <p:extLst>
      <p:ext uri="{BB962C8B-B14F-4D97-AF65-F5344CB8AC3E}">
        <p14:creationId xmlns:p14="http://schemas.microsoft.com/office/powerpoint/2010/main" val="14538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4684</TotalTime>
  <Words>6305</Words>
  <Application>Microsoft Office PowerPoint</Application>
  <PresentationFormat>Widescreen</PresentationFormat>
  <Paragraphs>1001</Paragraphs>
  <Slides>132</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39" baseType="lpstr">
      <vt:lpstr>Arial</vt:lpstr>
      <vt:lpstr>Calibri</vt:lpstr>
      <vt:lpstr>Cambria Math</vt:lpstr>
      <vt:lpstr>Times New Roman</vt:lpstr>
      <vt:lpstr>Wingdings</vt:lpstr>
      <vt:lpstr>Default Design</vt:lpstr>
      <vt:lpstr>Acrobat Document</vt:lpstr>
      <vt:lpstr>Investigating and Addressing Physics Students’ Mathematical Difficulties</vt:lpstr>
      <vt:lpstr>Undergraduate Student Research Assistants</vt:lpstr>
      <vt:lpstr>Acknowledgments</vt:lpstr>
      <vt:lpstr>The Pedagogical Challenge</vt:lpstr>
      <vt:lpstr>Development of Students’ Mathematical Thinking</vt:lpstr>
      <vt:lpstr>Studies of Physics Students’ Math Skills</vt:lpstr>
      <vt:lpstr>Representative Results from Diagnostic Tests</vt:lpstr>
      <vt:lpstr>Probes of Math’s Impact on Physics Performance…</vt:lpstr>
      <vt:lpstr>But the Problem is More Complicated…</vt:lpstr>
      <vt:lpstr>Lillian McDermott and the Physics Education Group at the University of Washington</vt:lpstr>
      <vt:lpstr>Some Examples of the PEG’s Work</vt:lpstr>
      <vt:lpstr>Overview: Requirements for Successful Application of Math to Physics </vt:lpstr>
      <vt:lpstr>Our Approach</vt:lpstr>
      <vt:lpstr>Data Sources</vt:lpstr>
      <vt:lpstr>Examples of Test Items</vt:lpstr>
      <vt:lpstr>Find Unknown Angle</vt:lpstr>
      <vt:lpstr>PowerPoint Presentation</vt:lpstr>
      <vt:lpstr>PowerPoint Presentation</vt:lpstr>
      <vt:lpstr>PowerPoint Presentation</vt:lpstr>
      <vt:lpstr>High consistency of results among five campuses at four different universities (three campuses shown below) suggests findings are generalizable</vt:lpstr>
      <vt:lpstr>High consistency of results among five campuses at four different universities (three campuses shown below) suggests findings are generalizable</vt:lpstr>
      <vt:lpstr>High consistency of results among five campuses at four different universities (three campuses shown below) suggests findings are generalizable</vt:lpstr>
      <vt:lpstr>High consistency of results among five campuses at four different universities (three campuses shown below) suggests findings are generalizable</vt:lpstr>
      <vt:lpstr>High consistency of results among five campuses at four different universities (three campuses shown below) suggests findings are generalizable</vt:lpstr>
      <vt:lpstr>PowerPoint Presentation</vt:lpstr>
      <vt:lpstr>PowerPoint Presentation</vt:lpstr>
      <vt:lpstr>PowerPoint Presentation</vt:lpstr>
      <vt:lpstr>PowerPoint Presentation</vt:lpstr>
      <vt:lpstr>Some Sample Results</vt:lpstr>
      <vt:lpstr>Students show weakness with units and graphing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Version</vt:lpstr>
      <vt:lpstr>PowerPoint Presentation</vt:lpstr>
      <vt:lpstr>PowerPoint Presentation</vt:lpstr>
      <vt:lpstr>PowerPoint Presentation</vt:lpstr>
      <vt:lpstr>On-line and written versions yield consistent results</vt:lpstr>
      <vt:lpstr>PowerPoint Presentation</vt:lpstr>
      <vt:lpstr>Findings from &gt;70 Interviews: Students make many “careless” errors</vt:lpstr>
      <vt:lpstr>1. Understanding of Mathematical Concepts</vt:lpstr>
      <vt:lpstr>1. Understanding of Mathematical Concepts</vt:lpstr>
      <vt:lpstr>1. Understanding of Mathematical Concepts</vt:lpstr>
      <vt:lpstr>Trigonometry Questions  with samples of correct student responses</vt:lpstr>
      <vt:lpstr>PowerPoint Presentation</vt:lpstr>
      <vt:lpstr>PowerPoint Presentation</vt:lpstr>
      <vt:lpstr>PowerPoint Presentation</vt:lpstr>
      <vt:lpstr>PowerPoint Presentation</vt:lpstr>
      <vt:lpstr>Results on Trigonometry Questions</vt:lpstr>
      <vt:lpstr>2. Technical Skill: Vectors</vt:lpstr>
      <vt:lpstr>2. Technical Skill: Vectors</vt:lpstr>
      <vt:lpstr>2. Technical Skill: Vectors</vt:lpstr>
      <vt:lpstr>Addition of Vectors  (Free Response)</vt:lpstr>
      <vt:lpstr>Addition of Vectors  (Free Response)</vt:lpstr>
      <vt:lpstr>Addition of Vectors Percent Correct Responses (Free Response)</vt:lpstr>
      <vt:lpstr>Addition of Vectors Multiple Choice</vt:lpstr>
      <vt:lpstr>Addition of Vectors Percent Correct Responses (Multiple Choice)</vt:lpstr>
      <vt:lpstr>Addition of Vectors Percent Correct Responses (Multiple Choice)</vt:lpstr>
      <vt:lpstr>Common Student Errors With Vector Addition</vt:lpstr>
      <vt:lpstr>2. Technical Skill: Vectors</vt:lpstr>
      <vt:lpstr>2. Technical Skill: Symbols</vt:lpstr>
      <vt:lpstr>2. Technical Skill: Symbols</vt:lpstr>
      <vt:lpstr>2. Technical Skill: Symbols</vt:lpstr>
      <vt:lpstr>2. Technical Skill: Symbols</vt:lpstr>
      <vt:lpstr>2. Technical Skill: Symbolic Procedures</vt:lpstr>
      <vt:lpstr>PowerPoint Presentation</vt:lpstr>
      <vt:lpstr>PowerPoint Presentation</vt:lpstr>
      <vt:lpstr>Students favor non-standard solution methods</vt:lpstr>
      <vt:lpstr>PowerPoint Presentation</vt:lpstr>
      <vt:lpstr>Confusion can result from the nature of the symbols themselves</vt:lpstr>
      <vt:lpstr>PowerPoint Presentation</vt:lpstr>
      <vt:lpstr>PowerPoint Presentation</vt:lpstr>
      <vt:lpstr>2. Technical Skill: Symbolic Procedures</vt:lpstr>
      <vt:lpstr>PowerPoint Presentation</vt:lpstr>
      <vt:lpstr>PowerPoint Presentation</vt:lpstr>
      <vt:lpstr>PowerPoint Presentation</vt:lpstr>
      <vt:lpstr>PowerPoint Presentation</vt:lpstr>
      <vt:lpstr>Results on #10  [Torigoe and Gladding, 2011]</vt:lpstr>
      <vt:lpstr>PowerPoint Presentation</vt:lpstr>
      <vt:lpstr>PowerPoint Presentation</vt:lpstr>
      <vt:lpstr>PowerPoint Presentation</vt:lpstr>
      <vt:lpstr>Results on Our Versions  </vt:lpstr>
      <vt:lpstr>Symbolic notation degrades student performance</vt:lpstr>
      <vt:lpstr>PowerPoint Presentation</vt:lpstr>
      <vt:lpstr>PowerPoint Presentation</vt:lpstr>
      <vt:lpstr>PowerPoint Presentation</vt:lpstr>
      <vt:lpstr>PowerPoint Presentation</vt:lpstr>
      <vt:lpstr>PowerPoint Presentation</vt:lpstr>
      <vt:lpstr>Sources of Difficulties</vt:lpstr>
      <vt:lpstr>How to Address Difficulties?</vt:lpstr>
      <vt:lpstr>3. Ability to Apply Mathematics in a Physical Context</vt:lpstr>
      <vt:lpstr>3. Ability to Apply Mathematics in a Physical Context</vt:lpstr>
      <vt:lpstr>4. Ability to Apply Mathematics in a Problem-Solving Context</vt:lpstr>
      <vt:lpstr>Interim Summary:  What Options do Physics Instructors Have for Dealing with Students’ Mathematics Difficulties?</vt:lpstr>
      <vt:lpstr>Caution: Difficulties with one topic implies difficulties with others as well</vt:lpstr>
      <vt:lpstr>PowerPoint Presentation</vt:lpstr>
      <vt:lpstr>Even single test items are highly predictive</vt:lpstr>
      <vt:lpstr>PowerPoint Presentation</vt:lpstr>
      <vt:lpstr>PowerPoint Presentation</vt:lpstr>
      <vt:lpstr>PowerPoint Presentation</vt:lpstr>
      <vt:lpstr>PowerPoint Presentation</vt:lpstr>
      <vt:lpstr>If single items can predict total scores, what can total scores predict?</vt:lpstr>
      <vt:lpstr>Relation Between Scores and 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Patterns by Introductory Physics Students on Mathematics Diagnostic Tests</dc:title>
  <dc:creator>David Meltzer</dc:creator>
  <cp:lastModifiedBy>David Meltzer</cp:lastModifiedBy>
  <cp:revision>198</cp:revision>
  <cp:lastPrinted>2022-07-11T03:36:25Z</cp:lastPrinted>
  <dcterms:created xsi:type="dcterms:W3CDTF">2020-10-14T06:52:17Z</dcterms:created>
  <dcterms:modified xsi:type="dcterms:W3CDTF">2022-11-15T02:52:13Z</dcterms:modified>
</cp:coreProperties>
</file>