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1043" r:id="rId2"/>
    <p:sldId id="1044" r:id="rId3"/>
    <p:sldId id="966" r:id="rId4"/>
    <p:sldId id="830" r:id="rId5"/>
    <p:sldId id="1045" r:id="rId6"/>
    <p:sldId id="864" r:id="rId7"/>
    <p:sldId id="862" r:id="rId8"/>
    <p:sldId id="1049" r:id="rId9"/>
    <p:sldId id="1068" r:id="rId10"/>
    <p:sldId id="1133" r:id="rId11"/>
    <p:sldId id="1135" r:id="rId12"/>
    <p:sldId id="1088" r:id="rId13"/>
    <p:sldId id="1094" r:id="rId14"/>
    <p:sldId id="1079" r:id="rId15"/>
    <p:sldId id="1083" r:id="rId16"/>
    <p:sldId id="1089" r:id="rId17"/>
    <p:sldId id="1090" r:id="rId18"/>
    <p:sldId id="1091" r:id="rId19"/>
    <p:sldId id="1092" r:id="rId20"/>
    <p:sldId id="1093" r:id="rId21"/>
    <p:sldId id="1084" r:id="rId22"/>
    <p:sldId id="1095" r:id="rId23"/>
    <p:sldId id="1085" r:id="rId24"/>
    <p:sldId id="1096" r:id="rId25"/>
    <p:sldId id="1086" r:id="rId26"/>
    <p:sldId id="1098" r:id="rId27"/>
    <p:sldId id="1097" r:id="rId28"/>
    <p:sldId id="1099" r:id="rId29"/>
    <p:sldId id="1100" r:id="rId30"/>
    <p:sldId id="1060" r:id="rId31"/>
    <p:sldId id="1102" r:id="rId32"/>
    <p:sldId id="1101" r:id="rId33"/>
    <p:sldId id="1103" r:id="rId34"/>
    <p:sldId id="1024" r:id="rId35"/>
    <p:sldId id="1041" r:id="rId36"/>
    <p:sldId id="1064" r:id="rId37"/>
    <p:sldId id="1065" r:id="rId38"/>
    <p:sldId id="1066" r:id="rId39"/>
    <p:sldId id="1078" r:id="rId40"/>
    <p:sldId id="1107" r:id="rId41"/>
    <p:sldId id="1108" r:id="rId42"/>
    <p:sldId id="1105" r:id="rId43"/>
    <p:sldId id="1109" r:id="rId44"/>
    <p:sldId id="1104" r:id="rId45"/>
    <p:sldId id="1061" r:id="rId46"/>
    <p:sldId id="1110" r:id="rId47"/>
    <p:sldId id="1111" r:id="rId48"/>
    <p:sldId id="1132" r:id="rId49"/>
    <p:sldId id="1080" r:id="rId50"/>
    <p:sldId id="1112" r:id="rId51"/>
    <p:sldId id="1136" r:id="rId52"/>
    <p:sldId id="1081" r:id="rId53"/>
    <p:sldId id="1137" r:id="rId54"/>
    <p:sldId id="1027" r:id="rId55"/>
    <p:sldId id="1113" r:id="rId56"/>
    <p:sldId id="1116" r:id="rId57"/>
    <p:sldId id="1115" r:id="rId58"/>
    <p:sldId id="1114" r:id="rId59"/>
    <p:sldId id="1117" r:id="rId60"/>
    <p:sldId id="1118" r:id="rId61"/>
    <p:sldId id="1119" r:id="rId62"/>
    <p:sldId id="1120" r:id="rId63"/>
    <p:sldId id="1121" r:id="rId64"/>
    <p:sldId id="1134" r:id="rId65"/>
    <p:sldId id="1125" r:id="rId66"/>
    <p:sldId id="1128" r:id="rId67"/>
    <p:sldId id="1127" r:id="rId68"/>
    <p:sldId id="1129" r:id="rId69"/>
    <p:sldId id="1126" r:id="rId70"/>
    <p:sldId id="1076" r:id="rId71"/>
    <p:sldId id="1130" r:id="rId72"/>
    <p:sldId id="1131" r:id="rId73"/>
    <p:sldId id="1048" r:id="rId74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7F9453-84F7-9EF9-92B1-09B9D4B7D691}" name="Dakota King" initials="DK" userId="abd8259705e70c9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DA533"/>
    <a:srgbClr val="E5D21B"/>
    <a:srgbClr val="AB63FA"/>
    <a:srgbClr val="00CC96"/>
    <a:srgbClr val="EF553B"/>
    <a:srgbClr val="636EFA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0611" autoAdjust="0"/>
  </p:normalViewPr>
  <p:slideViewPr>
    <p:cSldViewPr>
      <p:cViewPr varScale="1">
        <p:scale>
          <a:sx n="121" d="100"/>
          <a:sy n="121" d="100"/>
        </p:scale>
        <p:origin x="915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8F7F-5ADE-43FC-AA90-CCC86737E65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9AED-804E-45A7-B3A7-86DDE46FD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11353800" cy="1695450"/>
          </a:xfrm>
        </p:spPr>
        <p:txBody>
          <a:bodyPr/>
          <a:lstStyle/>
          <a:p>
            <a:r>
              <a:rPr lang="en-US" sz="3600" b="1" dirty="0"/>
              <a:t>Predictors of performance in introductory physics courses</a:t>
            </a: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104394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David E. Meltzer and Dakota H. King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</a:pPr>
            <a:endParaRPr lang="en-US" altLang="en-US" sz="2000" baseline="20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Arizona State University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 and #1914712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0811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difference between correlation coefficients and slopes. Relationships on the same row were generated by the same underlying function ( y ~ 15 z x and y ~ 15 z 5 x , respectively) but are characterised by different correlation coefficients ( r ~ 0 : 94 and r ~ 0 : 59 , respectively). The inverse is true for relationships in the same column. doi:10.1371/journal.pone.0069172.g002 ">
            <a:extLst>
              <a:ext uri="{FF2B5EF4-FFF2-40B4-BE49-F238E27FC236}">
                <a16:creationId xmlns:a16="http://schemas.microsoft.com/office/drawing/2014/main" id="{0830DC2C-AEEE-ABA9-6861-55EB45B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2887"/>
            <a:ext cx="64484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788043-88A2-720A-9967-969F1370F47D}"/>
              </a:ext>
            </a:extLst>
          </p:cNvPr>
          <p:cNvSpPr/>
          <p:nvPr/>
        </p:nvSpPr>
        <p:spPr>
          <a:xfrm>
            <a:off x="6751559" y="76200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B93526-BC9B-9AB5-50EB-789DAAA87383}"/>
              </a:ext>
            </a:extLst>
          </p:cNvPr>
          <p:cNvSpPr/>
          <p:nvPr/>
        </p:nvSpPr>
        <p:spPr>
          <a:xfrm>
            <a:off x="6324600" y="3124200"/>
            <a:ext cx="3635451" cy="3588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C1D7-619D-66BE-8A58-0F6293E2D142}"/>
              </a:ext>
            </a:extLst>
          </p:cNvPr>
          <p:cNvSpPr txBox="1"/>
          <p:nvPr/>
        </p:nvSpPr>
        <p:spPr>
          <a:xfrm>
            <a:off x="228600" y="381000"/>
            <a:ext cx="287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correlation, small slope:</a:t>
            </a:r>
          </a:p>
          <a:p>
            <a:r>
              <a:rPr lang="en-US" dirty="0"/>
              <a:t>Changes in predictor variable have little effect (though highly predictable)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24E46-5057-0A0D-EDDD-CE2F12D249C8}"/>
              </a:ext>
            </a:extLst>
          </p:cNvPr>
          <p:cNvSpPr txBox="1"/>
          <p:nvPr/>
        </p:nvSpPr>
        <p:spPr>
          <a:xfrm>
            <a:off x="9601201" y="19812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correlation, large slope:</a:t>
            </a:r>
          </a:p>
          <a:p>
            <a:r>
              <a:rPr lang="en-US" dirty="0"/>
              <a:t>Changes in predictor variable have large effect (despite large scatter)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3AB14-AFCC-4240-B002-A5E2F75ACE06}"/>
              </a:ext>
            </a:extLst>
          </p:cNvPr>
          <p:cNvSpPr/>
          <p:nvPr/>
        </p:nvSpPr>
        <p:spPr>
          <a:xfrm>
            <a:off x="2871788" y="70644"/>
            <a:ext cx="3598784" cy="3487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6AA8C-2202-ED62-E6FB-4DA3C45A6E62}"/>
              </a:ext>
            </a:extLst>
          </p:cNvPr>
          <p:cNvSpPr/>
          <p:nvPr/>
        </p:nvSpPr>
        <p:spPr>
          <a:xfrm>
            <a:off x="3200400" y="3656145"/>
            <a:ext cx="3048000" cy="303904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D4E94E-871E-3AE9-7041-F589D081620F}"/>
              </a:ext>
            </a:extLst>
          </p:cNvPr>
          <p:cNvSpPr/>
          <p:nvPr/>
        </p:nvSpPr>
        <p:spPr>
          <a:xfrm>
            <a:off x="1664493" y="22033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3BA58E2-9CD7-76D5-2006-EB25720BB12D}"/>
              </a:ext>
            </a:extLst>
          </p:cNvPr>
          <p:cNvSpPr/>
          <p:nvPr/>
        </p:nvSpPr>
        <p:spPr>
          <a:xfrm rot="8783113">
            <a:off x="9969076" y="396583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6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difference between correlation coefficients and slopes. Relationships on the same row were generated by the same underlying function ( y ~ 15 z x and y ~ 15 z 5 x , respectively) but are characterised by different correlation coefficients ( r ~ 0 : 94 and r ~ 0 : 59 , respectively). The inverse is true for relationships in the same column. doi:10.1371/journal.pone.0069172.g002 ">
            <a:extLst>
              <a:ext uri="{FF2B5EF4-FFF2-40B4-BE49-F238E27FC236}">
                <a16:creationId xmlns:a16="http://schemas.microsoft.com/office/drawing/2014/main" id="{0830DC2C-AEEE-ABA9-6861-55EB45B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2887"/>
            <a:ext cx="64484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788043-88A2-720A-9967-969F1370F47D}"/>
              </a:ext>
            </a:extLst>
          </p:cNvPr>
          <p:cNvSpPr/>
          <p:nvPr/>
        </p:nvSpPr>
        <p:spPr>
          <a:xfrm>
            <a:off x="6751559" y="76200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B93526-BC9B-9AB5-50EB-789DAAA87383}"/>
              </a:ext>
            </a:extLst>
          </p:cNvPr>
          <p:cNvSpPr/>
          <p:nvPr/>
        </p:nvSpPr>
        <p:spPr>
          <a:xfrm>
            <a:off x="6324600" y="3124200"/>
            <a:ext cx="3635451" cy="3588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C1D7-619D-66BE-8A58-0F6293E2D142}"/>
              </a:ext>
            </a:extLst>
          </p:cNvPr>
          <p:cNvSpPr txBox="1"/>
          <p:nvPr/>
        </p:nvSpPr>
        <p:spPr>
          <a:xfrm>
            <a:off x="228600" y="381000"/>
            <a:ext cx="287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correlation, small slope:</a:t>
            </a:r>
          </a:p>
          <a:p>
            <a:r>
              <a:rPr lang="en-US" dirty="0"/>
              <a:t>Changes in predictor variable have little effect (though highly predictable)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24E46-5057-0A0D-EDDD-CE2F12D249C8}"/>
              </a:ext>
            </a:extLst>
          </p:cNvPr>
          <p:cNvSpPr txBox="1"/>
          <p:nvPr/>
        </p:nvSpPr>
        <p:spPr>
          <a:xfrm>
            <a:off x="9601201" y="19812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correlation, large slope:</a:t>
            </a:r>
          </a:p>
          <a:p>
            <a:r>
              <a:rPr lang="en-US" dirty="0"/>
              <a:t>Changes in predictor variable have large effect (despite large scatter)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3AB14-AFCC-4240-B002-A5E2F75ACE06}"/>
              </a:ext>
            </a:extLst>
          </p:cNvPr>
          <p:cNvSpPr/>
          <p:nvPr/>
        </p:nvSpPr>
        <p:spPr>
          <a:xfrm>
            <a:off x="2871788" y="70644"/>
            <a:ext cx="3598784" cy="3487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6AA8C-2202-ED62-E6FB-4DA3C45A6E62}"/>
              </a:ext>
            </a:extLst>
          </p:cNvPr>
          <p:cNvSpPr/>
          <p:nvPr/>
        </p:nvSpPr>
        <p:spPr>
          <a:xfrm>
            <a:off x="3200400" y="3656145"/>
            <a:ext cx="3048000" cy="303904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D4E94E-871E-3AE9-7041-F589D081620F}"/>
              </a:ext>
            </a:extLst>
          </p:cNvPr>
          <p:cNvSpPr/>
          <p:nvPr/>
        </p:nvSpPr>
        <p:spPr>
          <a:xfrm>
            <a:off x="1664493" y="22033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3BA58E2-9CD7-76D5-2006-EB25720BB12D}"/>
              </a:ext>
            </a:extLst>
          </p:cNvPr>
          <p:cNvSpPr/>
          <p:nvPr/>
        </p:nvSpPr>
        <p:spPr>
          <a:xfrm rot="8783113">
            <a:off x="9969076" y="396583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0937D3-DD9B-42AA-7594-0D8E55357CA9}"/>
              </a:ext>
            </a:extLst>
          </p:cNvPr>
          <p:cNvSpPr/>
          <p:nvPr/>
        </p:nvSpPr>
        <p:spPr>
          <a:xfrm>
            <a:off x="8405812" y="4103589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BD9481-B8E1-D1F7-A6CE-69191404C278}"/>
              </a:ext>
            </a:extLst>
          </p:cNvPr>
          <p:cNvSpPr/>
          <p:nvPr/>
        </p:nvSpPr>
        <p:spPr>
          <a:xfrm>
            <a:off x="6826434" y="4718466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</p:spTree>
    <p:extLst>
      <p:ext uri="{BB962C8B-B14F-4D97-AF65-F5344CB8AC3E}">
        <p14:creationId xmlns:p14="http://schemas.microsoft.com/office/powerpoint/2010/main" val="249488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68711-AA87-314A-F900-D5C15EBD0204}"/>
              </a:ext>
            </a:extLst>
          </p:cNvPr>
          <p:cNvSpPr txBox="1"/>
          <p:nvPr/>
        </p:nvSpPr>
        <p:spPr>
          <a:xfrm>
            <a:off x="1284514" y="2906407"/>
            <a:ext cx="4724400" cy="147732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Students whose mathematics pretest scores placed them among the </a:t>
            </a:r>
            <a:r>
              <a:rPr lang="en-US" b="1" i="1" dirty="0"/>
              <a:t>top</a:t>
            </a:r>
            <a:r>
              <a:rPr lang="en-US" dirty="0"/>
              <a:t> quarter of the class (75</a:t>
            </a:r>
            <a:r>
              <a:rPr lang="en-US" baseline="30000" dirty="0"/>
              <a:t>th</a:t>
            </a:r>
            <a:r>
              <a:rPr lang="en-US" dirty="0"/>
              <a:t> percentile and higher): what percentage of them received low (bottom-quartile, C+ or lower) course grades? 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A866548-D32E-00CE-A03B-0FE3AAFAA0BA}"/>
              </a:ext>
            </a:extLst>
          </p:cNvPr>
          <p:cNvSpPr/>
          <p:nvPr/>
        </p:nvSpPr>
        <p:spPr>
          <a:xfrm>
            <a:off x="5181600" y="1714792"/>
            <a:ext cx="484632" cy="978408"/>
          </a:xfrm>
          <a:prstGeom prst="upArrow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9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20155"/>
              </p:ext>
            </p:extLst>
          </p:nvPr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68711-AA87-314A-F900-D5C15EBD0204}"/>
              </a:ext>
            </a:extLst>
          </p:cNvPr>
          <p:cNvSpPr txBox="1"/>
          <p:nvPr/>
        </p:nvSpPr>
        <p:spPr>
          <a:xfrm>
            <a:off x="1284514" y="2906407"/>
            <a:ext cx="4724400" cy="147732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Students whose mathematics pretest scores placed them among the </a:t>
            </a:r>
            <a:r>
              <a:rPr lang="en-US" b="1" i="1" dirty="0"/>
              <a:t>top</a:t>
            </a:r>
            <a:r>
              <a:rPr lang="en-US" dirty="0"/>
              <a:t> quarter of the class (75</a:t>
            </a:r>
            <a:r>
              <a:rPr lang="en-US" baseline="30000" dirty="0"/>
              <a:t>th</a:t>
            </a:r>
            <a:r>
              <a:rPr lang="en-US" dirty="0"/>
              <a:t> percentile and higher): what percentage of them received low (bottom-quartile, C+ or lower) course grades? 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A866548-D32E-00CE-A03B-0FE3AAFAA0BA}"/>
              </a:ext>
            </a:extLst>
          </p:cNvPr>
          <p:cNvSpPr/>
          <p:nvPr/>
        </p:nvSpPr>
        <p:spPr>
          <a:xfrm>
            <a:off x="5181600" y="1714792"/>
            <a:ext cx="484632" cy="978408"/>
          </a:xfrm>
          <a:prstGeom prst="upArrow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EA296-7C3C-4A99-A2DC-B778A1CAFB2F}"/>
              </a:ext>
            </a:extLst>
          </p:cNvPr>
          <p:cNvSpPr txBox="1"/>
          <p:nvPr/>
        </p:nvSpPr>
        <p:spPr>
          <a:xfrm>
            <a:off x="7054703" y="2845774"/>
            <a:ext cx="4724400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Students whose mathematics pretest scores placed them among the </a:t>
            </a:r>
            <a:r>
              <a:rPr lang="en-US" b="1" i="1" dirty="0"/>
              <a:t>bottom</a:t>
            </a:r>
            <a:r>
              <a:rPr lang="en-US" dirty="0"/>
              <a:t> quarter of the class (25</a:t>
            </a:r>
            <a:r>
              <a:rPr lang="en-US" baseline="30000" dirty="0"/>
              <a:t>th</a:t>
            </a:r>
            <a:r>
              <a:rPr lang="en-US" dirty="0"/>
              <a:t> percentile or lower): what percentage of them received low (bottom-quartile, C+ or lower) course grades? 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EBA7396D-F171-3110-A838-F66D05628209}"/>
              </a:ext>
            </a:extLst>
          </p:cNvPr>
          <p:cNvSpPr/>
          <p:nvPr/>
        </p:nvSpPr>
        <p:spPr>
          <a:xfrm>
            <a:off x="8229600" y="1714792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34394"/>
              </p:ext>
            </p:extLst>
          </p:nvPr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9983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66583"/>
              </p:ext>
            </p:extLst>
          </p:nvPr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338819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312117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818039"/>
              </p:ext>
            </p:extLst>
          </p:nvPr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64234-CD00-11A7-6BB2-4E2AC76833FD}"/>
              </a:ext>
            </a:extLst>
          </p:cNvPr>
          <p:cNvSpPr txBox="1"/>
          <p:nvPr/>
        </p:nvSpPr>
        <p:spPr>
          <a:xfrm>
            <a:off x="3810000" y="2914413"/>
            <a:ext cx="7467600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Low-scorers on the math diagnostic pretest were </a:t>
            </a:r>
            <a:r>
              <a:rPr lang="en-US" sz="2400" b="1" i="1" dirty="0"/>
              <a:t>3.2</a:t>
            </a:r>
            <a:r>
              <a:rPr lang="en-US" sz="2400" dirty="0"/>
              <a:t> times more likely to get a low grade than high scorers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1408FF66-EF1D-EE29-1178-F6AEA32B3B9A}"/>
              </a:ext>
            </a:extLst>
          </p:cNvPr>
          <p:cNvSpPr/>
          <p:nvPr/>
        </p:nvSpPr>
        <p:spPr>
          <a:xfrm>
            <a:off x="10819549" y="1740104"/>
            <a:ext cx="484632" cy="978408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3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64234-CD00-11A7-6BB2-4E2AC76833FD}"/>
              </a:ext>
            </a:extLst>
          </p:cNvPr>
          <p:cNvSpPr txBox="1"/>
          <p:nvPr/>
        </p:nvSpPr>
        <p:spPr>
          <a:xfrm>
            <a:off x="1143000" y="2591247"/>
            <a:ext cx="89916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/>
              <a:t>Question:</a:t>
            </a:r>
            <a:r>
              <a:rPr lang="en-US" sz="3600" dirty="0"/>
              <a:t> How consistent was this result?</a:t>
            </a:r>
          </a:p>
        </p:txBody>
      </p:sp>
    </p:spTree>
    <p:extLst>
      <p:ext uri="{BB962C8B-B14F-4D97-AF65-F5344CB8AC3E}">
        <p14:creationId xmlns:p14="http://schemas.microsoft.com/office/powerpoint/2010/main" val="332900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Sources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506200" cy="4953000"/>
          </a:xfrm>
        </p:spPr>
        <p:txBody>
          <a:bodyPr/>
          <a:lstStyle/>
          <a:p>
            <a:r>
              <a:rPr lang="en-US" altLang="en-US" sz="2800" dirty="0"/>
              <a:t>Diagnostic pretest covering pre-college mathematics</a:t>
            </a:r>
          </a:p>
          <a:p>
            <a:pPr lvl="1"/>
            <a:r>
              <a:rPr lang="en-US" altLang="en-US" sz="2400" dirty="0"/>
              <a:t>calculators allowed</a:t>
            </a:r>
          </a:p>
          <a:p>
            <a:r>
              <a:rPr lang="en-US" altLang="en-US" sz="2800" dirty="0"/>
              <a:t>Pre-instruction tests of scientific reasoning skill and physics concept knowledge:</a:t>
            </a:r>
          </a:p>
          <a:p>
            <a:pPr lvl="1"/>
            <a:r>
              <a:rPr lang="en-US" altLang="en-US" sz="2400" dirty="0"/>
              <a:t>Lawson Test of Scientific Reasoning</a:t>
            </a:r>
          </a:p>
          <a:p>
            <a:pPr lvl="1"/>
            <a:r>
              <a:rPr lang="en-US" altLang="en-US" sz="2400" dirty="0"/>
              <a:t>Force Concept Inventory</a:t>
            </a:r>
          </a:p>
        </p:txBody>
      </p:sp>
    </p:spTree>
    <p:extLst>
      <p:ext uri="{BB962C8B-B14F-4D97-AF65-F5344CB8AC3E}">
        <p14:creationId xmlns:p14="http://schemas.microsoft.com/office/powerpoint/2010/main" val="33760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64234-CD00-11A7-6BB2-4E2AC76833FD}"/>
              </a:ext>
            </a:extLst>
          </p:cNvPr>
          <p:cNvSpPr txBox="1"/>
          <p:nvPr/>
        </p:nvSpPr>
        <p:spPr>
          <a:xfrm>
            <a:off x="1143000" y="2591247"/>
            <a:ext cx="89916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/>
              <a:t>Answer:</a:t>
            </a:r>
            <a:r>
              <a:rPr lang="en-US" sz="3600" dirty="0"/>
              <a:t> Very consistent.</a:t>
            </a:r>
          </a:p>
        </p:txBody>
      </p:sp>
    </p:spTree>
    <p:extLst>
      <p:ext uri="{BB962C8B-B14F-4D97-AF65-F5344CB8AC3E}">
        <p14:creationId xmlns:p14="http://schemas.microsoft.com/office/powerpoint/2010/main" val="389179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32650"/>
              </p:ext>
            </p:extLst>
          </p:nvPr>
        </p:nvGraphicFramePr>
        <p:xfrm>
          <a:off x="533400" y="533401"/>
          <a:ext cx="1127760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158531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06672"/>
              </p:ext>
            </p:extLst>
          </p:nvPr>
        </p:nvGraphicFramePr>
        <p:xfrm>
          <a:off x="533400" y="533401"/>
          <a:ext cx="1127760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4052583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74346"/>
              </p:ext>
            </p:extLst>
          </p:nvPr>
        </p:nvGraphicFramePr>
        <p:xfrm>
          <a:off x="533400" y="533401"/>
          <a:ext cx="1127760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154927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03678"/>
              </p:ext>
            </p:extLst>
          </p:nvPr>
        </p:nvGraphicFramePr>
        <p:xfrm>
          <a:off x="533400" y="533401"/>
          <a:ext cx="1127760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674293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61752"/>
              </p:ext>
            </p:extLst>
          </p:nvPr>
        </p:nvGraphicFramePr>
        <p:xfrm>
          <a:off x="533400" y="533401"/>
          <a:ext cx="1127760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</p:txBody>
      </p:sp>
    </p:spTree>
    <p:extLst>
      <p:ext uri="{BB962C8B-B14F-4D97-AF65-F5344CB8AC3E}">
        <p14:creationId xmlns:p14="http://schemas.microsoft.com/office/powerpoint/2010/main" val="3968162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90827"/>
              </p:ext>
            </p:extLst>
          </p:nvPr>
        </p:nvGraphicFramePr>
        <p:xfrm>
          <a:off x="533400" y="533401"/>
          <a:ext cx="1127760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</p:txBody>
      </p:sp>
    </p:spTree>
    <p:extLst>
      <p:ext uri="{BB962C8B-B14F-4D97-AF65-F5344CB8AC3E}">
        <p14:creationId xmlns:p14="http://schemas.microsoft.com/office/powerpoint/2010/main" val="465756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578593"/>
              </p:ext>
            </p:extLst>
          </p:nvPr>
        </p:nvGraphicFramePr>
        <p:xfrm>
          <a:off x="533400" y="533401"/>
          <a:ext cx="1127760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</p:spTree>
    <p:extLst>
      <p:ext uri="{BB962C8B-B14F-4D97-AF65-F5344CB8AC3E}">
        <p14:creationId xmlns:p14="http://schemas.microsoft.com/office/powerpoint/2010/main" val="166639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</p:spTree>
    <p:extLst>
      <p:ext uri="{BB962C8B-B14F-4D97-AF65-F5344CB8AC3E}">
        <p14:creationId xmlns:p14="http://schemas.microsoft.com/office/powerpoint/2010/main" val="116326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BA5E-0CE2-8D11-6262-2603580B9951}"/>
              </a:ext>
            </a:extLst>
          </p:cNvPr>
          <p:cNvSpPr txBox="1"/>
          <p:nvPr/>
        </p:nvSpPr>
        <p:spPr>
          <a:xfrm>
            <a:off x="5029200" y="4215767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Students who scored low on math diagnostic pretest had </a:t>
            </a:r>
            <a:r>
              <a:rPr lang="en-US" sz="2000" b="1" i="1" dirty="0">
                <a:solidFill>
                  <a:srgbClr val="FF0000"/>
                </a:solidFill>
              </a:rPr>
              <a:t>consistently</a:t>
            </a:r>
            <a:r>
              <a:rPr lang="en-US" sz="2000" i="1" dirty="0">
                <a:solidFill>
                  <a:srgbClr val="FF0000"/>
                </a:solidFill>
              </a:rPr>
              <a:t> more low grades than those who scored high</a:t>
            </a:r>
          </a:p>
        </p:txBody>
      </p:sp>
    </p:spTree>
    <p:extLst>
      <p:ext uri="{BB962C8B-B14F-4D97-AF65-F5344CB8AC3E}">
        <p14:creationId xmlns:p14="http://schemas.microsoft.com/office/powerpoint/2010/main" val="170215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644D-A74A-40D6-8CB8-6BB57624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1D6F-45B1-4C0B-B742-64AD269F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data have been provided by (among others):</a:t>
            </a:r>
          </a:p>
          <a:p>
            <a:pPr marL="0" indent="0">
              <a:buNone/>
            </a:pPr>
            <a:r>
              <a:rPr lang="en-US" sz="2400" dirty="0"/>
              <a:t>	Vince Coletta (Loyola Marymount University)</a:t>
            </a:r>
          </a:p>
          <a:p>
            <a:pPr marL="0" indent="0">
              <a:buNone/>
            </a:pPr>
            <a:r>
              <a:rPr lang="en-US" sz="2400" dirty="0"/>
              <a:t>	Steven Pollock (University of Colorado, Boulder)</a:t>
            </a:r>
          </a:p>
          <a:p>
            <a:pPr marL="0" indent="0">
              <a:buNone/>
            </a:pPr>
            <a:r>
              <a:rPr lang="en-US" sz="2400" dirty="0"/>
              <a:t>	Christopher Varney (University of West Florida)</a:t>
            </a:r>
          </a:p>
        </p:txBody>
      </p:sp>
    </p:spTree>
    <p:extLst>
      <p:ext uri="{BB962C8B-B14F-4D97-AF65-F5344CB8AC3E}">
        <p14:creationId xmlns:p14="http://schemas.microsoft.com/office/powerpoint/2010/main" val="192539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17900"/>
              </p:ext>
            </p:extLst>
          </p:nvPr>
        </p:nvGraphicFramePr>
        <p:xfrm>
          <a:off x="533400" y="533400"/>
          <a:ext cx="11277601" cy="100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</p:spTree>
    <p:extLst>
      <p:ext uri="{BB962C8B-B14F-4D97-AF65-F5344CB8AC3E}">
        <p14:creationId xmlns:p14="http://schemas.microsoft.com/office/powerpoint/2010/main" val="1699449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100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B22E0-D121-5C63-DF70-65AC2A7DE710}"/>
              </a:ext>
            </a:extLst>
          </p:cNvPr>
          <p:cNvSpPr txBox="1"/>
          <p:nvPr/>
        </p:nvSpPr>
        <p:spPr>
          <a:xfrm>
            <a:off x="1284514" y="2906407"/>
            <a:ext cx="4724400" cy="147732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Students whose mathematics pretest scores placed them among the top quarter of the class (75</a:t>
            </a:r>
            <a:r>
              <a:rPr lang="en-US" baseline="30000" dirty="0"/>
              <a:t>th</a:t>
            </a:r>
            <a:r>
              <a:rPr lang="en-US" dirty="0"/>
              <a:t> percentile and higher): what percentage of them received </a:t>
            </a:r>
            <a:r>
              <a:rPr lang="en-US" b="1" i="1" dirty="0"/>
              <a:t>high</a:t>
            </a:r>
            <a:r>
              <a:rPr lang="en-US" dirty="0"/>
              <a:t> (top-quartile, A − or higher) course grades?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D7D1A-71A5-6FC7-A97A-D27BADCEC160}"/>
              </a:ext>
            </a:extLst>
          </p:cNvPr>
          <p:cNvSpPr txBox="1"/>
          <p:nvPr/>
        </p:nvSpPr>
        <p:spPr>
          <a:xfrm>
            <a:off x="7054703" y="2845774"/>
            <a:ext cx="4724400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Students whose mathematics pretest scores placed them among the bottom quarter of the class (25</a:t>
            </a:r>
            <a:r>
              <a:rPr lang="en-US" baseline="30000" dirty="0"/>
              <a:t>th</a:t>
            </a:r>
            <a:r>
              <a:rPr lang="en-US" dirty="0"/>
              <a:t> percentile or lower): what percentage of them received </a:t>
            </a:r>
            <a:r>
              <a:rPr lang="en-US" b="1" i="1" dirty="0"/>
              <a:t>high</a:t>
            </a:r>
            <a:r>
              <a:rPr lang="en-US" dirty="0"/>
              <a:t> (top-quartile, A− or higher) course grades? 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F3B50100-31AB-9C69-EC5D-A0A3546A92D9}"/>
              </a:ext>
            </a:extLst>
          </p:cNvPr>
          <p:cNvSpPr/>
          <p:nvPr/>
        </p:nvSpPr>
        <p:spPr>
          <a:xfrm>
            <a:off x="5181600" y="1714792"/>
            <a:ext cx="484632" cy="978408"/>
          </a:xfrm>
          <a:prstGeom prst="upArrow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BE7A67B-ED3D-4326-8B3E-2F5DA27F48F3}"/>
              </a:ext>
            </a:extLst>
          </p:cNvPr>
          <p:cNvSpPr/>
          <p:nvPr/>
        </p:nvSpPr>
        <p:spPr>
          <a:xfrm>
            <a:off x="8534400" y="1704901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2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99019"/>
              </p:ext>
            </p:extLst>
          </p:nvPr>
        </p:nvGraphicFramePr>
        <p:xfrm>
          <a:off x="533400" y="533400"/>
          <a:ext cx="11277601" cy="100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4EE6D-FBF9-1CEB-C933-D42483AF190A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3480457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3023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4EE6D-FBF9-1CEB-C933-D42483AF190A}"/>
              </a:ext>
            </a:extLst>
          </p:cNvPr>
          <p:cNvSpPr txBox="1"/>
          <p:nvPr/>
        </p:nvSpPr>
        <p:spPr>
          <a:xfrm>
            <a:off x="533400" y="3877213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48B14-4952-F415-9520-CE5475D4D475}"/>
              </a:ext>
            </a:extLst>
          </p:cNvPr>
          <p:cNvSpPr txBox="1"/>
          <p:nvPr/>
        </p:nvSpPr>
        <p:spPr>
          <a:xfrm>
            <a:off x="6324600" y="4572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high on math diagnostic pretest had </a:t>
            </a:r>
            <a:r>
              <a:rPr lang="en-US" b="1" i="1" dirty="0">
                <a:solidFill>
                  <a:srgbClr val="FF0000"/>
                </a:solidFill>
              </a:rPr>
              <a:t>consistently</a:t>
            </a:r>
            <a:r>
              <a:rPr lang="en-US" i="1" dirty="0">
                <a:solidFill>
                  <a:srgbClr val="FF0000"/>
                </a:solidFill>
              </a:rPr>
              <a:t> more high grades than those who scored high</a:t>
            </a:r>
          </a:p>
        </p:txBody>
      </p:sp>
    </p:spTree>
    <p:extLst>
      <p:ext uri="{BB962C8B-B14F-4D97-AF65-F5344CB8AC3E}">
        <p14:creationId xmlns:p14="http://schemas.microsoft.com/office/powerpoint/2010/main" val="777314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E051-D88C-4A71-A52C-953D5B4F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Factors other than math preparation may influence course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A8253-EE04-4759-8EAF-8C99D875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pPr lvl="1"/>
            <a:r>
              <a:rPr lang="en-US" sz="2400" dirty="0"/>
              <a:t>Scientific reasoning skills, as measured by the Lawson Test of Scientific Reasoning</a:t>
            </a:r>
          </a:p>
          <a:p>
            <a:pPr lvl="1"/>
            <a:r>
              <a:rPr lang="en-US" sz="2400" dirty="0"/>
              <a:t>Physics concept knowledge, as measured by the Force Concept Inventory</a:t>
            </a:r>
          </a:p>
        </p:txBody>
      </p:sp>
    </p:spTree>
    <p:extLst>
      <p:ext uri="{BB962C8B-B14F-4D97-AF65-F5344CB8AC3E}">
        <p14:creationId xmlns:p14="http://schemas.microsoft.com/office/powerpoint/2010/main" val="33688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B723-FC0F-4643-BA20-BB15240B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Scientific reasoning skills: The 24-item Lawson test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D731FF-4394-42DF-BB3B-47F398246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5800725" cy="1489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2CC8FE-219A-44F2-80EA-1C0A0763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558" y="1611086"/>
            <a:ext cx="5852159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5E5BB2-EE0D-3859-48ED-9D7F6B7D9A50}"/>
              </a:ext>
            </a:extLst>
          </p:cNvPr>
          <p:cNvSpPr txBox="1"/>
          <p:nvPr/>
        </p:nvSpPr>
        <p:spPr>
          <a:xfrm>
            <a:off x="7391400" y="4648200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Probabilistic reasoning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F9B13-3CE6-6B5D-1234-2D7B41877377}"/>
              </a:ext>
            </a:extLst>
          </p:cNvPr>
          <p:cNvSpPr txBox="1"/>
          <p:nvPr/>
        </p:nvSpPr>
        <p:spPr>
          <a:xfrm>
            <a:off x="914401" y="3757910"/>
            <a:ext cx="342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Understanding shape-independence of mass</a:t>
            </a:r>
          </a:p>
        </p:txBody>
      </p:sp>
    </p:spTree>
    <p:extLst>
      <p:ext uri="{BB962C8B-B14F-4D97-AF65-F5344CB8AC3E}">
        <p14:creationId xmlns:p14="http://schemas.microsoft.com/office/powerpoint/2010/main" val="2548786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AC00C-1209-DCB9-08AB-AD8F49D7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990600"/>
            <a:ext cx="518795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824036-993F-D44A-5511-FCA9F013B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838200"/>
            <a:ext cx="5134574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0058FE-0EC8-546D-9E96-DD82E5B27FB3}"/>
              </a:ext>
            </a:extLst>
          </p:cNvPr>
          <p:cNvSpPr txBox="1"/>
          <p:nvPr/>
        </p:nvSpPr>
        <p:spPr>
          <a:xfrm>
            <a:off x="7620000" y="4648200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Control of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CE3E3-E8C7-1A5B-104A-3CFAA7A6A5BD}"/>
              </a:ext>
            </a:extLst>
          </p:cNvPr>
          <p:cNvSpPr txBox="1"/>
          <p:nvPr/>
        </p:nvSpPr>
        <p:spPr>
          <a:xfrm>
            <a:off x="914400" y="4572000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Proportional reasoning</a:t>
            </a:r>
          </a:p>
        </p:txBody>
      </p:sp>
    </p:spTree>
    <p:extLst>
      <p:ext uri="{BB962C8B-B14F-4D97-AF65-F5344CB8AC3E}">
        <p14:creationId xmlns:p14="http://schemas.microsoft.com/office/powerpoint/2010/main" val="3979782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0D368-42B2-0817-6FF2-04A0DC3A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838200"/>
            <a:ext cx="5429841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72831-CED3-FEDB-E942-9980535F4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637564"/>
            <a:ext cx="4914543" cy="431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5D627-F2E2-C04A-C25B-EDF72E2F111C}"/>
              </a:ext>
            </a:extLst>
          </p:cNvPr>
          <p:cNvSpPr txBox="1"/>
          <p:nvPr/>
        </p:nvSpPr>
        <p:spPr>
          <a:xfrm>
            <a:off x="4191000" y="5715000"/>
            <a:ext cx="33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Correlational reasoning</a:t>
            </a:r>
          </a:p>
        </p:txBody>
      </p:sp>
    </p:spTree>
    <p:extLst>
      <p:ext uri="{BB962C8B-B14F-4D97-AF65-F5344CB8AC3E}">
        <p14:creationId xmlns:p14="http://schemas.microsoft.com/office/powerpoint/2010/main" val="4281915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94E1-6B67-E06F-F02C-2CB8CFB2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Objections to Lawson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4182-45E2-82E4-8C8B-E718EBE83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Wordy, potentially confusing text: becomes a test of reading comprehension</a:t>
            </a:r>
          </a:p>
          <a:p>
            <a:r>
              <a:rPr lang="en-US" dirty="0"/>
              <a:t>Ambiguous wording and/or answers, dependent on some outside knowledge or assumptions</a:t>
            </a:r>
          </a:p>
          <a:p>
            <a:r>
              <a:rPr lang="en-US" dirty="0"/>
              <a:t>Mediocre graphics</a:t>
            </a:r>
          </a:p>
        </p:txBody>
      </p:sp>
    </p:spTree>
    <p:extLst>
      <p:ext uri="{BB962C8B-B14F-4D97-AF65-F5344CB8AC3E}">
        <p14:creationId xmlns:p14="http://schemas.microsoft.com/office/powerpoint/2010/main" val="27121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548153"/>
              </p:ext>
            </p:extLst>
          </p:nvPr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</p:spTree>
    <p:extLst>
      <p:ext uri="{BB962C8B-B14F-4D97-AF65-F5344CB8AC3E}">
        <p14:creationId xmlns:p14="http://schemas.microsoft.com/office/powerpoint/2010/main" val="90727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D13D-AB93-41ED-8F03-91F8D08B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14600"/>
            <a:ext cx="10972800" cy="1143000"/>
          </a:xfrm>
        </p:spPr>
        <p:txBody>
          <a:bodyPr/>
          <a:lstStyle/>
          <a:p>
            <a:r>
              <a:rPr lang="en-US" dirty="0"/>
              <a:t>Mathematics Diagnostic Pretest</a:t>
            </a:r>
            <a:br>
              <a:rPr lang="en-US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731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13212"/>
              </p:ext>
            </p:extLst>
          </p:nvPr>
        </p:nvGraphicFramePr>
        <p:xfrm>
          <a:off x="533400" y="533400"/>
          <a:ext cx="11277601" cy="6045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263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B9837-B292-31C4-E617-1EE9F2167EA2}"/>
              </a:ext>
            </a:extLst>
          </p:cNvPr>
          <p:cNvSpPr txBox="1"/>
          <p:nvPr/>
        </p:nvSpPr>
        <p:spPr>
          <a:xfrm>
            <a:off x="3048000" y="2744433"/>
            <a:ext cx="3810000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High</a:t>
            </a:r>
            <a:r>
              <a:rPr lang="en-US" dirty="0"/>
              <a:t>-scorers on Lawson pretest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B49697C-1DC8-DA31-ED6B-2AF5A40BB38C}"/>
              </a:ext>
            </a:extLst>
          </p:cNvPr>
          <p:cNvSpPr/>
          <p:nvPr/>
        </p:nvSpPr>
        <p:spPr>
          <a:xfrm>
            <a:off x="4953000" y="1587640"/>
            <a:ext cx="484632" cy="978408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6045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263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B9837-B292-31C4-E617-1EE9F2167EA2}"/>
              </a:ext>
            </a:extLst>
          </p:cNvPr>
          <p:cNvSpPr txBox="1"/>
          <p:nvPr/>
        </p:nvSpPr>
        <p:spPr>
          <a:xfrm>
            <a:off x="3048000" y="2744433"/>
            <a:ext cx="3810000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High</a:t>
            </a:r>
            <a:r>
              <a:rPr lang="en-US" dirty="0"/>
              <a:t>-scorers on Lawson pretest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B49697C-1DC8-DA31-ED6B-2AF5A40BB38C}"/>
              </a:ext>
            </a:extLst>
          </p:cNvPr>
          <p:cNvSpPr/>
          <p:nvPr/>
        </p:nvSpPr>
        <p:spPr>
          <a:xfrm>
            <a:off x="4953000" y="1587640"/>
            <a:ext cx="484632" cy="978408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A73A2-7BBF-EFC4-ADEE-3A0B05FE41B9}"/>
              </a:ext>
            </a:extLst>
          </p:cNvPr>
          <p:cNvSpPr txBox="1"/>
          <p:nvPr/>
        </p:nvSpPr>
        <p:spPr>
          <a:xfrm>
            <a:off x="7162800" y="2744433"/>
            <a:ext cx="38100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Low</a:t>
            </a:r>
            <a:r>
              <a:rPr lang="en-US" dirty="0"/>
              <a:t>-scorers on Lawson pretest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29703199-20D2-B636-8277-BF94EC078FE9}"/>
              </a:ext>
            </a:extLst>
          </p:cNvPr>
          <p:cNvSpPr/>
          <p:nvPr/>
        </p:nvSpPr>
        <p:spPr>
          <a:xfrm>
            <a:off x="8229600" y="1587640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0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64099"/>
              </p:ext>
            </p:extLst>
          </p:nvPr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</p:spTree>
    <p:extLst>
      <p:ext uri="{BB962C8B-B14F-4D97-AF65-F5344CB8AC3E}">
        <p14:creationId xmlns:p14="http://schemas.microsoft.com/office/powerpoint/2010/main" val="4104905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</p:spTree>
    <p:extLst>
      <p:ext uri="{BB962C8B-B14F-4D97-AF65-F5344CB8AC3E}">
        <p14:creationId xmlns:p14="http://schemas.microsoft.com/office/powerpoint/2010/main" val="3759835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B252A4-911A-DDF6-BAD0-91E16511FB3E}"/>
              </a:ext>
            </a:extLst>
          </p:cNvPr>
          <p:cNvSpPr/>
          <p:nvPr/>
        </p:nvSpPr>
        <p:spPr>
          <a:xfrm>
            <a:off x="9803472" y="176629"/>
            <a:ext cx="2322962" cy="6402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3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49138"/>
              </p:ext>
            </p:extLst>
          </p:nvPr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31981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Lawson Test of Scientific Reasoning Pretest Score</a:t>
            </a:r>
          </a:p>
        </p:txBody>
      </p:sp>
    </p:spTree>
    <p:extLst>
      <p:ext uri="{BB962C8B-B14F-4D97-AF65-F5344CB8AC3E}">
        <p14:creationId xmlns:p14="http://schemas.microsoft.com/office/powerpoint/2010/main" val="2238928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31981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Lawson Test of Scientific Reasoning Pretest Score</a:t>
            </a:r>
          </a:p>
        </p:txBody>
      </p:sp>
    </p:spTree>
    <p:extLst>
      <p:ext uri="{BB962C8B-B14F-4D97-AF65-F5344CB8AC3E}">
        <p14:creationId xmlns:p14="http://schemas.microsoft.com/office/powerpoint/2010/main" val="3487470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31981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Lawson Test of Scientific Reasoning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A6B4CB-C64C-BA7E-D8C5-E674953F442E}"/>
              </a:ext>
            </a:extLst>
          </p:cNvPr>
          <p:cNvSpPr/>
          <p:nvPr/>
        </p:nvSpPr>
        <p:spPr>
          <a:xfrm>
            <a:off x="9803472" y="176629"/>
            <a:ext cx="2322962" cy="6402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9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1967-A5F3-5ADF-B031-C52B063B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11430000" cy="1143000"/>
          </a:xfrm>
        </p:spPr>
        <p:txBody>
          <a:bodyPr/>
          <a:lstStyle/>
          <a:p>
            <a:r>
              <a:rPr lang="en-US" sz="3600" dirty="0"/>
              <a:t>Is physics concept pretest score a predictor of grades?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BB729-F44F-34BD-3EAF-2E6E88CA8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use the Force Concept Inventory</a:t>
            </a:r>
          </a:p>
        </p:txBody>
      </p:sp>
    </p:spTree>
    <p:extLst>
      <p:ext uri="{BB962C8B-B14F-4D97-AF65-F5344CB8AC3E}">
        <p14:creationId xmlns:p14="http://schemas.microsoft.com/office/powerpoint/2010/main" val="399362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76261"/>
              </p:ext>
            </p:extLst>
          </p:nvPr>
        </p:nvGraphicFramePr>
        <p:xfrm>
          <a:off x="533400" y="533400"/>
          <a:ext cx="11277601" cy="478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845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FCI: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FCI: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Course Grade vs. FCI</a:t>
            </a:r>
          </a:p>
        </p:txBody>
      </p:sp>
    </p:spTree>
    <p:extLst>
      <p:ext uri="{BB962C8B-B14F-4D97-AF65-F5344CB8AC3E}">
        <p14:creationId xmlns:p14="http://schemas.microsoft.com/office/powerpoint/2010/main" val="428880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71D16-F4A7-45A4-94CF-1CC36810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28" y="304800"/>
            <a:ext cx="4867572" cy="279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7F44B-64EA-40C7-8799-72BA8B7E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04800"/>
            <a:ext cx="4572000" cy="2783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B0C12-603D-4C1B-AE4E-6637F50D9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34" y="3585048"/>
            <a:ext cx="4031693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FB14D-5C34-462F-90A8-85E2E4162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28" y="4687430"/>
            <a:ext cx="4165307" cy="877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F4F4ED-EAD7-4E07-9BA7-98D1227E7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28" y="5731226"/>
            <a:ext cx="4256823" cy="87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CB120-6ECA-4E53-BDA1-2F7BD9F9D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401" y="3886200"/>
            <a:ext cx="5654500" cy="24418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0AD748-E6EE-4E80-89B6-438889D8B897}"/>
              </a:ext>
            </a:extLst>
          </p:cNvPr>
          <p:cNvCxnSpPr>
            <a:cxnSpLocks/>
          </p:cNvCxnSpPr>
          <p:nvPr/>
        </p:nvCxnSpPr>
        <p:spPr>
          <a:xfrm flipV="1">
            <a:off x="252724" y="3365314"/>
            <a:ext cx="11405876" cy="257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708D64-51FD-4B3D-AB3B-3D71F1ED9171}"/>
              </a:ext>
            </a:extLst>
          </p:cNvPr>
          <p:cNvCxnSpPr/>
          <p:nvPr/>
        </p:nvCxnSpPr>
        <p:spPr>
          <a:xfrm>
            <a:off x="5562600" y="3391091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CD7A3B-D847-4CD3-A9D3-F405A4716AA5}"/>
              </a:ext>
            </a:extLst>
          </p:cNvPr>
          <p:cNvCxnSpPr/>
          <p:nvPr/>
        </p:nvCxnSpPr>
        <p:spPr>
          <a:xfrm>
            <a:off x="5562600" y="3048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87275F-0277-4DBB-96FF-676B9B8EE7D8}"/>
              </a:ext>
            </a:extLst>
          </p:cNvPr>
          <p:cNvCxnSpPr>
            <a:cxnSpLocks/>
          </p:cNvCxnSpPr>
          <p:nvPr/>
        </p:nvCxnSpPr>
        <p:spPr>
          <a:xfrm flipV="1">
            <a:off x="207923" y="4517510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63A069-AFCE-4699-830E-1B2DC2FE1DD6}"/>
              </a:ext>
            </a:extLst>
          </p:cNvPr>
          <p:cNvCxnSpPr>
            <a:cxnSpLocks/>
          </p:cNvCxnSpPr>
          <p:nvPr/>
        </p:nvCxnSpPr>
        <p:spPr>
          <a:xfrm flipV="1">
            <a:off x="242768" y="5557134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52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00171"/>
              </p:ext>
            </p:extLst>
          </p:nvPr>
        </p:nvGraphicFramePr>
        <p:xfrm>
          <a:off x="533400" y="533400"/>
          <a:ext cx="11277601" cy="478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845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FCI: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FCI: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Course Grade vs. FCI</a:t>
            </a:r>
          </a:p>
        </p:txBody>
      </p:sp>
    </p:spTree>
    <p:extLst>
      <p:ext uri="{BB962C8B-B14F-4D97-AF65-F5344CB8AC3E}">
        <p14:creationId xmlns:p14="http://schemas.microsoft.com/office/powerpoint/2010/main" val="2716588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02200"/>
              </p:ext>
            </p:extLst>
          </p:nvPr>
        </p:nvGraphicFramePr>
        <p:xfrm>
          <a:off x="533400" y="533400"/>
          <a:ext cx="11277601" cy="478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845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FCI: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FCI: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Course Grade vs. FCI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8E7A70-6D6D-8D0B-E822-656C42BF7340}"/>
              </a:ext>
            </a:extLst>
          </p:cNvPr>
          <p:cNvSpPr/>
          <p:nvPr/>
        </p:nvSpPr>
        <p:spPr>
          <a:xfrm>
            <a:off x="9803472" y="176629"/>
            <a:ext cx="2322962" cy="6402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9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27863"/>
              </p:ext>
            </p:extLst>
          </p:nvPr>
        </p:nvGraphicFramePr>
        <p:xfrm>
          <a:off x="533400" y="533400"/>
          <a:ext cx="11277601" cy="477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845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FCI: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FCI: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Low Course Grade vs. FCI</a:t>
            </a:r>
          </a:p>
        </p:txBody>
      </p:sp>
    </p:spTree>
    <p:extLst>
      <p:ext uri="{BB962C8B-B14F-4D97-AF65-F5344CB8AC3E}">
        <p14:creationId xmlns:p14="http://schemas.microsoft.com/office/powerpoint/2010/main" val="2007894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46624"/>
              </p:ext>
            </p:extLst>
          </p:nvPr>
        </p:nvGraphicFramePr>
        <p:xfrm>
          <a:off x="533400" y="533400"/>
          <a:ext cx="11277601" cy="477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845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FCI: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FCI: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Low Course Grade vs. FCI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02D577-9DE3-1005-1CCF-166327869C95}"/>
              </a:ext>
            </a:extLst>
          </p:cNvPr>
          <p:cNvSpPr/>
          <p:nvPr/>
        </p:nvSpPr>
        <p:spPr>
          <a:xfrm>
            <a:off x="9803472" y="176629"/>
            <a:ext cx="2322962" cy="6402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78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E52BB-6892-4B41-85BC-55177844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are correlated, but not 100%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E7F1-EC25-4EE9-B383-E437C09A6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Correlation coefficients between predictors are ≈ +0.30-+0.40</a:t>
            </a:r>
          </a:p>
          <a:p>
            <a:r>
              <a:rPr lang="en-US" sz="2800" dirty="0"/>
              <a:t>Outliers using one prediction method can often be explained by high pretest scores on another predictor</a:t>
            </a:r>
          </a:p>
        </p:txBody>
      </p:sp>
    </p:spTree>
    <p:extLst>
      <p:ext uri="{BB962C8B-B14F-4D97-AF65-F5344CB8AC3E}">
        <p14:creationId xmlns:p14="http://schemas.microsoft.com/office/powerpoint/2010/main" val="15541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372B-0FD3-E58C-E28F-E70DB500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658600" cy="1143000"/>
          </a:xfrm>
        </p:spPr>
        <p:txBody>
          <a:bodyPr/>
          <a:lstStyle/>
          <a:p>
            <a:r>
              <a:rPr lang="en-US" sz="3200" dirty="0"/>
              <a:t>Math and Lawson pretests are (semi-)independent predictors</a:t>
            </a:r>
          </a:p>
        </p:txBody>
      </p:sp>
    </p:spTree>
    <p:extLst>
      <p:ext uri="{BB962C8B-B14F-4D97-AF65-F5344CB8AC3E}">
        <p14:creationId xmlns:p14="http://schemas.microsoft.com/office/powerpoint/2010/main" val="18530713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372B-0FD3-E58C-E28F-E70DB500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658600" cy="1143000"/>
          </a:xfrm>
        </p:spPr>
        <p:txBody>
          <a:bodyPr/>
          <a:lstStyle/>
          <a:p>
            <a:r>
              <a:rPr lang="en-US" sz="3200" dirty="0"/>
              <a:t>Math and Lawson pretests are (semi-)independent predictors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89E54-77FE-0D27-77F8-2EBA6FC1023A}"/>
              </a:ext>
            </a:extLst>
          </p:cNvPr>
          <p:cNvSpPr txBox="1"/>
          <p:nvPr/>
        </p:nvSpPr>
        <p:spPr>
          <a:xfrm>
            <a:off x="7391400" y="3581400"/>
            <a:ext cx="4038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Example: Algebra-based physics, first semester, ASU-P 2022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C125894-01E5-2568-F467-B964684B9463}"/>
              </a:ext>
            </a:extLst>
          </p:cNvPr>
          <p:cNvSpPr/>
          <p:nvPr/>
        </p:nvSpPr>
        <p:spPr>
          <a:xfrm rot="10800000">
            <a:off x="6941174" y="377007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063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372B-0FD3-E58C-E28F-E70DB500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658600" cy="1143000"/>
          </a:xfrm>
        </p:spPr>
        <p:txBody>
          <a:bodyPr/>
          <a:lstStyle/>
          <a:p>
            <a:r>
              <a:rPr lang="en-US" sz="3200" dirty="0"/>
              <a:t>Math and Lawson pretests are (semi-)independent predictors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89E54-77FE-0D27-77F8-2EBA6FC1023A}"/>
              </a:ext>
            </a:extLst>
          </p:cNvPr>
          <p:cNvSpPr txBox="1"/>
          <p:nvPr/>
        </p:nvSpPr>
        <p:spPr>
          <a:xfrm>
            <a:off x="7391400" y="3581400"/>
            <a:ext cx="4038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Example: Algebra-based physics, first semester, ASU-P 2022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C125894-01E5-2568-F467-B964684B9463}"/>
              </a:ext>
            </a:extLst>
          </p:cNvPr>
          <p:cNvSpPr/>
          <p:nvPr/>
        </p:nvSpPr>
        <p:spPr>
          <a:xfrm rot="10800000">
            <a:off x="6941174" y="377007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A434D-A507-B488-437E-E6622409A803}"/>
              </a:ext>
            </a:extLst>
          </p:cNvPr>
          <p:cNvSpPr txBox="1"/>
          <p:nvPr/>
        </p:nvSpPr>
        <p:spPr>
          <a:xfrm>
            <a:off x="381000" y="2053335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colored band represents a student in the class, ranked top to bottom in order of course grade points</a:t>
            </a:r>
          </a:p>
        </p:txBody>
      </p:sp>
    </p:spTree>
    <p:extLst>
      <p:ext uri="{BB962C8B-B14F-4D97-AF65-F5344CB8AC3E}">
        <p14:creationId xmlns:p14="http://schemas.microsoft.com/office/powerpoint/2010/main" val="7998745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>
            <a:extLst>
              <a:ext uri="{FF2B5EF4-FFF2-40B4-BE49-F238E27FC236}">
                <a16:creationId xmlns:a16="http://schemas.microsoft.com/office/drawing/2014/main" id="{B93E64E1-0C88-413E-3211-636F70D82111}"/>
              </a:ext>
            </a:extLst>
          </p:cNvPr>
          <p:cNvSpPr/>
          <p:nvPr/>
        </p:nvSpPr>
        <p:spPr>
          <a:xfrm>
            <a:off x="3779882" y="1600200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F99C56C-F081-327D-3A47-243DEA8822A2}"/>
              </a:ext>
            </a:extLst>
          </p:cNvPr>
          <p:cNvSpPr/>
          <p:nvPr/>
        </p:nvSpPr>
        <p:spPr>
          <a:xfrm>
            <a:off x="3810000" y="5194224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A550B-4B12-1F71-3D0E-6DA46A752942}"/>
              </a:ext>
            </a:extLst>
          </p:cNvPr>
          <p:cNvSpPr txBox="1"/>
          <p:nvPr/>
        </p:nvSpPr>
        <p:spPr>
          <a:xfrm>
            <a:off x="1423741" y="2139434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Top-quartile grades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EB1F2-DB12-EDF3-4B21-0EDA52DFEEA9}"/>
              </a:ext>
            </a:extLst>
          </p:cNvPr>
          <p:cNvSpPr txBox="1"/>
          <p:nvPr/>
        </p:nvSpPr>
        <p:spPr>
          <a:xfrm>
            <a:off x="785318" y="49417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Bottom-quartile grades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89E54-77FE-0D27-77F8-2EBA6FC1023A}"/>
              </a:ext>
            </a:extLst>
          </p:cNvPr>
          <p:cNvSpPr txBox="1"/>
          <p:nvPr/>
        </p:nvSpPr>
        <p:spPr>
          <a:xfrm>
            <a:off x="7391400" y="3581400"/>
            <a:ext cx="4038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Example: Algebra-based physics, first semester, ASU-P 2022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C125894-01E5-2568-F467-B964684B9463}"/>
              </a:ext>
            </a:extLst>
          </p:cNvPr>
          <p:cNvSpPr/>
          <p:nvPr/>
        </p:nvSpPr>
        <p:spPr>
          <a:xfrm rot="10800000">
            <a:off x="6941174" y="377007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13806C-A5D7-7E6F-1B88-D70C912B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4525E9-F2D2-5BDA-29AB-D34656602952}"/>
              </a:ext>
            </a:extLst>
          </p:cNvPr>
          <p:cNvSpPr txBox="1">
            <a:spLocks/>
          </p:cNvSpPr>
          <p:nvPr/>
        </p:nvSpPr>
        <p:spPr bwMode="auto">
          <a:xfrm>
            <a:off x="304800" y="274638"/>
            <a:ext cx="1165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/>
              <a:t>Math and Lawson pretests are (semi-)independent predictors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9131666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>
            <a:extLst>
              <a:ext uri="{FF2B5EF4-FFF2-40B4-BE49-F238E27FC236}">
                <a16:creationId xmlns:a16="http://schemas.microsoft.com/office/drawing/2014/main" id="{B93E64E1-0C88-413E-3211-636F70D82111}"/>
              </a:ext>
            </a:extLst>
          </p:cNvPr>
          <p:cNvSpPr/>
          <p:nvPr/>
        </p:nvSpPr>
        <p:spPr>
          <a:xfrm>
            <a:off x="3779882" y="1600200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F99C56C-F081-327D-3A47-243DEA8822A2}"/>
              </a:ext>
            </a:extLst>
          </p:cNvPr>
          <p:cNvSpPr/>
          <p:nvPr/>
        </p:nvSpPr>
        <p:spPr>
          <a:xfrm>
            <a:off x="3810000" y="5194224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A550B-4B12-1F71-3D0E-6DA46A752942}"/>
              </a:ext>
            </a:extLst>
          </p:cNvPr>
          <p:cNvSpPr txBox="1"/>
          <p:nvPr/>
        </p:nvSpPr>
        <p:spPr>
          <a:xfrm>
            <a:off x="1423741" y="2139434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Top-quartile grades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EB1F2-DB12-EDF3-4B21-0EDA52DFEEA9}"/>
              </a:ext>
            </a:extLst>
          </p:cNvPr>
          <p:cNvSpPr txBox="1"/>
          <p:nvPr/>
        </p:nvSpPr>
        <p:spPr>
          <a:xfrm>
            <a:off x="785318" y="49417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Bottom-quartile grades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7A4A7-34EF-B768-07FF-A14DA743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205820"/>
            <a:ext cx="3035456" cy="310531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8FE4657-5B51-D40D-1C7F-3BC814F0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B7FE45-4B59-06BC-8B39-E755DC3A5E18}"/>
              </a:ext>
            </a:extLst>
          </p:cNvPr>
          <p:cNvSpPr txBox="1">
            <a:spLocks/>
          </p:cNvSpPr>
          <p:nvPr/>
        </p:nvSpPr>
        <p:spPr bwMode="auto">
          <a:xfrm>
            <a:off x="304800" y="274638"/>
            <a:ext cx="1165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/>
              <a:t>Math and Lawson pretests are (semi-)independent predictors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60885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42CF8-DB1C-4598-A90A-4F06A9F7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4751072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598BE-5F2D-472D-8956-A2EBB412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024" y="685799"/>
            <a:ext cx="5056308" cy="1638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DDDD9-535C-4990-8E88-D4200B53D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5037257" cy="1562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0787F-4690-436E-87D8-79CFA957B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15" y="4800600"/>
            <a:ext cx="5246825" cy="1505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738DA-1D02-4E44-85D8-AB59C2B1A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92" y="4953000"/>
            <a:ext cx="5048688" cy="15241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0A713-0606-4AD5-A20A-E0918DB9AB18}"/>
              </a:ext>
            </a:extLst>
          </p:cNvPr>
          <p:cNvCxnSpPr>
            <a:cxnSpLocks/>
          </p:cNvCxnSpPr>
          <p:nvPr/>
        </p:nvCxnSpPr>
        <p:spPr>
          <a:xfrm>
            <a:off x="5562600" y="2496581"/>
            <a:ext cx="6258547" cy="18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B4A56E-4119-4273-84F3-9EBAF35C05F7}"/>
              </a:ext>
            </a:extLst>
          </p:cNvPr>
          <p:cNvCxnSpPr>
            <a:cxnSpLocks/>
          </p:cNvCxnSpPr>
          <p:nvPr/>
        </p:nvCxnSpPr>
        <p:spPr>
          <a:xfrm>
            <a:off x="5991215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52312B-E48E-413A-BF8D-16BDB1CCA33B}"/>
              </a:ext>
            </a:extLst>
          </p:cNvPr>
          <p:cNvCxnSpPr>
            <a:cxnSpLocks/>
          </p:cNvCxnSpPr>
          <p:nvPr/>
        </p:nvCxnSpPr>
        <p:spPr>
          <a:xfrm>
            <a:off x="183492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498784-CD4D-4BCD-B647-FBC541EF4885}"/>
              </a:ext>
            </a:extLst>
          </p:cNvPr>
          <p:cNvCxnSpPr>
            <a:cxnSpLocks/>
          </p:cNvCxnSpPr>
          <p:nvPr/>
        </p:nvCxnSpPr>
        <p:spPr>
          <a:xfrm>
            <a:off x="5562600" y="304800"/>
            <a:ext cx="0" cy="624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1563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>
            <a:extLst>
              <a:ext uri="{FF2B5EF4-FFF2-40B4-BE49-F238E27FC236}">
                <a16:creationId xmlns:a16="http://schemas.microsoft.com/office/drawing/2014/main" id="{B93E64E1-0C88-413E-3211-636F70D82111}"/>
              </a:ext>
            </a:extLst>
          </p:cNvPr>
          <p:cNvSpPr/>
          <p:nvPr/>
        </p:nvSpPr>
        <p:spPr>
          <a:xfrm>
            <a:off x="3779882" y="1600200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F99C56C-F081-327D-3A47-243DEA8822A2}"/>
              </a:ext>
            </a:extLst>
          </p:cNvPr>
          <p:cNvSpPr/>
          <p:nvPr/>
        </p:nvSpPr>
        <p:spPr>
          <a:xfrm>
            <a:off x="3810000" y="5194224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A550B-4B12-1F71-3D0E-6DA46A752942}"/>
              </a:ext>
            </a:extLst>
          </p:cNvPr>
          <p:cNvSpPr txBox="1"/>
          <p:nvPr/>
        </p:nvSpPr>
        <p:spPr>
          <a:xfrm>
            <a:off x="1423741" y="2139434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Top-quartile grades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EB1F2-DB12-EDF3-4B21-0EDA52DFEEA9}"/>
              </a:ext>
            </a:extLst>
          </p:cNvPr>
          <p:cNvSpPr txBox="1"/>
          <p:nvPr/>
        </p:nvSpPr>
        <p:spPr>
          <a:xfrm>
            <a:off x="785318" y="49417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Bottom-quartile grades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7A4A7-34EF-B768-07FF-A14DA743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205820"/>
            <a:ext cx="3035456" cy="3105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3C6236-3E5C-DBE1-F0BF-4A0C88C6E71F}"/>
              </a:ext>
            </a:extLst>
          </p:cNvPr>
          <p:cNvSpPr txBox="1"/>
          <p:nvPr/>
        </p:nvSpPr>
        <p:spPr>
          <a:xfrm>
            <a:off x="381000" y="2533387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78% are top-quartile in Math, Lawson, or both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406BB74-EC04-A49E-8052-20A484AA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048FE7-3390-0AB7-059D-641BA79EB41D}"/>
              </a:ext>
            </a:extLst>
          </p:cNvPr>
          <p:cNvSpPr txBox="1">
            <a:spLocks/>
          </p:cNvSpPr>
          <p:nvPr/>
        </p:nvSpPr>
        <p:spPr bwMode="auto">
          <a:xfrm>
            <a:off x="304800" y="274638"/>
            <a:ext cx="1165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/>
              <a:t>Math and Lawson pretests are (semi-)independent predictors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4416510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>
            <a:extLst>
              <a:ext uri="{FF2B5EF4-FFF2-40B4-BE49-F238E27FC236}">
                <a16:creationId xmlns:a16="http://schemas.microsoft.com/office/drawing/2014/main" id="{B93E64E1-0C88-413E-3211-636F70D82111}"/>
              </a:ext>
            </a:extLst>
          </p:cNvPr>
          <p:cNvSpPr/>
          <p:nvPr/>
        </p:nvSpPr>
        <p:spPr>
          <a:xfrm>
            <a:off x="3779882" y="1600200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F99C56C-F081-327D-3A47-243DEA8822A2}"/>
              </a:ext>
            </a:extLst>
          </p:cNvPr>
          <p:cNvSpPr/>
          <p:nvPr/>
        </p:nvSpPr>
        <p:spPr>
          <a:xfrm>
            <a:off x="3810000" y="5194224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A550B-4B12-1F71-3D0E-6DA46A752942}"/>
              </a:ext>
            </a:extLst>
          </p:cNvPr>
          <p:cNvSpPr txBox="1"/>
          <p:nvPr/>
        </p:nvSpPr>
        <p:spPr>
          <a:xfrm>
            <a:off x="1423741" y="2139434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Top-quartile grades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EB1F2-DB12-EDF3-4B21-0EDA52DFEEA9}"/>
              </a:ext>
            </a:extLst>
          </p:cNvPr>
          <p:cNvSpPr txBox="1"/>
          <p:nvPr/>
        </p:nvSpPr>
        <p:spPr>
          <a:xfrm>
            <a:off x="785318" y="49417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Bottom-quartile grades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7A4A7-34EF-B768-07FF-A14DA743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205820"/>
            <a:ext cx="3035456" cy="31053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AFC3B0-61CE-54B4-1ED9-D2CD1CAB4650}"/>
              </a:ext>
            </a:extLst>
          </p:cNvPr>
          <p:cNvSpPr txBox="1"/>
          <p:nvPr/>
        </p:nvSpPr>
        <p:spPr>
          <a:xfrm>
            <a:off x="317344" y="5273749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52% are bottom quartile in Math, Lawson, or both </a:t>
            </a:r>
            <a:r>
              <a:rPr lang="en-US" b="1" i="1" u="sng" dirty="0">
                <a:solidFill>
                  <a:srgbClr val="7030A0"/>
                </a:solidFill>
              </a:rPr>
              <a:t>without</a:t>
            </a:r>
            <a:r>
              <a:rPr lang="en-US" b="1" dirty="0">
                <a:solidFill>
                  <a:srgbClr val="7030A0"/>
                </a:solidFill>
              </a:rPr>
              <a:t> compensating high score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B41DC7D-A07E-24AC-A09F-DD2F272E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853927-2A8C-362D-BDF5-CB981CA8FFC7}"/>
              </a:ext>
            </a:extLst>
          </p:cNvPr>
          <p:cNvSpPr txBox="1">
            <a:spLocks/>
          </p:cNvSpPr>
          <p:nvPr/>
        </p:nvSpPr>
        <p:spPr bwMode="auto">
          <a:xfrm>
            <a:off x="304800" y="274638"/>
            <a:ext cx="1165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/>
              <a:t>Math and Lawson pretests are (semi-)independent predictors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207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>
            <a:extLst>
              <a:ext uri="{FF2B5EF4-FFF2-40B4-BE49-F238E27FC236}">
                <a16:creationId xmlns:a16="http://schemas.microsoft.com/office/drawing/2014/main" id="{B93E64E1-0C88-413E-3211-636F70D82111}"/>
              </a:ext>
            </a:extLst>
          </p:cNvPr>
          <p:cNvSpPr/>
          <p:nvPr/>
        </p:nvSpPr>
        <p:spPr>
          <a:xfrm>
            <a:off x="3779882" y="1600200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F99C56C-F081-327D-3A47-243DEA8822A2}"/>
              </a:ext>
            </a:extLst>
          </p:cNvPr>
          <p:cNvSpPr/>
          <p:nvPr/>
        </p:nvSpPr>
        <p:spPr>
          <a:xfrm>
            <a:off x="3810000" y="5194224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A550B-4B12-1F71-3D0E-6DA46A752942}"/>
              </a:ext>
            </a:extLst>
          </p:cNvPr>
          <p:cNvSpPr txBox="1"/>
          <p:nvPr/>
        </p:nvSpPr>
        <p:spPr>
          <a:xfrm>
            <a:off x="1423741" y="2139434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Top-quartile grades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EB1F2-DB12-EDF3-4B21-0EDA52DFEEA9}"/>
              </a:ext>
            </a:extLst>
          </p:cNvPr>
          <p:cNvSpPr txBox="1"/>
          <p:nvPr/>
        </p:nvSpPr>
        <p:spPr>
          <a:xfrm>
            <a:off x="785318" y="49417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Bottom-quartile grades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D0853-F0F1-8F63-8F91-EF9A63DDC3B4}"/>
              </a:ext>
            </a:extLst>
          </p:cNvPr>
          <p:cNvSpPr txBox="1"/>
          <p:nvPr/>
        </p:nvSpPr>
        <p:spPr>
          <a:xfrm>
            <a:off x="7712164" y="1677769"/>
            <a:ext cx="3370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0% low Math or Lawson without compensating high score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4122778-79FC-4112-A290-843C2A285A7F}"/>
              </a:ext>
            </a:extLst>
          </p:cNvPr>
          <p:cNvSpPr/>
          <p:nvPr/>
        </p:nvSpPr>
        <p:spPr>
          <a:xfrm>
            <a:off x="6655401" y="1897118"/>
            <a:ext cx="978408" cy="484632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62EE076-2584-FF4A-2999-1D0B3614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567CDA2-2E5E-73DD-F379-C7435B71B5F0}"/>
              </a:ext>
            </a:extLst>
          </p:cNvPr>
          <p:cNvSpPr txBox="1">
            <a:spLocks/>
          </p:cNvSpPr>
          <p:nvPr/>
        </p:nvSpPr>
        <p:spPr bwMode="auto">
          <a:xfrm>
            <a:off x="304800" y="274638"/>
            <a:ext cx="1165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/>
              <a:t>Math and Lawson pretests are (semi-)independent predictors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2282000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>
            <a:extLst>
              <a:ext uri="{FF2B5EF4-FFF2-40B4-BE49-F238E27FC236}">
                <a16:creationId xmlns:a16="http://schemas.microsoft.com/office/drawing/2014/main" id="{B93E64E1-0C88-413E-3211-636F70D82111}"/>
              </a:ext>
            </a:extLst>
          </p:cNvPr>
          <p:cNvSpPr/>
          <p:nvPr/>
        </p:nvSpPr>
        <p:spPr>
          <a:xfrm>
            <a:off x="3779882" y="1600200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F99C56C-F081-327D-3A47-243DEA8822A2}"/>
              </a:ext>
            </a:extLst>
          </p:cNvPr>
          <p:cNvSpPr/>
          <p:nvPr/>
        </p:nvSpPr>
        <p:spPr>
          <a:xfrm>
            <a:off x="3810000" y="5194224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A550B-4B12-1F71-3D0E-6DA46A752942}"/>
              </a:ext>
            </a:extLst>
          </p:cNvPr>
          <p:cNvSpPr txBox="1"/>
          <p:nvPr/>
        </p:nvSpPr>
        <p:spPr>
          <a:xfrm>
            <a:off x="1423741" y="2139434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Top-quartile grades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EB1F2-DB12-EDF3-4B21-0EDA52DFEEA9}"/>
              </a:ext>
            </a:extLst>
          </p:cNvPr>
          <p:cNvSpPr txBox="1"/>
          <p:nvPr/>
        </p:nvSpPr>
        <p:spPr>
          <a:xfrm>
            <a:off x="785318" y="49417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Bottom-quartile grades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D0853-F0F1-8F63-8F91-EF9A63DDC3B4}"/>
              </a:ext>
            </a:extLst>
          </p:cNvPr>
          <p:cNvSpPr txBox="1"/>
          <p:nvPr/>
        </p:nvSpPr>
        <p:spPr>
          <a:xfrm>
            <a:off x="7795437" y="5271058"/>
            <a:ext cx="3370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Only 22% with Lawson and/or Math high (regardless of compensation)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4122778-79FC-4112-A290-843C2A285A7F}"/>
              </a:ext>
            </a:extLst>
          </p:cNvPr>
          <p:cNvSpPr/>
          <p:nvPr/>
        </p:nvSpPr>
        <p:spPr>
          <a:xfrm>
            <a:off x="6564789" y="5380847"/>
            <a:ext cx="978408" cy="484632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4F264F2-A0BD-A11C-A2C3-95029F12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07FAA0F-9856-6577-BEB3-9FDD88F3942B}"/>
              </a:ext>
            </a:extLst>
          </p:cNvPr>
          <p:cNvSpPr txBox="1">
            <a:spLocks/>
          </p:cNvSpPr>
          <p:nvPr/>
        </p:nvSpPr>
        <p:spPr bwMode="auto">
          <a:xfrm>
            <a:off x="304800" y="274638"/>
            <a:ext cx="1165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/>
              <a:t>Math and Lawson pretests are (semi-)independent predictors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6978306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16B2-5F15-6303-B972-B8C838C8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 vs. Predictors: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928C-DA62-03CF-B3E6-3D1188E80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70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5E296-6DA8-3B51-64E9-353A81E1AFB7}"/>
              </a:ext>
            </a:extLst>
          </p:cNvPr>
          <p:cNvGrpSpPr/>
          <p:nvPr/>
        </p:nvGrpSpPr>
        <p:grpSpPr>
          <a:xfrm>
            <a:off x="1020726" y="1044025"/>
            <a:ext cx="9894266" cy="5432975"/>
            <a:chOff x="1020726" y="1044025"/>
            <a:chExt cx="9894266" cy="54329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047256-926D-11EE-C4AA-75FDACD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726" y="1044025"/>
              <a:ext cx="9894266" cy="543297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FD04EDB-C378-FBCA-B2D8-30FEE1E19516}"/>
                </a:ext>
              </a:extLst>
            </p:cNvPr>
            <p:cNvSpPr txBox="1"/>
            <p:nvPr/>
          </p:nvSpPr>
          <p:spPr>
            <a:xfrm>
              <a:off x="2518186" y="1143000"/>
              <a:ext cx="7155628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>
                  <a:latin typeface="+mn-lt"/>
                </a:rPr>
                <a:t>CU Grades as a function of Lawson Pretest Score (N=466)</a:t>
              </a:r>
            </a:p>
            <a:p>
              <a:pPr algn="ctr"/>
              <a:r>
                <a:rPr lang="en-US" sz="1900" b="1" dirty="0">
                  <a:latin typeface="+mn-lt"/>
                </a:rPr>
                <a:t>r = 0.39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0823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4DCC88D-C648-EB04-3CE4-AFE49BA79973}"/>
              </a:ext>
            </a:extLst>
          </p:cNvPr>
          <p:cNvGrpSpPr/>
          <p:nvPr/>
        </p:nvGrpSpPr>
        <p:grpSpPr>
          <a:xfrm>
            <a:off x="1020726" y="1044025"/>
            <a:ext cx="9894266" cy="5432975"/>
            <a:chOff x="1020726" y="1044025"/>
            <a:chExt cx="9894266" cy="54329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047256-926D-11EE-C4AA-75FDACD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726" y="1044025"/>
              <a:ext cx="9894266" cy="543297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B38C83-2C89-CA7C-DA78-79E03D1BBBEB}"/>
                </a:ext>
              </a:extLst>
            </p:cNvPr>
            <p:cNvSpPr txBox="1"/>
            <p:nvPr/>
          </p:nvSpPr>
          <p:spPr>
            <a:xfrm>
              <a:off x="2518186" y="1143000"/>
              <a:ext cx="7155628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>
                  <a:latin typeface="+mn-lt"/>
                </a:rPr>
                <a:t>CU Grades as a function of Lawson Pretest Score (N=466)</a:t>
              </a:r>
            </a:p>
            <a:p>
              <a:pPr algn="ctr"/>
              <a:r>
                <a:rPr lang="en-US" sz="1900" b="1" dirty="0">
                  <a:latin typeface="+mn-lt"/>
                </a:rPr>
                <a:t>r = 0.39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5B8F2C-D432-052B-3F14-7A0315CE6A79}"/>
              </a:ext>
            </a:extLst>
          </p:cNvPr>
          <p:cNvSpPr txBox="1"/>
          <p:nvPr/>
        </p:nvSpPr>
        <p:spPr>
          <a:xfrm>
            <a:off x="2438400" y="4953000"/>
            <a:ext cx="8229600" cy="46166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Lawson pretest score can have large effect on grades</a:t>
            </a:r>
          </a:p>
        </p:txBody>
      </p:sp>
    </p:spTree>
    <p:extLst>
      <p:ext uri="{BB962C8B-B14F-4D97-AF65-F5344CB8AC3E}">
        <p14:creationId xmlns:p14="http://schemas.microsoft.com/office/powerpoint/2010/main" val="587531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EE7DA9F-3867-AB57-DD14-F4AF2A682BE5}"/>
              </a:ext>
            </a:extLst>
          </p:cNvPr>
          <p:cNvGrpSpPr/>
          <p:nvPr/>
        </p:nvGrpSpPr>
        <p:grpSpPr>
          <a:xfrm>
            <a:off x="1020726" y="1044025"/>
            <a:ext cx="9894266" cy="5432975"/>
            <a:chOff x="1020726" y="1044025"/>
            <a:chExt cx="9894266" cy="54329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047256-926D-11EE-C4AA-75FDACD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726" y="1044025"/>
              <a:ext cx="9894266" cy="543297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487ED1-0A69-E6BD-B2A0-BA37E35434DF}"/>
                </a:ext>
              </a:extLst>
            </p:cNvPr>
            <p:cNvSpPr txBox="1"/>
            <p:nvPr/>
          </p:nvSpPr>
          <p:spPr>
            <a:xfrm>
              <a:off x="2518186" y="1143000"/>
              <a:ext cx="7155628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>
                  <a:latin typeface="+mn-lt"/>
                </a:rPr>
                <a:t>CU Grades as a function of Lawson Pretest Score (N=466)</a:t>
              </a:r>
            </a:p>
            <a:p>
              <a:pPr algn="ctr"/>
              <a:r>
                <a:rPr lang="en-US" sz="1900" b="1" dirty="0">
                  <a:latin typeface="+mn-lt"/>
                </a:rPr>
                <a:t>r = 0.39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5B8F2C-D432-052B-3F14-7A0315CE6A79}"/>
              </a:ext>
            </a:extLst>
          </p:cNvPr>
          <p:cNvSpPr txBox="1"/>
          <p:nvPr/>
        </p:nvSpPr>
        <p:spPr>
          <a:xfrm>
            <a:off x="3352800" y="5181600"/>
            <a:ext cx="28956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15/24 correct = C grade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1D1B2149-0255-C89A-0129-6BC560A8B0A7}"/>
              </a:ext>
            </a:extLst>
          </p:cNvPr>
          <p:cNvSpPr/>
          <p:nvPr/>
        </p:nvSpPr>
        <p:spPr>
          <a:xfrm>
            <a:off x="6477000" y="4876800"/>
            <a:ext cx="228600" cy="609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631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2C00D0-414D-6A18-CB30-1DCD4E61A269}"/>
              </a:ext>
            </a:extLst>
          </p:cNvPr>
          <p:cNvGrpSpPr/>
          <p:nvPr/>
        </p:nvGrpSpPr>
        <p:grpSpPr>
          <a:xfrm>
            <a:off x="1020726" y="1044025"/>
            <a:ext cx="9894266" cy="5432975"/>
            <a:chOff x="1020726" y="1044025"/>
            <a:chExt cx="9894266" cy="54329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047256-926D-11EE-C4AA-75FDACD9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726" y="1044025"/>
              <a:ext cx="9894266" cy="543297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5B8F2C-D432-052B-3F14-7A0315CE6A79}"/>
                </a:ext>
              </a:extLst>
            </p:cNvPr>
            <p:cNvSpPr txBox="1"/>
            <p:nvPr/>
          </p:nvSpPr>
          <p:spPr>
            <a:xfrm>
              <a:off x="3352800" y="5181600"/>
              <a:ext cx="2895600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15/24 correct = C grade</a:t>
              </a:r>
            </a:p>
          </p:txBody>
        </p:sp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1D1B2149-0255-C89A-0129-6BC560A8B0A7}"/>
                </a:ext>
              </a:extLst>
            </p:cNvPr>
            <p:cNvSpPr/>
            <p:nvPr/>
          </p:nvSpPr>
          <p:spPr>
            <a:xfrm>
              <a:off x="6477000" y="4876800"/>
              <a:ext cx="228600" cy="6096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404729-84E3-A983-1D8B-DCD65F824B07}"/>
                </a:ext>
              </a:extLst>
            </p:cNvPr>
            <p:cNvSpPr txBox="1"/>
            <p:nvPr/>
          </p:nvSpPr>
          <p:spPr>
            <a:xfrm>
              <a:off x="7467600" y="4979548"/>
              <a:ext cx="2895600" cy="369332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21/24 correct = B grade</a:t>
              </a:r>
            </a:p>
          </p:txBody>
        </p:sp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D2DC2757-DDE0-96CC-5569-70CA74C174AD}"/>
                </a:ext>
              </a:extLst>
            </p:cNvPr>
            <p:cNvSpPr/>
            <p:nvPr/>
          </p:nvSpPr>
          <p:spPr>
            <a:xfrm>
              <a:off x="8229600" y="4191000"/>
              <a:ext cx="228600" cy="609600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73AAFE-7E6E-5EBC-8ADD-CE4BF4437A6E}"/>
                </a:ext>
              </a:extLst>
            </p:cNvPr>
            <p:cNvSpPr txBox="1"/>
            <p:nvPr/>
          </p:nvSpPr>
          <p:spPr>
            <a:xfrm>
              <a:off x="2518186" y="1143000"/>
              <a:ext cx="7155628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>
                  <a:latin typeface="+mn-lt"/>
                </a:rPr>
                <a:t>CU Grades as a function of Lawson Pretest Score (N=466)</a:t>
              </a:r>
            </a:p>
            <a:p>
              <a:pPr algn="ctr"/>
              <a:r>
                <a:rPr lang="en-US" sz="1900" b="1" dirty="0">
                  <a:latin typeface="+mn-lt"/>
                </a:rPr>
                <a:t>r = 0.39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7038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</a:t>
            </a:r>
          </a:p>
        </p:txBody>
      </p:sp>
    </p:spTree>
    <p:extLst>
      <p:ext uri="{BB962C8B-B14F-4D97-AF65-F5344CB8AC3E}">
        <p14:creationId xmlns:p14="http://schemas.microsoft.com/office/powerpoint/2010/main" val="237601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63C34-8577-400F-894F-7A26B207B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49099"/>
            <a:ext cx="5100996" cy="2581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2A82-D705-4599-8C7B-BD2E9EB67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44" y="225537"/>
            <a:ext cx="3866312" cy="301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464A3-ED05-4FCE-B419-3BA86BAF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20" y="446919"/>
            <a:ext cx="3533128" cy="2753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E7E67-8A14-43A3-9CE0-4C6C1878A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662828"/>
            <a:ext cx="4661834" cy="29539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9110C-AC27-4B5A-B83C-75501E6F9DE0}"/>
              </a:ext>
            </a:extLst>
          </p:cNvPr>
          <p:cNvCxnSpPr>
            <a:cxnSpLocks/>
          </p:cNvCxnSpPr>
          <p:nvPr/>
        </p:nvCxnSpPr>
        <p:spPr>
          <a:xfrm>
            <a:off x="228600" y="3505200"/>
            <a:ext cx="1173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403072-308C-4B2D-90E4-DB497423AAF3}"/>
              </a:ext>
            </a:extLst>
          </p:cNvPr>
          <p:cNvCxnSpPr/>
          <p:nvPr/>
        </p:nvCxnSpPr>
        <p:spPr>
          <a:xfrm>
            <a:off x="5638800" y="35052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887AF-CD50-4691-B8C0-F4BE7F341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031" y="914400"/>
            <a:ext cx="4559969" cy="14443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480537-78F4-45BF-8C49-95FA07A0EF15}"/>
              </a:ext>
            </a:extLst>
          </p:cNvPr>
          <p:cNvCxnSpPr/>
          <p:nvPr/>
        </p:nvCxnSpPr>
        <p:spPr>
          <a:xfrm>
            <a:off x="7467600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6C7FD-8963-4209-91F9-74675D9C8ADB}"/>
              </a:ext>
            </a:extLst>
          </p:cNvPr>
          <p:cNvCxnSpPr/>
          <p:nvPr/>
        </p:nvCxnSpPr>
        <p:spPr>
          <a:xfrm>
            <a:off x="3705644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830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 = 0.08 FCI Pretest + 0.2642 Lawson Pretest</a:t>
            </a:r>
          </a:p>
        </p:txBody>
      </p:sp>
    </p:spTree>
    <p:extLst>
      <p:ext uri="{BB962C8B-B14F-4D97-AF65-F5344CB8AC3E}">
        <p14:creationId xmlns:p14="http://schemas.microsoft.com/office/powerpoint/2010/main" val="31659237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959DF-A7FE-E7FD-887B-BAFFA0CB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9282076" cy="5594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 = 0.08 FCI Pretest + 0.2642 Lawson Pretest</a:t>
            </a:r>
          </a:p>
        </p:txBody>
      </p:sp>
    </p:spTree>
    <p:extLst>
      <p:ext uri="{BB962C8B-B14F-4D97-AF65-F5344CB8AC3E}">
        <p14:creationId xmlns:p14="http://schemas.microsoft.com/office/powerpoint/2010/main" val="18165526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959DF-A7FE-E7FD-887B-BAFFA0CB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9282076" cy="5594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 = 0.08 FCI Pretest + 0.2642 Lawson Pretest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6F08AAE-06C9-DF0E-EF70-E70A1AB303FF}"/>
              </a:ext>
            </a:extLst>
          </p:cNvPr>
          <p:cNvSpPr/>
          <p:nvPr/>
        </p:nvSpPr>
        <p:spPr>
          <a:xfrm>
            <a:off x="5105400" y="27432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02998-7734-A7AA-8BC2-428505C4F047}"/>
              </a:ext>
            </a:extLst>
          </p:cNvPr>
          <p:cNvSpPr txBox="1"/>
          <p:nvPr/>
        </p:nvSpPr>
        <p:spPr>
          <a:xfrm>
            <a:off x="7772400" y="3666460"/>
            <a:ext cx="3657600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this class, the Lawson score had the larger influence on grades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6401209B-EF97-0972-6FFF-A67135DE76B1}"/>
              </a:ext>
            </a:extLst>
          </p:cNvPr>
          <p:cNvSpPr/>
          <p:nvPr/>
        </p:nvSpPr>
        <p:spPr>
          <a:xfrm rot="1109717">
            <a:off x="6081520" y="3553040"/>
            <a:ext cx="1610871" cy="226838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593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Numerous factors influence students’ physics course performance</a:t>
            </a:r>
          </a:p>
          <a:p>
            <a:r>
              <a:rPr lang="en-US" sz="2400" dirty="0"/>
              <a:t>Previous preparation in calculational skill, reasoning, and physics concept knowledge is important (as well as effort)</a:t>
            </a:r>
          </a:p>
          <a:p>
            <a:r>
              <a:rPr lang="en-US" sz="2400" dirty="0"/>
              <a:t>Our results are consistent with findings reported by:</a:t>
            </a:r>
          </a:p>
          <a:p>
            <a:pPr lvl="1"/>
            <a:r>
              <a:rPr lang="en-US" sz="2000" dirty="0"/>
              <a:t>L. Ding, PRPER </a:t>
            </a:r>
            <a:r>
              <a:rPr lang="en-US" sz="2000" b="1" dirty="0"/>
              <a:t>10,</a:t>
            </a:r>
            <a:r>
              <a:rPr lang="en-US" sz="2000" dirty="0"/>
              <a:t> 023101 (2014)]</a:t>
            </a:r>
          </a:p>
          <a:p>
            <a:pPr lvl="1"/>
            <a:r>
              <a:rPr lang="en-US" sz="2000" dirty="0"/>
              <a:t>Salehi et al., PRPER </a:t>
            </a:r>
            <a:r>
              <a:rPr lang="en-US" sz="2000" b="1" dirty="0"/>
              <a:t>15</a:t>
            </a:r>
            <a:r>
              <a:rPr lang="en-US" sz="2000" dirty="0"/>
              <a:t>, 020114 (2019)</a:t>
            </a:r>
          </a:p>
          <a:p>
            <a:pPr lvl="1"/>
            <a:r>
              <a:rPr lang="en-US" sz="2000" dirty="0"/>
              <a:t>Stewart et al., PRPER </a:t>
            </a:r>
            <a:r>
              <a:rPr lang="en-US" sz="2000" b="1" dirty="0"/>
              <a:t>17</a:t>
            </a:r>
            <a:r>
              <a:rPr lang="en-US" sz="2000" dirty="0"/>
              <a:t>, 010107 (2021)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48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Scores and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Correlation coefficient between mathematics pretest score and final course grades varies greatly from course to course: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1" dirty="0"/>
              <a:t>r</a:t>
            </a:r>
            <a:r>
              <a:rPr lang="en-US" sz="2400" dirty="0"/>
              <a:t> ≈ +0.10 - +0.50.</a:t>
            </a:r>
          </a:p>
          <a:p>
            <a:r>
              <a:rPr lang="en-US" sz="2800" dirty="0"/>
              <a:t>However, slope of fit line for grades vs. math score is relatively high, therefore…</a:t>
            </a:r>
          </a:p>
          <a:p>
            <a:r>
              <a:rPr lang="en-US" sz="2800" dirty="0"/>
              <a:t>…pretest score on mathematics diagnostic can </a:t>
            </a:r>
            <a:r>
              <a:rPr lang="en-US" sz="2800" i="1" dirty="0"/>
              <a:t>approximately</a:t>
            </a:r>
            <a:r>
              <a:rPr lang="en-US" sz="2800" dirty="0"/>
              <a:t> predict final course grade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difference between correlation coefficients and slopes. Relationships on the same row were generated by the same underlying function ( y ~ 15 z x and y ~ 15 z 5 x , respectively) but are characterised by different correlation coefficients ( r ~ 0 : 94 and r ~ 0 : 59 , respectively). The inverse is true for relationships in the same column. doi:10.1371/journal.pone.0069172.g002 ">
            <a:extLst>
              <a:ext uri="{FF2B5EF4-FFF2-40B4-BE49-F238E27FC236}">
                <a16:creationId xmlns:a16="http://schemas.microsoft.com/office/drawing/2014/main" id="{0830DC2C-AEEE-ABA9-6861-55EB45B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2887"/>
            <a:ext cx="64484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788043-88A2-720A-9967-969F1370F47D}"/>
              </a:ext>
            </a:extLst>
          </p:cNvPr>
          <p:cNvSpPr/>
          <p:nvPr/>
        </p:nvSpPr>
        <p:spPr>
          <a:xfrm>
            <a:off x="6751559" y="76200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C1D7-619D-66BE-8A58-0F6293E2D142}"/>
              </a:ext>
            </a:extLst>
          </p:cNvPr>
          <p:cNvSpPr txBox="1"/>
          <p:nvPr/>
        </p:nvSpPr>
        <p:spPr>
          <a:xfrm>
            <a:off x="228600" y="381000"/>
            <a:ext cx="287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correlation, small slope:</a:t>
            </a:r>
          </a:p>
          <a:p>
            <a:r>
              <a:rPr lang="en-US" dirty="0"/>
              <a:t>Changes in predictor variable have little effect (though highly predictable)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3AB14-AFCC-4240-B002-A5E2F75ACE06}"/>
              </a:ext>
            </a:extLst>
          </p:cNvPr>
          <p:cNvSpPr/>
          <p:nvPr/>
        </p:nvSpPr>
        <p:spPr>
          <a:xfrm>
            <a:off x="2871788" y="70644"/>
            <a:ext cx="3598784" cy="3487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6AA8C-2202-ED62-E6FB-4DA3C45A6E62}"/>
              </a:ext>
            </a:extLst>
          </p:cNvPr>
          <p:cNvSpPr/>
          <p:nvPr/>
        </p:nvSpPr>
        <p:spPr>
          <a:xfrm>
            <a:off x="3200400" y="3656145"/>
            <a:ext cx="3048000" cy="303904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D4E94E-871E-3AE9-7041-F589D081620F}"/>
              </a:ext>
            </a:extLst>
          </p:cNvPr>
          <p:cNvSpPr/>
          <p:nvPr/>
        </p:nvSpPr>
        <p:spPr>
          <a:xfrm>
            <a:off x="1664493" y="22033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530BF3-95AD-ED23-858F-49318481B938}"/>
              </a:ext>
            </a:extLst>
          </p:cNvPr>
          <p:cNvSpPr/>
          <p:nvPr/>
        </p:nvSpPr>
        <p:spPr>
          <a:xfrm>
            <a:off x="6611853" y="3581438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36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7354</TotalTime>
  <Words>4217</Words>
  <Application>Microsoft Office PowerPoint</Application>
  <PresentationFormat>Widescreen</PresentationFormat>
  <Paragraphs>1485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Wingdings</vt:lpstr>
      <vt:lpstr>Default Design</vt:lpstr>
      <vt:lpstr>Predictors of performance in introductory physics courses</vt:lpstr>
      <vt:lpstr>Data Sources</vt:lpstr>
      <vt:lpstr>Acknowledgments</vt:lpstr>
      <vt:lpstr>Mathematics Diagnostic Pretest </vt:lpstr>
      <vt:lpstr>PowerPoint Presentation</vt:lpstr>
      <vt:lpstr>PowerPoint Presentation</vt:lpstr>
      <vt:lpstr>PowerPoint Presentation</vt:lpstr>
      <vt:lpstr>Relation Between Scores and 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other than math preparation may influence course performance</vt:lpstr>
      <vt:lpstr>Scientific reasoning skills: The 24-item Lawson test</vt:lpstr>
      <vt:lpstr>PowerPoint Presentation</vt:lpstr>
      <vt:lpstr>PowerPoint Presentation</vt:lpstr>
      <vt:lpstr>Objections to Lawson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physics concept pretest score a predictor of grades?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are correlated, but not 100%</vt:lpstr>
      <vt:lpstr>Math and Lawson pretests are (semi-)independent predictors</vt:lpstr>
      <vt:lpstr>Math and Lawson pretests are (semi-)independent predictors</vt:lpstr>
      <vt:lpstr>Math and Lawson pretests are (semi-)independent predictors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Grades vs. Predictors: An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Patterns by Introductory Physics Students on Mathematics Diagnostic Tests</dc:title>
  <dc:creator>David Meltzer</dc:creator>
  <cp:lastModifiedBy>David Meltzer</cp:lastModifiedBy>
  <cp:revision>230</cp:revision>
  <cp:lastPrinted>2022-07-11T03:36:25Z</cp:lastPrinted>
  <dcterms:created xsi:type="dcterms:W3CDTF">2020-10-14T06:52:17Z</dcterms:created>
  <dcterms:modified xsi:type="dcterms:W3CDTF">2024-09-30T08:35:00Z</dcterms:modified>
</cp:coreProperties>
</file>