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1043" r:id="rId2"/>
    <p:sldId id="966" r:id="rId3"/>
    <p:sldId id="1044" r:id="rId4"/>
    <p:sldId id="1181" r:id="rId5"/>
    <p:sldId id="1182" r:id="rId6"/>
    <p:sldId id="1180" r:id="rId7"/>
    <p:sldId id="1167" r:id="rId8"/>
    <p:sldId id="1246" r:id="rId9"/>
    <p:sldId id="1238" r:id="rId10"/>
    <p:sldId id="1239" r:id="rId11"/>
    <p:sldId id="1240" r:id="rId12"/>
    <p:sldId id="1241" r:id="rId13"/>
    <p:sldId id="1157" r:id="rId14"/>
    <p:sldId id="1143" r:id="rId15"/>
    <p:sldId id="1140" r:id="rId16"/>
    <p:sldId id="1243" r:id="rId17"/>
    <p:sldId id="1244" r:id="rId18"/>
    <p:sldId id="1247" r:id="rId19"/>
    <p:sldId id="1144" r:id="rId20"/>
    <p:sldId id="1273" r:id="rId21"/>
    <p:sldId id="1248" r:id="rId22"/>
    <p:sldId id="1250" r:id="rId23"/>
    <p:sldId id="1206" r:id="rId24"/>
    <p:sldId id="1270" r:id="rId25"/>
    <p:sldId id="1269" r:id="rId26"/>
    <p:sldId id="1251" r:id="rId27"/>
    <p:sldId id="1272" r:id="rId28"/>
    <p:sldId id="1271" r:id="rId29"/>
    <p:sldId id="1252" r:id="rId30"/>
    <p:sldId id="1162" r:id="rId31"/>
    <p:sldId id="1275" r:id="rId32"/>
    <p:sldId id="1268" r:id="rId33"/>
    <p:sldId id="1219" r:id="rId34"/>
    <p:sldId id="1220" r:id="rId35"/>
    <p:sldId id="1221" r:id="rId36"/>
    <p:sldId id="1222" r:id="rId37"/>
    <p:sldId id="1261" r:id="rId38"/>
    <p:sldId id="1231" r:id="rId39"/>
    <p:sldId id="1232" r:id="rId40"/>
    <p:sldId id="1230" r:id="rId41"/>
    <p:sldId id="1233" r:id="rId42"/>
    <p:sldId id="1234" r:id="rId43"/>
    <p:sldId id="1235" r:id="rId44"/>
    <p:sldId id="1259" r:id="rId45"/>
    <p:sldId id="1253" r:id="rId46"/>
    <p:sldId id="1260" r:id="rId47"/>
    <p:sldId id="1255" r:id="rId48"/>
    <p:sldId id="1256" r:id="rId49"/>
    <p:sldId id="1225" r:id="rId50"/>
    <p:sldId id="1274" r:id="rId51"/>
    <p:sldId id="1223" r:id="rId52"/>
    <p:sldId id="1263" r:id="rId53"/>
    <p:sldId id="1227" r:id="rId54"/>
    <p:sldId id="1228" r:id="rId55"/>
    <p:sldId id="1048" r:id="rId56"/>
    <p:sldId id="1192" r:id="rId57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7F9453-84F7-9EF9-92B1-09B9D4B7D691}" name="Dakota King" initials="DK" userId="abd8259705e70c9d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CDA533"/>
    <a:srgbClr val="E5D21B"/>
    <a:srgbClr val="AB63FA"/>
    <a:srgbClr val="00CC96"/>
    <a:srgbClr val="EF553B"/>
    <a:srgbClr val="636EFA"/>
    <a:srgbClr val="FF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4" autoAdjust="0"/>
    <p:restoredTop sz="90611" autoAdjust="0"/>
  </p:normalViewPr>
  <p:slideViewPr>
    <p:cSldViewPr>
      <p:cViewPr varScale="1">
        <p:scale>
          <a:sx n="176" d="100"/>
          <a:sy n="176" d="100"/>
        </p:scale>
        <p:origin x="88" y="2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48F7F-5ADE-43FC-AA90-CCC86737E65F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79AED-804E-45A7-B3A7-86DDE46FD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09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79AED-804E-45A7-B3A7-86DDE46FDD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5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79AED-804E-45A7-B3A7-86DDE46FDD9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85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79AED-804E-45A7-B3A7-86DDE46FDD9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57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79AED-804E-45A7-B3A7-86DDE46FDD9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84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79AED-804E-45A7-B3A7-86DDE46FDD9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78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79AED-804E-45A7-B3A7-86DDE46FDD9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71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79AED-804E-45A7-B3A7-86DDE46FDD9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927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79AED-804E-45A7-B3A7-86DDE46FDD9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511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79AED-804E-45A7-B3A7-86DDE46FDD9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965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79AED-804E-45A7-B3A7-86DDE46FDD9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490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79AED-804E-45A7-B3A7-86DDE46FDD9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97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79AED-804E-45A7-B3A7-86DDE46FDD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205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79AED-804E-45A7-B3A7-86DDE46FDD9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243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79AED-804E-45A7-B3A7-86DDE46FDD9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919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79AED-804E-45A7-B3A7-86DDE46FDD9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802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79AED-804E-45A7-B3A7-86DDE46FDD9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800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79AED-804E-45A7-B3A7-86DDE46FDD9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027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79AED-804E-45A7-B3A7-86DDE46FDD9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85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79AED-804E-45A7-B3A7-86DDE46FDD9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968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79AED-804E-45A7-B3A7-86DDE46FDD9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49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79AED-804E-45A7-B3A7-86DDE46FDD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66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79AED-804E-45A7-B3A7-86DDE46FDD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6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79AED-804E-45A7-B3A7-86DDE46FDD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31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79AED-804E-45A7-B3A7-86DDE46FDD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69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79AED-804E-45A7-B3A7-86DDE46FDD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28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79AED-804E-45A7-B3A7-86DDE46FDD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19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79AED-804E-45A7-B3A7-86DDE46FDD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8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FFF6A-BAB8-417B-A862-667C85518E3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5E122-9FA0-46A6-B6B5-413AF25787B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8C555-4348-409E-86FB-53164A04BE7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55C1A-3CA6-4C46-8A1E-A8FF9B4F752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F1C78-51A6-4501-83BE-01A9651064F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4AE13-2AFF-4850-9229-8E20CD54EEA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59ABC-C4AA-42FB-9058-EC8302B3612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5B247-466A-4414-A8EF-74E29168220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B3736-879E-4949-BB0C-648C25A0EB7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D88A0-FABB-498E-992E-5C8DE1A77A7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5933E-2EF6-4540-B64C-4273A8CF7F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910B453-F4E5-489B-B2CF-66710B8E401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7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11506200" cy="1695450"/>
          </a:xfrm>
        </p:spPr>
        <p:txBody>
          <a:bodyPr/>
          <a:lstStyle/>
          <a:p>
            <a:pPr algn="l"/>
            <a:br>
              <a:rPr lang="en-US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n-US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3600" b="0" i="0" u="none" strike="noStrike" baseline="0" dirty="0">
                <a:solidFill>
                  <a:srgbClr val="000000"/>
                </a:solidFill>
              </a:rPr>
              <a:t>Relationship between course grades in introductory physics and pre-instruction assessment scores	</a:t>
            </a:r>
          </a:p>
        </p:txBody>
      </p:sp>
      <p:sp>
        <p:nvSpPr>
          <p:cNvPr id="1331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895600"/>
            <a:ext cx="10439400" cy="1447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800" dirty="0"/>
              <a:t>David E. Meltzer</a:t>
            </a:r>
            <a:r>
              <a:rPr lang="en-US" altLang="en-US" sz="2800" baseline="30000" dirty="0"/>
              <a:t>1</a:t>
            </a:r>
            <a:r>
              <a:rPr lang="en-US" altLang="en-US" sz="2800" dirty="0"/>
              <a:t> and Dakota H. King</a:t>
            </a:r>
            <a:r>
              <a:rPr lang="en-US" altLang="en-US" sz="2800" baseline="30000" dirty="0"/>
              <a:t>2</a:t>
            </a:r>
            <a:endParaRPr lang="en-US" altLang="en-US" sz="2800" dirty="0"/>
          </a:p>
          <a:p>
            <a:pPr eaLnBrk="1" hangingPunct="1">
              <a:spcBef>
                <a:spcPct val="0"/>
              </a:spcBef>
            </a:pPr>
            <a:endParaRPr lang="en-US" altLang="en-US" sz="2000" baseline="20000" dirty="0"/>
          </a:p>
          <a:p>
            <a:pPr eaLnBrk="1" hangingPunct="1">
              <a:spcBef>
                <a:spcPct val="0"/>
              </a:spcBef>
            </a:pPr>
            <a:r>
              <a:rPr lang="en-US" altLang="en-US" sz="2000" baseline="30000" dirty="0"/>
              <a:t>1</a:t>
            </a:r>
            <a:r>
              <a:rPr lang="en-US" altLang="en-US" sz="2000" dirty="0"/>
              <a:t>Arizona State University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baseline="30000" dirty="0"/>
              <a:t>2</a:t>
            </a:r>
            <a:r>
              <a:rPr lang="en-US" altLang="en-US" sz="2000" dirty="0"/>
              <a:t>University of Arizona College of Veterinary Medicine</a:t>
            </a:r>
          </a:p>
          <a:p>
            <a:pPr eaLnBrk="1" hangingPunct="1">
              <a:spcBef>
                <a:spcPct val="0"/>
              </a:spcBef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</a:pPr>
            <a:endParaRPr lang="en-US" altLang="en-US" sz="2800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Supported in part by NSF DUE #1504986 and #1914712</a:t>
            </a:r>
          </a:p>
          <a:p>
            <a:pPr eaLnBrk="1" hangingPunct="1"/>
            <a:endParaRPr lang="en-US" altLang="en-US" sz="2200" dirty="0"/>
          </a:p>
          <a:p>
            <a:pPr eaLnBrk="1" hangingPunct="1"/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008116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766838"/>
              </p:ext>
            </p:extLst>
          </p:nvPr>
        </p:nvGraphicFramePr>
        <p:xfrm>
          <a:off x="533400" y="545961"/>
          <a:ext cx="11277601" cy="5583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72341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792607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531993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76677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top-quartile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top-quartile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335218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165216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829581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05395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13760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366047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Alg-2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ASU-T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45487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Calc-1 2021a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Calc-1 2021b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62207"/>
                  </a:ext>
                </a:extLst>
              </a:tr>
              <a:tr h="42367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Calc-2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58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(unweighted)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(809)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14958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2588187" y="110534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 Course Grade vs. Mathematics Diagnostic Pretest Score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49B0038-0F30-FEEB-A183-04FE6DE754B4}"/>
              </a:ext>
            </a:extLst>
          </p:cNvPr>
          <p:cNvSpPr/>
          <p:nvPr/>
        </p:nvSpPr>
        <p:spPr>
          <a:xfrm>
            <a:off x="2324100" y="54778"/>
            <a:ext cx="7391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FFAEB54-7C07-390C-79E2-BA65E7D8486E}"/>
              </a:ext>
            </a:extLst>
          </p:cNvPr>
          <p:cNvSpPr/>
          <p:nvPr/>
        </p:nvSpPr>
        <p:spPr>
          <a:xfrm>
            <a:off x="6553200" y="145976"/>
            <a:ext cx="3910584" cy="62312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6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018479"/>
              </p:ext>
            </p:extLst>
          </p:nvPr>
        </p:nvGraphicFramePr>
        <p:xfrm>
          <a:off x="533400" y="545961"/>
          <a:ext cx="11277601" cy="5583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72341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792607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531993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76677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top-quartile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top-quartile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335218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165216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829581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05395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13760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366047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Alg-2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ASU-T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45487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Calc-1 2021a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Calc-1 2021b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62207"/>
                  </a:ext>
                </a:extLst>
              </a:tr>
              <a:tr h="42367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Calc-2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58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(unweighted)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(809)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14958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2588187" y="110534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 Course Grade vs. Mathematics Diagnostic Pretest Score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49B0038-0F30-FEEB-A183-04FE6DE754B4}"/>
              </a:ext>
            </a:extLst>
          </p:cNvPr>
          <p:cNvSpPr/>
          <p:nvPr/>
        </p:nvSpPr>
        <p:spPr>
          <a:xfrm>
            <a:off x="2324100" y="54778"/>
            <a:ext cx="7391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DB90F52-810F-5885-B047-7757763465C5}"/>
              </a:ext>
            </a:extLst>
          </p:cNvPr>
          <p:cNvSpPr/>
          <p:nvPr/>
        </p:nvSpPr>
        <p:spPr>
          <a:xfrm>
            <a:off x="9906000" y="187949"/>
            <a:ext cx="2337816" cy="59411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9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50837"/>
              </p:ext>
            </p:extLst>
          </p:nvPr>
        </p:nvGraphicFramePr>
        <p:xfrm>
          <a:off x="533400" y="545961"/>
          <a:ext cx="11277601" cy="5583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72341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792607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531993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76677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top-quartile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top-quartile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335218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165216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829581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05395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13760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366047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Alg-2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ASU-T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45487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Calc-1 2021a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Calc-1 2021b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62207"/>
                  </a:ext>
                </a:extLst>
              </a:tr>
              <a:tr h="42367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Calc-2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58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(unweighted)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(809)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14958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2588187" y="110534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 Course Grade vs. Mathematics Diagnostic Pretest Score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49B0038-0F30-FEEB-A183-04FE6DE754B4}"/>
              </a:ext>
            </a:extLst>
          </p:cNvPr>
          <p:cNvSpPr/>
          <p:nvPr/>
        </p:nvSpPr>
        <p:spPr>
          <a:xfrm>
            <a:off x="2324100" y="54778"/>
            <a:ext cx="7391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B1DDAFD-C6A2-2A25-99CD-0C0C303217F7}"/>
              </a:ext>
            </a:extLst>
          </p:cNvPr>
          <p:cNvSpPr/>
          <p:nvPr/>
        </p:nvSpPr>
        <p:spPr>
          <a:xfrm>
            <a:off x="304800" y="5638431"/>
            <a:ext cx="11430000" cy="673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BB2C8138-F763-19E0-9EC3-2925CF869614}"/>
              </a:ext>
            </a:extLst>
          </p:cNvPr>
          <p:cNvSpPr/>
          <p:nvPr/>
        </p:nvSpPr>
        <p:spPr>
          <a:xfrm>
            <a:off x="10972800" y="6163594"/>
            <a:ext cx="256032" cy="67360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5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C790CE-7EE8-F9DD-B431-856ED13AD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477" y="304800"/>
            <a:ext cx="10936806" cy="1600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8B75D2-B484-0D29-B807-A06514D937A6}"/>
              </a:ext>
            </a:extLst>
          </p:cNvPr>
          <p:cNvSpPr txBox="1"/>
          <p:nvPr/>
        </p:nvSpPr>
        <p:spPr>
          <a:xfrm>
            <a:off x="1676400" y="4475946"/>
            <a:ext cx="8839200" cy="954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High scorers on math pretest were 3.8 times more likely to get a high grade than were low scorers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E5B6E7-8E2B-7F5D-0216-9EA18530B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03543"/>
            <a:ext cx="12192000" cy="125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68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502507"/>
              </p:ext>
            </p:extLst>
          </p:nvPr>
        </p:nvGraphicFramePr>
        <p:xfrm>
          <a:off x="551848" y="575539"/>
          <a:ext cx="10896600" cy="6283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008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185796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27515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769724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412668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398889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61862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Top-quartile Lawson: % with top-quartile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Bottom-quartile Lawson: % with top-quartile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High-grade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258145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Alg-1 2021a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258145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Alg-1 2021b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486899"/>
                  </a:ext>
                </a:extLst>
              </a:tr>
              <a:tr h="258145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Alg-1 2022a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239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Alg-1 2022b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524606"/>
                  </a:ext>
                </a:extLst>
              </a:tr>
              <a:tr h="258145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Alg-1 2023a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717586"/>
                  </a:ext>
                </a:extLst>
              </a:tr>
              <a:tr h="2581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Alg-1 2023b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402439"/>
                  </a:ext>
                </a:extLst>
              </a:tr>
              <a:tr h="258145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Alg-2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258145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Alg-2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13760"/>
                  </a:ext>
                </a:extLst>
              </a:tr>
              <a:tr h="258145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Alg-2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961976"/>
                  </a:ext>
                </a:extLst>
              </a:tr>
              <a:tr h="258145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Alg-1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45487"/>
                  </a:ext>
                </a:extLst>
              </a:tr>
              <a:tr h="258145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Calc-2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258145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Alg-1 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258145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Alg-1 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598595"/>
                  </a:ext>
                </a:extLst>
              </a:tr>
              <a:tr h="258145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Alg-1 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47423"/>
                  </a:ext>
                </a:extLst>
              </a:tr>
              <a:tr h="2581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Alg-1 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893027"/>
                  </a:ext>
                </a:extLst>
              </a:tr>
              <a:tr h="258145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Alg-1 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473545"/>
                  </a:ext>
                </a:extLst>
              </a:tr>
              <a:tr h="258145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Alg-1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266400"/>
                  </a:ext>
                </a:extLst>
              </a:tr>
              <a:tr h="258145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Alg-1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2632"/>
                  </a:ext>
                </a:extLst>
              </a:tr>
              <a:tr h="258145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Alg-1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251020"/>
                  </a:ext>
                </a:extLst>
              </a:tr>
              <a:tr h="258145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Alg-1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61117"/>
                  </a:ext>
                </a:extLst>
              </a:tr>
              <a:tr h="258145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367119"/>
                  </a:ext>
                </a:extLst>
              </a:tr>
              <a:tr h="258145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(unweighted)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(1620)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27244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1" y="176629"/>
            <a:ext cx="8077199" cy="356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/>
              <a:t>High Course Grade vs. Lawson Test of Scientific Reasoning Pretest Score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1DBC438-EF95-6D11-720A-B46AF9FBD9F9}"/>
              </a:ext>
            </a:extLst>
          </p:cNvPr>
          <p:cNvSpPr/>
          <p:nvPr/>
        </p:nvSpPr>
        <p:spPr>
          <a:xfrm>
            <a:off x="1524000" y="74016"/>
            <a:ext cx="8834965" cy="5015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35E5067-3381-0646-B0DF-2E7858FF984D}"/>
              </a:ext>
            </a:extLst>
          </p:cNvPr>
          <p:cNvSpPr/>
          <p:nvPr/>
        </p:nvSpPr>
        <p:spPr>
          <a:xfrm>
            <a:off x="551848" y="6553200"/>
            <a:ext cx="11125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EADC5F95-8944-A0FF-B358-767B860DAB9E}"/>
              </a:ext>
            </a:extLst>
          </p:cNvPr>
          <p:cNvSpPr/>
          <p:nvPr/>
        </p:nvSpPr>
        <p:spPr>
          <a:xfrm rot="13917570">
            <a:off x="11427891" y="6130626"/>
            <a:ext cx="154422" cy="456903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1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175812"/>
              </p:ext>
            </p:extLst>
          </p:nvPr>
        </p:nvGraphicFramePr>
        <p:xfrm>
          <a:off x="616251" y="533400"/>
          <a:ext cx="11277601" cy="6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72341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792607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531993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5891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FCI: % with top-quartile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FCI: % with top-quartile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232495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Alg-1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236970"/>
                  </a:ext>
                </a:extLst>
              </a:tr>
              <a:tr h="232495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Alg-1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67938"/>
                  </a:ext>
                </a:extLst>
              </a:tr>
              <a:tr h="232495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Alg-1 2021a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2324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Alg-1 2021b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588088"/>
                  </a:ext>
                </a:extLst>
              </a:tr>
              <a:tr h="232495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Alg-1 2022a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2324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Alg-1 2022b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3.9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764881"/>
                  </a:ext>
                </a:extLst>
              </a:tr>
              <a:tr h="2324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Alg-1 2023a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967182"/>
                  </a:ext>
                </a:extLst>
              </a:tr>
              <a:tr h="2324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Alg-1 2023b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503527"/>
                  </a:ext>
                </a:extLst>
              </a:tr>
              <a:tr h="232495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Alg-1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232495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Alg-1 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87%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232495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Alg-1 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598595"/>
                  </a:ext>
                </a:extLst>
              </a:tr>
              <a:tr h="2324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Alg-1 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893027"/>
                  </a:ext>
                </a:extLst>
              </a:tr>
              <a:tr h="232495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Alg-1 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473545"/>
                  </a:ext>
                </a:extLst>
              </a:tr>
              <a:tr h="232495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Alg-1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3.6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266400"/>
                  </a:ext>
                </a:extLst>
              </a:tr>
              <a:tr h="232495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Alg-1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2632"/>
                  </a:ext>
                </a:extLst>
              </a:tr>
              <a:tr h="232495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Alg-1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71%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251020"/>
                  </a:ext>
                </a:extLst>
              </a:tr>
              <a:tr h="232495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Alg-1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61117"/>
                  </a:ext>
                </a:extLst>
              </a:tr>
              <a:tr h="232495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367119"/>
                  </a:ext>
                </a:extLst>
              </a:tr>
              <a:tr h="232495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Calc-1 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587792"/>
                  </a:ext>
                </a:extLst>
              </a:tr>
              <a:tr h="232495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Calc-1 2013a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651144"/>
                  </a:ext>
                </a:extLst>
              </a:tr>
              <a:tr h="232495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Calc-1 2013b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54%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800608"/>
                  </a:ext>
                </a:extLst>
              </a:tr>
              <a:tr h="232495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Calc-1 2021a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72527"/>
                  </a:ext>
                </a:extLst>
              </a:tr>
              <a:tr h="232495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Calc-1 2021b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117548"/>
                  </a:ext>
                </a:extLst>
              </a:tr>
              <a:tr h="232495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(unweighted)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(1367)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5.4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88128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64068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High Course Grade vs. FCI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0618D8F-EF6D-370B-8B8F-C44A4B0773DA}"/>
              </a:ext>
            </a:extLst>
          </p:cNvPr>
          <p:cNvSpPr/>
          <p:nvPr/>
        </p:nvSpPr>
        <p:spPr>
          <a:xfrm>
            <a:off x="3048000" y="104253"/>
            <a:ext cx="5697762" cy="4291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E3FC3A0-B64C-6602-8CB7-E0580BF731AE}"/>
              </a:ext>
            </a:extLst>
          </p:cNvPr>
          <p:cNvSpPr/>
          <p:nvPr/>
        </p:nvSpPr>
        <p:spPr>
          <a:xfrm>
            <a:off x="160262" y="6446555"/>
            <a:ext cx="11769876" cy="4031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768B80D9-8920-B889-1D80-5564FEBC78D4}"/>
              </a:ext>
            </a:extLst>
          </p:cNvPr>
          <p:cNvSpPr/>
          <p:nvPr/>
        </p:nvSpPr>
        <p:spPr>
          <a:xfrm rot="13917570">
            <a:off x="11656490" y="6096148"/>
            <a:ext cx="154422" cy="456903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8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DA1167-75C8-2EC5-246F-C63AA3CC938D}"/>
              </a:ext>
            </a:extLst>
          </p:cNvPr>
          <p:cNvSpPr txBox="1"/>
          <p:nvPr/>
        </p:nvSpPr>
        <p:spPr>
          <a:xfrm>
            <a:off x="609600" y="3810000"/>
            <a:ext cx="1066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High and low grades for high and low scorers were compared for more than 2000 students in 30 distinct classes at 4 universities, yielding a total of 114 high/low comparisons. </a:t>
            </a:r>
          </a:p>
          <a:p>
            <a:endParaRPr lang="en-US" sz="2400" b="1" i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1" dirty="0"/>
              <a:t>The quartile ratios were greater than 1.0 in 111 of the 114 cases (97%)</a:t>
            </a:r>
            <a:r>
              <a:rPr lang="en-US" sz="24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5F5508-749C-2274-477C-4485C2125C14}"/>
              </a:ext>
            </a:extLst>
          </p:cNvPr>
          <p:cNvSpPr txBox="1"/>
          <p:nvPr/>
        </p:nvSpPr>
        <p:spPr>
          <a:xfrm>
            <a:off x="838200" y="914400"/>
            <a:ext cx="10058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High scorers on the pretests were about </a:t>
            </a:r>
            <a:r>
              <a:rPr lang="en-US" sz="2800" i="1" dirty="0">
                <a:solidFill>
                  <a:srgbClr val="FF0000"/>
                </a:solidFill>
              </a:rPr>
              <a:t>5 times </a:t>
            </a:r>
            <a:r>
              <a:rPr lang="en-US" sz="2800" dirty="0">
                <a:solidFill>
                  <a:srgbClr val="FF0000"/>
                </a:solidFill>
              </a:rPr>
              <a:t>more likely to get a high grade than low scorers.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Low scorers on the pretests were about </a:t>
            </a:r>
            <a:r>
              <a:rPr lang="en-US" sz="2800" i="1" dirty="0">
                <a:solidFill>
                  <a:srgbClr val="0070C0"/>
                </a:solidFill>
              </a:rPr>
              <a:t>4 times </a:t>
            </a:r>
            <a:r>
              <a:rPr lang="en-US" sz="2800" dirty="0">
                <a:solidFill>
                  <a:srgbClr val="0070C0"/>
                </a:solidFill>
              </a:rPr>
              <a:t>more likely to get a low grade than high scorers.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24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23F42-35FB-E843-CC8F-5D177A983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5DE8A-713D-D86B-9834-5985AC78B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Which, if any, of the diagnostic pretests is most predictive of students’ performance?</a:t>
            </a:r>
          </a:p>
          <a:p>
            <a:r>
              <a:rPr lang="en-US" sz="2800" dirty="0"/>
              <a:t>Does using multiple predictor variables offer greater predictive power than using just one of them?</a:t>
            </a:r>
          </a:p>
          <a:p>
            <a:r>
              <a:rPr lang="en-US" sz="2800" dirty="0"/>
              <a:t>Can an “accurate” predictive model be created that </a:t>
            </a:r>
            <a:r>
              <a:rPr lang="en-US" sz="2800" dirty="0" err="1"/>
              <a:t>incorporares</a:t>
            </a:r>
            <a:r>
              <a:rPr lang="en-US" sz="2800" dirty="0"/>
              <a:t> multiple predictor variables?</a:t>
            </a:r>
          </a:p>
          <a:p>
            <a:r>
              <a:rPr lang="en-US" sz="2800" dirty="0"/>
              <a:t>Does better performance on one pretest indicate that another pretest is more (or less) predictive? (This would be an “interaction” effect.)</a:t>
            </a:r>
          </a:p>
        </p:txBody>
      </p:sp>
    </p:spTree>
    <p:extLst>
      <p:ext uri="{BB962C8B-B14F-4D97-AF65-F5344CB8AC3E}">
        <p14:creationId xmlns:p14="http://schemas.microsoft.com/office/powerpoint/2010/main" val="319861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23F42-35FB-E843-CC8F-5D177A983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5DE8A-713D-D86B-9834-5985AC78B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Which, if any, of the diagnostic pretests is most predictive of students’ performance? </a:t>
            </a:r>
          </a:p>
          <a:p>
            <a:endParaRPr lang="en-US" sz="28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</a:rPr>
              <a:t>Courses and instructors differ on the relative emphasis placed on conceptual problems, mathematical problem solving, and problems requiring significant reading and reasoning skills.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</a:rPr>
              <a:t>There are also many possible ways to compare relative “predictability”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8000"/>
                </a:solidFill>
              </a:rPr>
              <a:t>…for example, compare high/low grade ratios for different pretests</a:t>
            </a:r>
          </a:p>
          <a:p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F97629-F145-5D81-C277-18483A456612}"/>
              </a:ext>
            </a:extLst>
          </p:cNvPr>
          <p:cNvSpPr txBox="1"/>
          <p:nvPr/>
        </p:nvSpPr>
        <p:spPr>
          <a:xfrm>
            <a:off x="4953000" y="20574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Varies with the course</a:t>
            </a:r>
          </a:p>
        </p:txBody>
      </p:sp>
    </p:spTree>
    <p:extLst>
      <p:ext uri="{BB962C8B-B14F-4D97-AF65-F5344CB8AC3E}">
        <p14:creationId xmlns:p14="http://schemas.microsoft.com/office/powerpoint/2010/main" val="422931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606477"/>
              </p:ext>
            </p:extLst>
          </p:nvPr>
        </p:nvGraphicFramePr>
        <p:xfrm>
          <a:off x="228600" y="796106"/>
          <a:ext cx="11810684" cy="2456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832803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672397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2895284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76677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  <a:p>
                      <a:pPr algn="ctr"/>
                      <a:r>
                        <a:rPr lang="en-US" sz="1000" i="1" dirty="0">
                          <a:solidFill>
                            <a:schemeClr val="tx1"/>
                          </a:solidFill>
                        </a:rPr>
                        <a:t>(# classes)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ratio, Math (average)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ratio, Lawson (average)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ratio, FCI (average)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335218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19.6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165216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82958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3657600" y="26023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High Grade Odds Ratios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B653C0B-A022-6C3E-D355-3A9B569E1227}"/>
              </a:ext>
            </a:extLst>
          </p:cNvPr>
          <p:cNvSpPr/>
          <p:nvPr/>
        </p:nvSpPr>
        <p:spPr>
          <a:xfrm>
            <a:off x="76200" y="1452341"/>
            <a:ext cx="3638034" cy="5422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8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1644D-A74A-40D6-8CB8-6BB576246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41D6F-45B1-4C0B-B742-64AD269FB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Diagnostic data have been provided by (among others):</a:t>
            </a:r>
          </a:p>
          <a:p>
            <a:pPr marL="0" indent="0">
              <a:buNone/>
            </a:pPr>
            <a:r>
              <a:rPr lang="en-US" sz="2400" dirty="0"/>
              <a:t>	Vince Coletta (Loyola Marymount University)</a:t>
            </a:r>
          </a:p>
          <a:p>
            <a:pPr marL="0" indent="0">
              <a:buNone/>
            </a:pPr>
            <a:r>
              <a:rPr lang="en-US" sz="2400" dirty="0"/>
              <a:t>	Steven Pollock (University of Colorado, Boulder)</a:t>
            </a:r>
          </a:p>
          <a:p>
            <a:pPr marL="0" indent="0">
              <a:buNone/>
            </a:pPr>
            <a:r>
              <a:rPr lang="en-US" sz="2400" dirty="0"/>
              <a:t>	Christopher Varney (University of West Florida)</a:t>
            </a:r>
          </a:p>
        </p:txBody>
      </p:sp>
    </p:spTree>
    <p:extLst>
      <p:ext uri="{BB962C8B-B14F-4D97-AF65-F5344CB8AC3E}">
        <p14:creationId xmlns:p14="http://schemas.microsoft.com/office/powerpoint/2010/main" val="192539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796106"/>
          <a:ext cx="11810684" cy="2456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832803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672397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2895284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76677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  <a:p>
                      <a:pPr algn="ctr"/>
                      <a:r>
                        <a:rPr lang="en-US" sz="1000" i="1" dirty="0">
                          <a:solidFill>
                            <a:schemeClr val="tx1"/>
                          </a:solidFill>
                        </a:rPr>
                        <a:t>(# classes)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ratio, Math (average)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ratio, Lawson (average)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ratio, FCI (average)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335218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19.6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165216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82958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3657600" y="26023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High Grade Odds Ratios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3DF2C9A-7ED0-0D4A-23B8-D72164EBDC6F}"/>
              </a:ext>
            </a:extLst>
          </p:cNvPr>
          <p:cNvSpPr/>
          <p:nvPr/>
        </p:nvSpPr>
        <p:spPr>
          <a:xfrm>
            <a:off x="4724400" y="1567042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07BF512-99C4-B05D-FE40-1AF45B10E415}"/>
              </a:ext>
            </a:extLst>
          </p:cNvPr>
          <p:cNvSpPr/>
          <p:nvPr/>
        </p:nvSpPr>
        <p:spPr>
          <a:xfrm>
            <a:off x="7487653" y="1909541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C68204B-4B89-3253-8F87-F2FD498B462A}"/>
              </a:ext>
            </a:extLst>
          </p:cNvPr>
          <p:cNvSpPr/>
          <p:nvPr/>
        </p:nvSpPr>
        <p:spPr>
          <a:xfrm>
            <a:off x="10331918" y="2244019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6E0240-F501-76F7-EEB0-7902313240CB}"/>
              </a:ext>
            </a:extLst>
          </p:cNvPr>
          <p:cNvSpPr/>
          <p:nvPr/>
        </p:nvSpPr>
        <p:spPr>
          <a:xfrm>
            <a:off x="7467600" y="2557642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AB2C4C1-C3E7-9E14-F85A-135130FA7A40}"/>
              </a:ext>
            </a:extLst>
          </p:cNvPr>
          <p:cNvSpPr/>
          <p:nvPr/>
        </p:nvSpPr>
        <p:spPr>
          <a:xfrm>
            <a:off x="4724400" y="2924741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CC10B8-9DFD-C4AF-FB80-EC235FB3C906}"/>
              </a:ext>
            </a:extLst>
          </p:cNvPr>
          <p:cNvSpPr txBox="1"/>
          <p:nvPr/>
        </p:nvSpPr>
        <p:spPr>
          <a:xfrm>
            <a:off x="3810000" y="371277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Low Grade Odds Ratios</a:t>
            </a:r>
          </a:p>
        </p:txBody>
      </p:sp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1B760D84-84A8-B3D7-9EB8-0A8922D9BF0A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4180414"/>
          <a:ext cx="11810684" cy="2481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342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629058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2895284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76677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+mn-lt"/>
                        </a:rPr>
                        <a:t>(# classes)</a:t>
                      </a:r>
                    </a:p>
                    <a:p>
                      <a:pPr algn="ctr"/>
                      <a:endParaRPr lang="en-US" sz="18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Low-grade odds ratio, Math (average)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Low-grade odds ratio, Lawson (average)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Low-grade odds ratio, FCI (average)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335218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165216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829581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E437E161-1EB2-311E-E2CE-529EDFE0BB03}"/>
              </a:ext>
            </a:extLst>
          </p:cNvPr>
          <p:cNvSpPr/>
          <p:nvPr/>
        </p:nvSpPr>
        <p:spPr>
          <a:xfrm>
            <a:off x="4648200" y="5888143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CD3C6B0-84B9-6F6B-541C-CD2CB043328B}"/>
              </a:ext>
            </a:extLst>
          </p:cNvPr>
          <p:cNvSpPr/>
          <p:nvPr/>
        </p:nvSpPr>
        <p:spPr>
          <a:xfrm>
            <a:off x="7406639" y="5629011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FF207F3-C2F6-01BF-AA7E-1DDB03411588}"/>
              </a:ext>
            </a:extLst>
          </p:cNvPr>
          <p:cNvSpPr/>
          <p:nvPr/>
        </p:nvSpPr>
        <p:spPr>
          <a:xfrm>
            <a:off x="7432307" y="5240866"/>
            <a:ext cx="507732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EA779FE-F801-2F88-7FC0-E0E4ABA3DBE5}"/>
              </a:ext>
            </a:extLst>
          </p:cNvPr>
          <p:cNvSpPr/>
          <p:nvPr/>
        </p:nvSpPr>
        <p:spPr>
          <a:xfrm>
            <a:off x="7433910" y="487680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26D88D0-1E56-10F4-6DB3-C526EFAD33DC}"/>
              </a:ext>
            </a:extLst>
          </p:cNvPr>
          <p:cNvSpPr/>
          <p:nvPr/>
        </p:nvSpPr>
        <p:spPr>
          <a:xfrm>
            <a:off x="4648200" y="6258256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0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4" grpId="0" animBg="1"/>
      <p:bldP spid="5" grpId="0" animBg="1"/>
      <p:bldP spid="6" grpId="0" animBg="1"/>
      <p:bldP spid="8" grpId="0" animBg="1"/>
      <p:bldP spid="9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07C2-8B98-C8B9-1317-BF48F00D7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Another Approach: Multiple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A5259-AD15-534A-0449-4C8131DE4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Fit an equation including all predictor variables to the data using ordinary least squares, e.g.:</a:t>
            </a:r>
          </a:p>
          <a:p>
            <a:pPr marL="457200" lvl="1" indent="0">
              <a:spcBef>
                <a:spcPts val="2400"/>
              </a:spcBef>
              <a:buNone/>
            </a:pPr>
            <a:r>
              <a:rPr lang="en-US" sz="2000" dirty="0"/>
              <a:t>             Grades = </a:t>
            </a:r>
            <a:r>
              <a:rPr lang="el-GR" sz="2000" i="1" dirty="0"/>
              <a:t>β</a:t>
            </a:r>
            <a:r>
              <a:rPr lang="en-US" sz="2000" baseline="-25000" dirty="0"/>
              <a:t>0 </a:t>
            </a:r>
            <a:r>
              <a:rPr lang="en-US" sz="2000" dirty="0"/>
              <a:t>+ </a:t>
            </a:r>
            <a:r>
              <a:rPr lang="el-GR" sz="2000" i="1" dirty="0"/>
              <a:t>β</a:t>
            </a:r>
            <a:r>
              <a:rPr lang="en-US" sz="2000" baseline="-25000" dirty="0"/>
              <a:t>1 </a:t>
            </a:r>
            <a:r>
              <a:rPr lang="en-US" sz="2000" dirty="0"/>
              <a:t>* Lawson Pretest  + </a:t>
            </a:r>
            <a:r>
              <a:rPr lang="el-GR" sz="2000" i="1" dirty="0"/>
              <a:t>β</a:t>
            </a:r>
            <a:r>
              <a:rPr lang="en-US" sz="2000" baseline="-25000" dirty="0"/>
              <a:t>2 </a:t>
            </a:r>
            <a:r>
              <a:rPr lang="en-US" sz="2000" dirty="0"/>
              <a:t>* Math Pretest + </a:t>
            </a:r>
            <a:r>
              <a:rPr lang="el-GR" sz="2000" i="1" dirty="0"/>
              <a:t>β</a:t>
            </a:r>
            <a:r>
              <a:rPr lang="en-US" sz="2000" i="1" baseline="-25000" dirty="0"/>
              <a:t>3</a:t>
            </a:r>
            <a:r>
              <a:rPr lang="en-US" sz="2000" baseline="-25000" dirty="0"/>
              <a:t> </a:t>
            </a:r>
            <a:r>
              <a:rPr lang="en-US" sz="2000" dirty="0"/>
              <a:t>* FCI Pretest </a:t>
            </a:r>
          </a:p>
          <a:p>
            <a:r>
              <a:rPr lang="en-US" sz="2400" dirty="0"/>
              <a:t>Problem: most sample sizes too small to yield significant results, and too much between-class variation to combine samples</a:t>
            </a:r>
          </a:p>
          <a:p>
            <a:r>
              <a:rPr lang="en-US" sz="2400" dirty="0"/>
              <a:t>Partial solution: 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choose one very large sample (Alg-1 CU; </a:t>
            </a:r>
            <a:r>
              <a:rPr lang="en-US" sz="2000" i="1" dirty="0"/>
              <a:t>N</a:t>
            </a:r>
            <a:r>
              <a:rPr lang="en-US" sz="2000" dirty="0"/>
              <a:t> = 466) to compare Lawson and FCI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combine three very similar classes taught by same instructor (Alg-2 ASU-P, 2022-23-24; </a:t>
            </a:r>
            <a:r>
              <a:rPr lang="en-US" sz="2000" i="1" dirty="0"/>
              <a:t>N</a:t>
            </a:r>
            <a:r>
              <a:rPr lang="en-US" sz="2000" dirty="0"/>
              <a:t> = 216) to compare Lawson and Math</a:t>
            </a:r>
          </a:p>
          <a:p>
            <a:pPr marL="0" indent="0">
              <a:buNone/>
            </a:pP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325425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738341"/>
              </p:ext>
            </p:extLst>
          </p:nvPr>
        </p:nvGraphicFramePr>
        <p:xfrm>
          <a:off x="228600" y="796106"/>
          <a:ext cx="11810684" cy="11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832803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672397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2895284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76677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i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ratio, 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ratio, Lawson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ratio, FCI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33521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295400" y="260230"/>
            <a:ext cx="937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Reminder: </a:t>
            </a:r>
            <a:r>
              <a:rPr lang="en-US" sz="2400" b="1" dirty="0"/>
              <a:t>Results for High Grade Odds Ratios for CU sample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07BF512-99C4-B05D-FE40-1AF45B10E415}"/>
              </a:ext>
            </a:extLst>
          </p:cNvPr>
          <p:cNvSpPr/>
          <p:nvPr/>
        </p:nvSpPr>
        <p:spPr>
          <a:xfrm>
            <a:off x="7468401" y="1539452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CC10B8-9DFD-C4AF-FB80-EC235FB3C906}"/>
              </a:ext>
            </a:extLst>
          </p:cNvPr>
          <p:cNvSpPr txBox="1"/>
          <p:nvPr/>
        </p:nvSpPr>
        <p:spPr>
          <a:xfrm>
            <a:off x="3810000" y="371277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Low Grade Odds Ratios</a:t>
            </a:r>
          </a:p>
        </p:txBody>
      </p:sp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1B760D84-84A8-B3D7-9EB8-0A8922D9BF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684961"/>
              </p:ext>
            </p:extLst>
          </p:nvPr>
        </p:nvGraphicFramePr>
        <p:xfrm>
          <a:off x="152400" y="4180414"/>
          <a:ext cx="11810684" cy="1252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342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629058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2895284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76677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i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  <a:p>
                      <a:pPr algn="ctr"/>
                      <a:endParaRPr lang="en-US" sz="18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Low-grade odds ratio, 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Low-grade odds ratio, Lawson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Low-grade odds ratio, FCI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335218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DFF207F3-C2F6-01BF-AA7E-1DDB03411588}"/>
              </a:ext>
            </a:extLst>
          </p:cNvPr>
          <p:cNvSpPr/>
          <p:nvPr/>
        </p:nvSpPr>
        <p:spPr>
          <a:xfrm>
            <a:off x="7391400" y="5027581"/>
            <a:ext cx="507732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49B033-DE56-22D3-A214-9D93A5D8ED19}"/>
              </a:ext>
            </a:extLst>
          </p:cNvPr>
          <p:cNvSpPr txBox="1"/>
          <p:nvPr/>
        </p:nvSpPr>
        <p:spPr>
          <a:xfrm>
            <a:off x="2424648" y="5946178"/>
            <a:ext cx="7686720" cy="3693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Lawson pretest score seems to be more predictive than FCI pretest score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4AC1ADD-6543-0883-4822-AACBE25F6F86}"/>
              </a:ext>
            </a:extLst>
          </p:cNvPr>
          <p:cNvSpPr/>
          <p:nvPr/>
        </p:nvSpPr>
        <p:spPr>
          <a:xfrm>
            <a:off x="1676400" y="5994049"/>
            <a:ext cx="609600" cy="2735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7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9" grpId="0"/>
      <p:bldP spid="13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AA97142-586A-B76C-20A0-214367C529EA}"/>
              </a:ext>
            </a:extLst>
          </p:cNvPr>
          <p:cNvSpPr txBox="1"/>
          <p:nvPr/>
        </p:nvSpPr>
        <p:spPr>
          <a:xfrm>
            <a:off x="4038600" y="533400"/>
            <a:ext cx="364875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Alg-1 CU, </a:t>
            </a:r>
            <a:r>
              <a:rPr lang="en-US" sz="2400" i="1" dirty="0"/>
              <a:t>N</a:t>
            </a:r>
            <a:r>
              <a:rPr lang="en-US" sz="2400" dirty="0"/>
              <a:t> = 466</a:t>
            </a:r>
          </a:p>
          <a:p>
            <a:pPr algn="ctr"/>
            <a:endParaRPr lang="en-US" sz="2400" dirty="0"/>
          </a:p>
          <a:p>
            <a:pPr algn="ctr"/>
            <a:r>
              <a:rPr lang="en-US" sz="2000" i="1" dirty="0"/>
              <a:t>Results of Multiple Regression</a:t>
            </a:r>
          </a:p>
        </p:txBody>
      </p:sp>
    </p:spTree>
    <p:extLst>
      <p:ext uri="{BB962C8B-B14F-4D97-AF65-F5344CB8AC3E}">
        <p14:creationId xmlns:p14="http://schemas.microsoft.com/office/powerpoint/2010/main" val="150564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B6B507-697C-4733-2DD5-C4D9FA88C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444" y="1143000"/>
            <a:ext cx="7155556" cy="51057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A97142-586A-B76C-20A0-214367C529EA}"/>
              </a:ext>
            </a:extLst>
          </p:cNvPr>
          <p:cNvSpPr txBox="1"/>
          <p:nvPr/>
        </p:nvSpPr>
        <p:spPr>
          <a:xfrm>
            <a:off x="4495800" y="535526"/>
            <a:ext cx="2691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Alg-1 CU, </a:t>
            </a:r>
            <a:r>
              <a:rPr lang="en-US" sz="2400" i="1" dirty="0"/>
              <a:t>N</a:t>
            </a:r>
            <a:r>
              <a:rPr lang="en-US" sz="2400" dirty="0"/>
              <a:t> = 466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14CC4D-C81A-448B-6AC4-46C735F32C15}"/>
              </a:ext>
            </a:extLst>
          </p:cNvPr>
          <p:cNvSpPr/>
          <p:nvPr/>
        </p:nvSpPr>
        <p:spPr>
          <a:xfrm>
            <a:off x="2286000" y="1981200"/>
            <a:ext cx="7315200" cy="426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9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B6B507-697C-4733-2DD5-C4D9FA88C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822" y="1143000"/>
            <a:ext cx="7155556" cy="510572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46BB6F-04ED-BD7E-153C-C69A4D6EE8E6}"/>
              </a:ext>
            </a:extLst>
          </p:cNvPr>
          <p:cNvSpPr/>
          <p:nvPr/>
        </p:nvSpPr>
        <p:spPr>
          <a:xfrm>
            <a:off x="8229600" y="2895600"/>
            <a:ext cx="762000" cy="54623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C731D0-42D0-4DEF-16EA-967DAB969172}"/>
              </a:ext>
            </a:extLst>
          </p:cNvPr>
          <p:cNvSpPr/>
          <p:nvPr/>
        </p:nvSpPr>
        <p:spPr>
          <a:xfrm>
            <a:off x="7010400" y="1295400"/>
            <a:ext cx="762000" cy="609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AC36D3-B06E-B983-4E94-0F1533A2099E}"/>
              </a:ext>
            </a:extLst>
          </p:cNvPr>
          <p:cNvSpPr/>
          <p:nvPr/>
        </p:nvSpPr>
        <p:spPr>
          <a:xfrm>
            <a:off x="5181600" y="1295400"/>
            <a:ext cx="762000" cy="609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FD7968-6D3D-89C4-8FAC-41D704F31B94}"/>
              </a:ext>
            </a:extLst>
          </p:cNvPr>
          <p:cNvSpPr txBox="1"/>
          <p:nvPr/>
        </p:nvSpPr>
        <p:spPr>
          <a:xfrm>
            <a:off x="7543800" y="3733800"/>
            <a:ext cx="3916457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Both variables statistically significant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A97142-586A-B76C-20A0-214367C529EA}"/>
              </a:ext>
            </a:extLst>
          </p:cNvPr>
          <p:cNvSpPr txBox="1"/>
          <p:nvPr/>
        </p:nvSpPr>
        <p:spPr>
          <a:xfrm>
            <a:off x="4495800" y="535526"/>
            <a:ext cx="2691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Alg-1 CU, </a:t>
            </a:r>
            <a:r>
              <a:rPr lang="en-US" sz="2400" i="1" dirty="0"/>
              <a:t>N</a:t>
            </a:r>
            <a:r>
              <a:rPr lang="en-US" sz="2400" dirty="0"/>
              <a:t> = 466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39FC33-0CA5-958E-6D2B-BA43E1D8DE0E}"/>
              </a:ext>
            </a:extLst>
          </p:cNvPr>
          <p:cNvSpPr txBox="1"/>
          <p:nvPr/>
        </p:nvSpPr>
        <p:spPr>
          <a:xfrm>
            <a:off x="7391400" y="750011"/>
            <a:ext cx="3801041" cy="36933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Lawson more “influential”* than FCI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D841A43-4D7D-265B-6518-656C31497A37}"/>
              </a:ext>
            </a:extLst>
          </p:cNvPr>
          <p:cNvCxnSpPr/>
          <p:nvPr/>
        </p:nvCxnSpPr>
        <p:spPr>
          <a:xfrm flipH="1" flipV="1">
            <a:off x="9220200" y="3276600"/>
            <a:ext cx="609600" cy="38100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EE73EBB-3B00-8422-A855-7B8816386CC4}"/>
              </a:ext>
            </a:extLst>
          </p:cNvPr>
          <p:cNvCxnSpPr>
            <a:cxnSpLocks/>
          </p:cNvCxnSpPr>
          <p:nvPr/>
        </p:nvCxnSpPr>
        <p:spPr>
          <a:xfrm flipH="1">
            <a:off x="5801781" y="993221"/>
            <a:ext cx="1524000" cy="225409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D543C66-DF0A-C651-7C40-8456390AB2A1}"/>
              </a:ext>
            </a:extLst>
          </p:cNvPr>
          <p:cNvCxnSpPr>
            <a:cxnSpLocks/>
          </p:cNvCxnSpPr>
          <p:nvPr/>
        </p:nvCxnSpPr>
        <p:spPr>
          <a:xfrm flipH="1">
            <a:off x="7903639" y="1218630"/>
            <a:ext cx="838200" cy="15240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55E244E-5BC1-A431-0B71-DDF01A021EF9}"/>
              </a:ext>
            </a:extLst>
          </p:cNvPr>
          <p:cNvSpPr txBox="1"/>
          <p:nvPr/>
        </p:nvSpPr>
        <p:spPr>
          <a:xfrm>
            <a:off x="8382000" y="6290845"/>
            <a:ext cx="2770310" cy="30777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(Interaction effect not significant)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C32D47-DDCA-33FA-1C18-A6BD4BD85ED4}"/>
              </a:ext>
            </a:extLst>
          </p:cNvPr>
          <p:cNvSpPr txBox="1"/>
          <p:nvPr/>
        </p:nvSpPr>
        <p:spPr>
          <a:xfrm>
            <a:off x="7086600" y="4692134"/>
            <a:ext cx="2877711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But correlation is quite low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6012674-0793-9EC7-7D42-EA05C97A113C}"/>
              </a:ext>
            </a:extLst>
          </p:cNvPr>
          <p:cNvCxnSpPr>
            <a:cxnSpLocks/>
          </p:cNvCxnSpPr>
          <p:nvPr/>
        </p:nvCxnSpPr>
        <p:spPr>
          <a:xfrm flipH="1">
            <a:off x="6172200" y="4876800"/>
            <a:ext cx="838200" cy="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903C382-2D1D-FF4A-4A52-D3077330494C}"/>
              </a:ext>
            </a:extLst>
          </p:cNvPr>
          <p:cNvSpPr txBox="1"/>
          <p:nvPr/>
        </p:nvSpPr>
        <p:spPr>
          <a:xfrm>
            <a:off x="838200" y="6265980"/>
            <a:ext cx="3935693" cy="30777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*weighted more heavily when predicting grades</a:t>
            </a:r>
          </a:p>
        </p:txBody>
      </p:sp>
    </p:spTree>
    <p:extLst>
      <p:ext uri="{BB962C8B-B14F-4D97-AF65-F5344CB8AC3E}">
        <p14:creationId xmlns:p14="http://schemas.microsoft.com/office/powerpoint/2010/main" val="105415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  <p:bldP spid="7" grpId="0" animBg="1"/>
      <p:bldP spid="8" grpId="0"/>
      <p:bldP spid="9" grpId="0" animBg="1"/>
      <p:bldP spid="26" grpId="0" animBg="1"/>
      <p:bldP spid="27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650627"/>
              </p:ext>
            </p:extLst>
          </p:nvPr>
        </p:nvGraphicFramePr>
        <p:xfrm>
          <a:off x="228600" y="796106"/>
          <a:ext cx="11810684" cy="1345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832803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672397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2895284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76677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i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ratio, 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ratio, Lawson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ratio, FCI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Alg-2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ASU-P, 2022-23-24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33521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2819400" y="2286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High Grade Odds Ratios for Alg-2 ASU-P</a:t>
            </a:r>
          </a:p>
        </p:txBody>
      </p:sp>
    </p:spTree>
    <p:extLst>
      <p:ext uri="{BB962C8B-B14F-4D97-AF65-F5344CB8AC3E}">
        <p14:creationId xmlns:p14="http://schemas.microsoft.com/office/powerpoint/2010/main" val="166781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24246"/>
              </p:ext>
            </p:extLst>
          </p:nvPr>
        </p:nvGraphicFramePr>
        <p:xfrm>
          <a:off x="228600" y="796106"/>
          <a:ext cx="11810684" cy="1345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832803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672397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2895284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76677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i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ratio, 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ratio, Lawson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ratio, FCI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Alg-2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ASU-P, 2022-23-24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33521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EFB9790-0633-9F53-7AD5-F45FD23A02DF}"/>
              </a:ext>
            </a:extLst>
          </p:cNvPr>
          <p:cNvSpPr txBox="1"/>
          <p:nvPr/>
        </p:nvSpPr>
        <p:spPr>
          <a:xfrm>
            <a:off x="2819400" y="2286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High Grade Odds Ratios for Alg-2 ASU-P</a:t>
            </a:r>
          </a:p>
        </p:txBody>
      </p:sp>
    </p:spTree>
    <p:extLst>
      <p:ext uri="{BB962C8B-B14F-4D97-AF65-F5344CB8AC3E}">
        <p14:creationId xmlns:p14="http://schemas.microsoft.com/office/powerpoint/2010/main" val="322849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878382"/>
              </p:ext>
            </p:extLst>
          </p:nvPr>
        </p:nvGraphicFramePr>
        <p:xfrm>
          <a:off x="228600" y="796106"/>
          <a:ext cx="11810684" cy="1345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832803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672397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2895284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76677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i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ratio, 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ratio, Lawson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ratio, FCI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ASU-P, 2022-23-24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33521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2819400" y="2286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High Grade Odds Ratios for Alg-2 ASU-P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07BF512-99C4-B05D-FE40-1AF45B10E415}"/>
              </a:ext>
            </a:extLst>
          </p:cNvPr>
          <p:cNvSpPr/>
          <p:nvPr/>
        </p:nvSpPr>
        <p:spPr>
          <a:xfrm>
            <a:off x="7475620" y="1525014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1B760D84-84A8-B3D7-9EB8-0A8922D9BF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936613"/>
              </p:ext>
            </p:extLst>
          </p:nvPr>
        </p:nvGraphicFramePr>
        <p:xfrm>
          <a:off x="152400" y="4180414"/>
          <a:ext cx="11810684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342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629058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2895284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76677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i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  <a:p>
                      <a:pPr algn="ctr"/>
                      <a:endParaRPr lang="en-US" sz="18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Low-grade odds ratio, 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Low-grade odds ratio, Lawson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Low-grade odds ratio, FCI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ASU-P, 2022-23-24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335218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DFF207F3-C2F6-01BF-AA7E-1DDB03411588}"/>
              </a:ext>
            </a:extLst>
          </p:cNvPr>
          <p:cNvSpPr/>
          <p:nvPr/>
        </p:nvSpPr>
        <p:spPr>
          <a:xfrm>
            <a:off x="4693920" y="5058878"/>
            <a:ext cx="507732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629592-CF3B-ED51-C99D-1598861F53DD}"/>
              </a:ext>
            </a:extLst>
          </p:cNvPr>
          <p:cNvSpPr txBox="1"/>
          <p:nvPr/>
        </p:nvSpPr>
        <p:spPr>
          <a:xfrm>
            <a:off x="4038600" y="6089740"/>
            <a:ext cx="3198311" cy="3693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 consistent “best” predictor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A00E0A0-B4B9-0274-0523-B5F9A0128D8F}"/>
              </a:ext>
            </a:extLst>
          </p:cNvPr>
          <p:cNvSpPr/>
          <p:nvPr/>
        </p:nvSpPr>
        <p:spPr>
          <a:xfrm>
            <a:off x="2971800" y="6137611"/>
            <a:ext cx="609600" cy="2735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69654-5291-A4B5-96CD-F3B2F00EBF90}"/>
              </a:ext>
            </a:extLst>
          </p:cNvPr>
          <p:cNvSpPr txBox="1"/>
          <p:nvPr/>
        </p:nvSpPr>
        <p:spPr>
          <a:xfrm>
            <a:off x="2895600" y="3716737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Low Grade Odds Ratios for Alg-2 ASU-P</a:t>
            </a:r>
          </a:p>
        </p:txBody>
      </p:sp>
    </p:spTree>
    <p:extLst>
      <p:ext uri="{BB962C8B-B14F-4D97-AF65-F5344CB8AC3E}">
        <p14:creationId xmlns:p14="http://schemas.microsoft.com/office/powerpoint/2010/main" val="125401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13" grpId="0" animBg="1"/>
      <p:bldP spid="8" grpId="0" animBg="1"/>
      <p:bldP spid="11" grpId="0" animBg="1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C856825-404F-2013-D06D-98DE45B58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978632"/>
            <a:ext cx="6113607" cy="21126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00AB85-A80E-DDF3-3E2F-14DCF2D15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8087" y="1179502"/>
            <a:ext cx="7210161" cy="22735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46BB6F-04ED-BD7E-153C-C69A4D6EE8E6}"/>
              </a:ext>
            </a:extLst>
          </p:cNvPr>
          <p:cNvSpPr/>
          <p:nvPr/>
        </p:nvSpPr>
        <p:spPr>
          <a:xfrm>
            <a:off x="8458200" y="2774076"/>
            <a:ext cx="762000" cy="54623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C731D0-42D0-4DEF-16EA-967DAB969172}"/>
              </a:ext>
            </a:extLst>
          </p:cNvPr>
          <p:cNvSpPr/>
          <p:nvPr/>
        </p:nvSpPr>
        <p:spPr>
          <a:xfrm>
            <a:off x="7010400" y="1295400"/>
            <a:ext cx="762000" cy="609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AC36D3-B06E-B983-4E94-0F1533A2099E}"/>
              </a:ext>
            </a:extLst>
          </p:cNvPr>
          <p:cNvSpPr/>
          <p:nvPr/>
        </p:nvSpPr>
        <p:spPr>
          <a:xfrm>
            <a:off x="5181600" y="1295400"/>
            <a:ext cx="685800" cy="533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FD7968-6D3D-89C4-8FAC-41D704F31B94}"/>
              </a:ext>
            </a:extLst>
          </p:cNvPr>
          <p:cNvSpPr txBox="1"/>
          <p:nvPr/>
        </p:nvSpPr>
        <p:spPr>
          <a:xfrm>
            <a:off x="7543800" y="3733800"/>
            <a:ext cx="3916457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Both variables statistically significant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A97142-586A-B76C-20A0-214367C529EA}"/>
              </a:ext>
            </a:extLst>
          </p:cNvPr>
          <p:cNvSpPr txBox="1"/>
          <p:nvPr/>
        </p:nvSpPr>
        <p:spPr>
          <a:xfrm>
            <a:off x="3276600" y="178308"/>
            <a:ext cx="4962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Alg-2  ASU-P, 2022-23-24, </a:t>
            </a:r>
            <a:r>
              <a:rPr lang="en-US" sz="2400" i="1" dirty="0"/>
              <a:t>N</a:t>
            </a:r>
            <a:r>
              <a:rPr lang="en-US" sz="2400" dirty="0"/>
              <a:t> = 216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39FC33-0CA5-958E-6D2B-BA43E1D8DE0E}"/>
              </a:ext>
            </a:extLst>
          </p:cNvPr>
          <p:cNvSpPr txBox="1"/>
          <p:nvPr/>
        </p:nvSpPr>
        <p:spPr>
          <a:xfrm>
            <a:off x="7391400" y="750011"/>
            <a:ext cx="3985386" cy="36933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Math more “influential” than Lawson?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D841A43-4D7D-265B-6518-656C31497A37}"/>
              </a:ext>
            </a:extLst>
          </p:cNvPr>
          <p:cNvCxnSpPr/>
          <p:nvPr/>
        </p:nvCxnSpPr>
        <p:spPr>
          <a:xfrm flipH="1" flipV="1">
            <a:off x="9249113" y="3304650"/>
            <a:ext cx="609600" cy="38100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EE73EBB-3B00-8422-A855-7B8816386CC4}"/>
              </a:ext>
            </a:extLst>
          </p:cNvPr>
          <p:cNvCxnSpPr>
            <a:cxnSpLocks/>
          </p:cNvCxnSpPr>
          <p:nvPr/>
        </p:nvCxnSpPr>
        <p:spPr>
          <a:xfrm flipH="1">
            <a:off x="5801781" y="993221"/>
            <a:ext cx="1524000" cy="225409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D543C66-DF0A-C651-7C40-8456390AB2A1}"/>
              </a:ext>
            </a:extLst>
          </p:cNvPr>
          <p:cNvCxnSpPr>
            <a:cxnSpLocks/>
          </p:cNvCxnSpPr>
          <p:nvPr/>
        </p:nvCxnSpPr>
        <p:spPr>
          <a:xfrm flipH="1">
            <a:off x="7903639" y="1218630"/>
            <a:ext cx="838200" cy="15240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55E244E-5BC1-A431-0B71-DDF01A021EF9}"/>
              </a:ext>
            </a:extLst>
          </p:cNvPr>
          <p:cNvSpPr txBox="1"/>
          <p:nvPr/>
        </p:nvSpPr>
        <p:spPr>
          <a:xfrm>
            <a:off x="8382000" y="6290845"/>
            <a:ext cx="2770310" cy="30777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(Interaction effect not significant)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C32D47-DDCA-33FA-1C18-A6BD4BD85ED4}"/>
              </a:ext>
            </a:extLst>
          </p:cNvPr>
          <p:cNvSpPr txBox="1"/>
          <p:nvPr/>
        </p:nvSpPr>
        <p:spPr>
          <a:xfrm>
            <a:off x="7086600" y="4692134"/>
            <a:ext cx="3275256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But correlation is still quite low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6012674-0793-9EC7-7D42-EA05C97A113C}"/>
              </a:ext>
            </a:extLst>
          </p:cNvPr>
          <p:cNvCxnSpPr>
            <a:cxnSpLocks/>
          </p:cNvCxnSpPr>
          <p:nvPr/>
        </p:nvCxnSpPr>
        <p:spPr>
          <a:xfrm flipH="1">
            <a:off x="6172200" y="4876800"/>
            <a:ext cx="838200" cy="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56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  <p:bldP spid="7" grpId="0" animBg="1"/>
      <p:bldP spid="8" grpId="0"/>
      <p:bldP spid="9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Assessment Pretests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11506200" cy="4953000"/>
          </a:xfrm>
        </p:spPr>
        <p:txBody>
          <a:bodyPr/>
          <a:lstStyle/>
          <a:p>
            <a:r>
              <a:rPr lang="en-US" altLang="en-US" sz="2800" dirty="0"/>
              <a:t>Diagnostic pretest covering pre-college mathematics (“Math”)</a:t>
            </a:r>
          </a:p>
          <a:p>
            <a:pPr lvl="1"/>
            <a:r>
              <a:rPr lang="en-US" altLang="en-US" sz="2400" dirty="0"/>
              <a:t>calculators allowed</a:t>
            </a:r>
          </a:p>
          <a:p>
            <a:r>
              <a:rPr lang="en-US" altLang="en-US" sz="2800" dirty="0"/>
              <a:t>Pre-instruction tests of scientific reasoning skill and physics concept knowledge:</a:t>
            </a:r>
          </a:p>
          <a:p>
            <a:pPr lvl="1"/>
            <a:r>
              <a:rPr lang="en-US" altLang="en-US" sz="2400" dirty="0"/>
              <a:t>Lawson Test of Scientific Reasoning (“Lawson”)</a:t>
            </a:r>
          </a:p>
          <a:p>
            <a:pPr lvl="1"/>
            <a:r>
              <a:rPr lang="en-US" altLang="en-US" sz="2400" dirty="0"/>
              <a:t>Force Concept Inventory (FCI)</a:t>
            </a:r>
          </a:p>
          <a:p>
            <a:r>
              <a:rPr lang="en-US" altLang="en-US" sz="2800" dirty="0"/>
              <a:t>Why do this? Perhaps ultimately we can offer special assistance to those students who need it most.</a:t>
            </a:r>
          </a:p>
        </p:txBody>
      </p:sp>
    </p:spTree>
    <p:extLst>
      <p:ext uri="{BB962C8B-B14F-4D97-AF65-F5344CB8AC3E}">
        <p14:creationId xmlns:p14="http://schemas.microsoft.com/office/powerpoint/2010/main" val="337608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432E9-20B9-6F37-F291-5E134D700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analysis can be misleading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4DC22-1B37-2057-AEAA-F20824DF6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scatter in the data leads to relatively low correlation</a:t>
            </a:r>
          </a:p>
          <a:p>
            <a:r>
              <a:rPr lang="en-US" dirty="0"/>
              <a:t>However, quartile comparison can reveal highly significant differences between low and high scorers</a:t>
            </a:r>
          </a:p>
        </p:txBody>
      </p:sp>
    </p:spTree>
    <p:extLst>
      <p:ext uri="{BB962C8B-B14F-4D97-AF65-F5344CB8AC3E}">
        <p14:creationId xmlns:p14="http://schemas.microsoft.com/office/powerpoint/2010/main" val="398224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73B55A-9BDD-64B7-95B0-FFC3A324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12192000" cy="636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090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0AC75F-2D20-D88C-BF6D-ADF7686B2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8" y="0"/>
            <a:ext cx="12192000" cy="663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198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0B36B2-A450-C7D7-5709-29BCE79A6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541"/>
            <a:ext cx="12192000" cy="677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539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FA178A-3137-5477-7B12-2B7DE4770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10"/>
            <a:ext cx="12192000" cy="673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833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86DD74-EF27-7A37-0795-A05AEF5E3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13"/>
            <a:ext cx="12192000" cy="681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048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98E442-3690-C0FB-355E-41B3730E3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57"/>
            <a:ext cx="12192000" cy="681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138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98E442-3690-C0FB-355E-41B3730E3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102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E37184-DF34-35B4-DB5F-83C36F147744}"/>
              </a:ext>
            </a:extLst>
          </p:cNvPr>
          <p:cNvSpPr/>
          <p:nvPr/>
        </p:nvSpPr>
        <p:spPr>
          <a:xfrm>
            <a:off x="6934200" y="152400"/>
            <a:ext cx="17526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24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BE79E8-ABD3-F4FB-1313-3E01E0948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26" y="-76200"/>
            <a:ext cx="1170274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EE85A53-7AC6-9351-E68B-68917849FC8C}"/>
              </a:ext>
            </a:extLst>
          </p:cNvPr>
          <p:cNvSpPr/>
          <p:nvPr/>
        </p:nvSpPr>
        <p:spPr>
          <a:xfrm>
            <a:off x="7010400" y="86627"/>
            <a:ext cx="1600200" cy="4467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116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A2FF8E-55DD-C56A-BB59-37A801641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1173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51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FFFA6-D8EC-5B0C-550E-6D2C54639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74444-2E4F-3A52-DC77-E625593CB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30 introductory physics classes from 4 universities, over 2000 total students</a:t>
            </a:r>
          </a:p>
          <a:p>
            <a:r>
              <a:rPr lang="en-US" sz="2800" dirty="0"/>
              <a:t>Instruction in most classes was “non-traditional,” generally highly interactive using research-based instructional materials and methods</a:t>
            </a:r>
          </a:p>
        </p:txBody>
      </p:sp>
    </p:spTree>
    <p:extLst>
      <p:ext uri="{BB962C8B-B14F-4D97-AF65-F5344CB8AC3E}">
        <p14:creationId xmlns:p14="http://schemas.microsoft.com/office/powerpoint/2010/main" val="265244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460DB4-3E99-20D3-7570-F077F2E9B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26" y="0"/>
            <a:ext cx="11702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62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83169B-8ABF-CAA1-B3EE-011659FDF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96" y="0"/>
            <a:ext cx="1170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132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316D52-E5A3-4705-2EE8-F6E168C92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34" y="0"/>
            <a:ext cx="116533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152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2A3CC2-D47F-68B8-B239-B8DF83E4B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44" y="0"/>
            <a:ext cx="116087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2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23F42-35FB-E843-CC8F-5D177A983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5DE8A-713D-D86B-9834-5985AC78B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Can an “accurate” predictive model be created that </a:t>
            </a:r>
            <a:r>
              <a:rPr lang="en-US" sz="2800" dirty="0" err="1"/>
              <a:t>incorporares</a:t>
            </a:r>
            <a:r>
              <a:rPr lang="en-US" sz="2800" dirty="0"/>
              <a:t> multiple predictor variables? 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A09908-1855-E155-CB4D-A93E3EDBAF27}"/>
              </a:ext>
            </a:extLst>
          </p:cNvPr>
          <p:cNvSpPr txBox="1"/>
          <p:nvPr/>
        </p:nvSpPr>
        <p:spPr>
          <a:xfrm>
            <a:off x="5715000" y="4267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 No, but better than random</a:t>
            </a:r>
          </a:p>
        </p:txBody>
      </p:sp>
    </p:spTree>
    <p:extLst>
      <p:ext uri="{BB962C8B-B14F-4D97-AF65-F5344CB8AC3E}">
        <p14:creationId xmlns:p14="http://schemas.microsoft.com/office/powerpoint/2010/main" val="409650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AA97142-586A-B76C-20A0-214367C529EA}"/>
              </a:ext>
            </a:extLst>
          </p:cNvPr>
          <p:cNvSpPr txBox="1"/>
          <p:nvPr/>
        </p:nvSpPr>
        <p:spPr>
          <a:xfrm>
            <a:off x="2819400" y="237055"/>
            <a:ext cx="4962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Alg-2  ASU-P, 2022-23-24, </a:t>
            </a:r>
            <a:r>
              <a:rPr lang="en-US" sz="2400" i="1" dirty="0"/>
              <a:t>N</a:t>
            </a:r>
            <a:r>
              <a:rPr lang="en-US" sz="2400" dirty="0"/>
              <a:t> = 216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74A29A-936D-4854-F183-C51E1E814F51}"/>
              </a:ext>
            </a:extLst>
          </p:cNvPr>
          <p:cNvSpPr txBox="1"/>
          <p:nvPr/>
        </p:nvSpPr>
        <p:spPr>
          <a:xfrm>
            <a:off x="2362200" y="2209800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Q: </a:t>
            </a:r>
            <a:r>
              <a:rPr lang="en-US" dirty="0"/>
              <a:t>How accurately can this model predict students’ grades?</a:t>
            </a:r>
          </a:p>
          <a:p>
            <a:endParaRPr lang="en-US" dirty="0"/>
          </a:p>
          <a:p>
            <a:pPr indent="-457200"/>
            <a:r>
              <a:rPr lang="en-US" b="1" i="1" dirty="0"/>
              <a:t>A: </a:t>
            </a:r>
            <a:r>
              <a:rPr lang="en-US" dirty="0"/>
              <a:t>If we randomly guess in which grade quartile each student will end up, we’d be right 25% of the time.</a:t>
            </a:r>
          </a:p>
          <a:p>
            <a:pPr indent="-457200"/>
            <a:endParaRPr lang="en-US" dirty="0"/>
          </a:p>
          <a:p>
            <a:pPr indent="-457200"/>
            <a:r>
              <a:rPr lang="en-US" dirty="0"/>
              <a:t>If instead we had applied this model to each </a:t>
            </a:r>
            <a:r>
              <a:rPr lang="en-US" i="1" dirty="0"/>
              <a:t>actual*</a:t>
            </a:r>
            <a:r>
              <a:rPr lang="en-US" dirty="0"/>
              <a:t> student’s Lawson and Math pretest scores, we would have correctly predicted whether they ended up with top- or bottom-quartile grades 45% of the time.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CA7AA5-69CD-3163-C0E6-77986901A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720" y="1185511"/>
            <a:ext cx="6998471" cy="7620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D73EDC-A5F5-B617-17ED-957DBA5F9C94}"/>
              </a:ext>
            </a:extLst>
          </p:cNvPr>
          <p:cNvSpPr txBox="1"/>
          <p:nvPr/>
        </p:nvSpPr>
        <p:spPr>
          <a:xfrm>
            <a:off x="1371600" y="6019800"/>
            <a:ext cx="4007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*that is, the students in Alg-2 ASU-P 2022-23-24</a:t>
            </a:r>
          </a:p>
        </p:txBody>
      </p:sp>
    </p:spTree>
    <p:extLst>
      <p:ext uri="{BB962C8B-B14F-4D97-AF65-F5344CB8AC3E}">
        <p14:creationId xmlns:p14="http://schemas.microsoft.com/office/powerpoint/2010/main" val="399009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23F42-35FB-E843-CC8F-5D177A983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5DE8A-713D-D86B-9834-5985AC78B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Does using multiple predictor variables offer greater predictive power than using just one of them? 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1E9F83-0D62-2DAC-FD88-5E583E66CF8D}"/>
              </a:ext>
            </a:extLst>
          </p:cNvPr>
          <p:cNvSpPr txBox="1"/>
          <p:nvPr/>
        </p:nvSpPr>
        <p:spPr>
          <a:xfrm>
            <a:off x="6705600" y="3505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95534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65A64-AB50-1D27-8E6E-82B045EB5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4745"/>
            <a:ext cx="10972800" cy="1143000"/>
          </a:xfrm>
        </p:spPr>
        <p:txBody>
          <a:bodyPr/>
          <a:lstStyle/>
          <a:p>
            <a:r>
              <a:rPr lang="en-US" sz="3600" dirty="0"/>
              <a:t>Further Analysis of Alg-2 ASU-P sample (</a:t>
            </a:r>
            <a:r>
              <a:rPr lang="en-US" sz="3600" i="1" dirty="0"/>
              <a:t>N</a:t>
            </a:r>
            <a:r>
              <a:rPr lang="en-US" sz="3600" dirty="0"/>
              <a:t> = 216)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1D7B37-8431-CC4D-0C55-B7A6760FABEF}"/>
              </a:ext>
            </a:extLst>
          </p:cNvPr>
          <p:cNvSpPr txBox="1"/>
          <p:nvPr/>
        </p:nvSpPr>
        <p:spPr>
          <a:xfrm>
            <a:off x="513886" y="2231184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Top-Quartile on Lawson Pretest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3EC50555-355A-18D0-22ED-CC36C4B14560}"/>
              </a:ext>
            </a:extLst>
          </p:cNvPr>
          <p:cNvSpPr/>
          <p:nvPr/>
        </p:nvSpPr>
        <p:spPr>
          <a:xfrm>
            <a:off x="3099110" y="1446130"/>
            <a:ext cx="1524000" cy="2544762"/>
          </a:xfrm>
          <a:prstGeom prst="leftBrac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88DFEA-CBCD-6427-B940-7531F9D3FCA5}"/>
              </a:ext>
            </a:extLst>
          </p:cNvPr>
          <p:cNvSpPr txBox="1"/>
          <p:nvPr/>
        </p:nvSpPr>
        <p:spPr>
          <a:xfrm>
            <a:off x="3875979" y="1951261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Top-half on Math pretest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2E007E-6F5C-1D12-2A43-8689BBB3C818}"/>
              </a:ext>
            </a:extLst>
          </p:cNvPr>
          <p:cNvSpPr txBox="1"/>
          <p:nvPr/>
        </p:nvSpPr>
        <p:spPr>
          <a:xfrm>
            <a:off x="3841131" y="2748088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Bottom-half on Math pretest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95493F-0280-2BAF-8B8B-FEE0E92FE52C}"/>
              </a:ext>
            </a:extLst>
          </p:cNvPr>
          <p:cNvSpPr txBox="1"/>
          <p:nvPr/>
        </p:nvSpPr>
        <p:spPr>
          <a:xfrm>
            <a:off x="7258515" y="1066800"/>
            <a:ext cx="2140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Probability of top-quartile grade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B1975F-E9DF-1923-B8BD-249202CC3067}"/>
              </a:ext>
            </a:extLst>
          </p:cNvPr>
          <p:cNvSpPr txBox="1"/>
          <p:nvPr/>
        </p:nvSpPr>
        <p:spPr>
          <a:xfrm>
            <a:off x="9398620" y="1110867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Probability of bottom-quartile grade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0C9509-5815-4BBF-8141-969676C38EED}"/>
              </a:ext>
            </a:extLst>
          </p:cNvPr>
          <p:cNvSpPr txBox="1"/>
          <p:nvPr/>
        </p:nvSpPr>
        <p:spPr>
          <a:xfrm>
            <a:off x="3855534" y="3502422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Ratio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6F9B7E-9C2B-AB3A-FCE4-510AF537AE1E}"/>
              </a:ext>
            </a:extLst>
          </p:cNvPr>
          <p:cNvSpPr txBox="1"/>
          <p:nvPr/>
        </p:nvSpPr>
        <p:spPr>
          <a:xfrm>
            <a:off x="7620927" y="1865264"/>
            <a:ext cx="204764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54%			</a:t>
            </a:r>
          </a:p>
          <a:p>
            <a:endParaRPr lang="en-US" sz="2000" dirty="0"/>
          </a:p>
          <a:p>
            <a:r>
              <a:rPr lang="en-US" sz="2000" dirty="0"/>
              <a:t>24%			</a:t>
            </a:r>
          </a:p>
          <a:p>
            <a:endParaRPr lang="en-US" sz="2000" dirty="0"/>
          </a:p>
          <a:p>
            <a:r>
              <a:rPr lang="en-US" sz="2000" dirty="0"/>
              <a:t>2.3</a:t>
            </a:r>
            <a:r>
              <a:rPr lang="en-US" dirty="0"/>
              <a:t>			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05C36D-C66E-939A-05BA-41406AD9D8B1}"/>
              </a:ext>
            </a:extLst>
          </p:cNvPr>
          <p:cNvSpPr txBox="1"/>
          <p:nvPr/>
        </p:nvSpPr>
        <p:spPr>
          <a:xfrm>
            <a:off x="9368884" y="1622750"/>
            <a:ext cx="202115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		</a:t>
            </a:r>
            <a:r>
              <a:rPr lang="en-US" sz="2000" dirty="0"/>
              <a:t>0%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	28%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	“∞”</a:t>
            </a:r>
          </a:p>
        </p:txBody>
      </p:sp>
    </p:spTree>
    <p:extLst>
      <p:ext uri="{BB962C8B-B14F-4D97-AF65-F5344CB8AC3E}">
        <p14:creationId xmlns:p14="http://schemas.microsoft.com/office/powerpoint/2010/main" val="159599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/>
      <p:bldP spid="7" grpId="0"/>
      <p:bldP spid="8" grpId="0"/>
      <p:bldP spid="10" grpId="0"/>
      <p:bldP spid="19" grpId="0"/>
      <p:bldP spid="21" grpId="0"/>
      <p:bldP spid="2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F04060-45F5-93E6-C451-E312BCD85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998"/>
            <a:ext cx="12192000" cy="654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2223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FA178A-3137-5477-7B12-2B7DE4770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10"/>
            <a:ext cx="12192000" cy="673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17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BE29D-9535-770C-B8FC-CDCE64825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and Institution Code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758811-1E79-63B7-29B6-E4BE7C33362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71600" y="1472148"/>
            <a:ext cx="9753600" cy="4621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ts val="2000"/>
              </a:lnSpc>
              <a:buNone/>
            </a:pPr>
            <a:r>
              <a:rPr lang="en-US" sz="2600" dirty="0"/>
              <a:t>Alg-1: Algebra-based course, first semester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600" dirty="0"/>
              <a:t>Alg-2: Algebra-based course, second semester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600" dirty="0"/>
              <a:t>Calc-1: Calculus-based course, first semester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600" dirty="0"/>
              <a:t>Calc-2: Calculus-based course, second semester</a:t>
            </a:r>
          </a:p>
          <a:p>
            <a:pPr marL="0" indent="0">
              <a:lnSpc>
                <a:spcPts val="2000"/>
              </a:lnSpc>
              <a:buNone/>
            </a:pPr>
            <a:endParaRPr lang="en-US" sz="2600" dirty="0"/>
          </a:p>
          <a:p>
            <a:pPr marL="0" indent="0">
              <a:lnSpc>
                <a:spcPts val="2000"/>
              </a:lnSpc>
              <a:buNone/>
            </a:pPr>
            <a:r>
              <a:rPr lang="en-US" sz="1600" dirty="0"/>
              <a:t>ASU-P: Arizona State University, Polytechnic campus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1600" dirty="0"/>
              <a:t>ASU-T: Arizona State University, Tempe campus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1600" dirty="0"/>
              <a:t>LMU: Loyola Marymount University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1600" dirty="0"/>
              <a:t>UWF: University of West Florida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1600" dirty="0"/>
              <a:t>CU: University of Colorado, Boulder</a:t>
            </a:r>
          </a:p>
        </p:txBody>
      </p:sp>
    </p:spTree>
    <p:extLst>
      <p:ext uri="{BB962C8B-B14F-4D97-AF65-F5344CB8AC3E}">
        <p14:creationId xmlns:p14="http://schemas.microsoft.com/office/powerpoint/2010/main" val="145941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2403CE1-9D2F-BB1E-B848-E800BCA29E1D}"/>
              </a:ext>
            </a:extLst>
          </p:cNvPr>
          <p:cNvGrpSpPr/>
          <p:nvPr/>
        </p:nvGrpSpPr>
        <p:grpSpPr>
          <a:xfrm>
            <a:off x="0" y="63110"/>
            <a:ext cx="12192000" cy="6731779"/>
            <a:chOff x="0" y="63110"/>
            <a:chExt cx="12192000" cy="673177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EFA178A-3137-5477-7B12-2B7DE4770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3110"/>
              <a:ext cx="12192000" cy="673177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BF0ACA9-CE28-AAF5-C4D6-5C409178E863}"/>
                </a:ext>
              </a:extLst>
            </p:cNvPr>
            <p:cNvSpPr/>
            <p:nvPr/>
          </p:nvSpPr>
          <p:spPr>
            <a:xfrm>
              <a:off x="1219200" y="1447800"/>
              <a:ext cx="2286000" cy="1295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FC89FD8-FFF1-91A0-CE4F-B45FDD84844C}"/>
                </a:ext>
              </a:extLst>
            </p:cNvPr>
            <p:cNvSpPr/>
            <p:nvPr/>
          </p:nvSpPr>
          <p:spPr>
            <a:xfrm>
              <a:off x="914400" y="4800600"/>
              <a:ext cx="2286000" cy="1295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13274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4438B0-15C6-379D-F197-54A0F1597BC7}"/>
              </a:ext>
            </a:extLst>
          </p:cNvPr>
          <p:cNvSpPr/>
          <p:nvPr/>
        </p:nvSpPr>
        <p:spPr>
          <a:xfrm>
            <a:off x="990600" y="990600"/>
            <a:ext cx="29718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41894E5-38F3-C328-4A00-91AF85A6AFA3}"/>
              </a:ext>
            </a:extLst>
          </p:cNvPr>
          <p:cNvGrpSpPr/>
          <p:nvPr/>
        </p:nvGrpSpPr>
        <p:grpSpPr>
          <a:xfrm>
            <a:off x="0" y="68648"/>
            <a:ext cx="12192000" cy="6720704"/>
            <a:chOff x="0" y="68648"/>
            <a:chExt cx="12192000" cy="672070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679B5AA-EBAC-DFD0-6AB3-3F77F97BD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8648"/>
              <a:ext cx="12192000" cy="6720704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735AFCA-D36C-B3DB-6D38-28BC70701F5D}"/>
                </a:ext>
              </a:extLst>
            </p:cNvPr>
            <p:cNvSpPr/>
            <p:nvPr/>
          </p:nvSpPr>
          <p:spPr>
            <a:xfrm>
              <a:off x="914400" y="4267200"/>
              <a:ext cx="2971800" cy="182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F9AAACA-FEEE-F521-97CC-D738E0D6F176}"/>
                </a:ext>
              </a:extLst>
            </p:cNvPr>
            <p:cNvSpPr/>
            <p:nvPr/>
          </p:nvSpPr>
          <p:spPr>
            <a:xfrm>
              <a:off x="1295400" y="1295400"/>
              <a:ext cx="2971800" cy="182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802100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23F42-35FB-E843-CC8F-5D177A983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5DE8A-713D-D86B-9834-5985AC78B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Does better performance on one pretest indicate that another pretest is more (or less) predictive? (This would be an “interaction” effect.)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1F05E2-7E5E-3481-D66F-FAC139802E32}"/>
              </a:ext>
            </a:extLst>
          </p:cNvPr>
          <p:cNvSpPr txBox="1"/>
          <p:nvPr/>
        </p:nvSpPr>
        <p:spPr>
          <a:xfrm>
            <a:off x="4267200" y="54102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Maybe</a:t>
            </a:r>
          </a:p>
        </p:txBody>
      </p:sp>
    </p:spTree>
    <p:extLst>
      <p:ext uri="{BB962C8B-B14F-4D97-AF65-F5344CB8AC3E}">
        <p14:creationId xmlns:p14="http://schemas.microsoft.com/office/powerpoint/2010/main" val="209737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44F04B-90F5-A66B-46B0-EABA6D7DC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939" y="429353"/>
            <a:ext cx="8658121" cy="599929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911FC99-E032-3CF3-8879-21BF648D2AAC}"/>
              </a:ext>
            </a:extLst>
          </p:cNvPr>
          <p:cNvSpPr/>
          <p:nvPr/>
        </p:nvSpPr>
        <p:spPr>
          <a:xfrm>
            <a:off x="4876800" y="609600"/>
            <a:ext cx="1828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869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7DFAEB-B5E6-174F-586B-27A3EC075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783" y="410300"/>
            <a:ext cx="8772433" cy="60373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E11D37D-E090-F6A9-0A2B-F5D4409BCF8A}"/>
              </a:ext>
            </a:extLst>
          </p:cNvPr>
          <p:cNvSpPr/>
          <p:nvPr/>
        </p:nvSpPr>
        <p:spPr>
          <a:xfrm>
            <a:off x="5029200" y="685800"/>
            <a:ext cx="2286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789801-4E6F-5566-93A0-DB30D6CE0F2F}"/>
              </a:ext>
            </a:extLst>
          </p:cNvPr>
          <p:cNvSpPr/>
          <p:nvPr/>
        </p:nvSpPr>
        <p:spPr>
          <a:xfrm>
            <a:off x="8382000" y="609600"/>
            <a:ext cx="10668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3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F3045-51C1-414D-8B21-966154908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EE6C3-5853-4E49-B9C6-A6ECE24E3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Anecdotal evidence shows: </a:t>
            </a:r>
          </a:p>
          <a:p>
            <a:pPr lvl="1">
              <a:spcBef>
                <a:spcPts val="1800"/>
              </a:spcBef>
            </a:pPr>
            <a:r>
              <a:rPr lang="en-US" sz="2400" dirty="0"/>
              <a:t>Students with low pretest scores but high grades are often highly engaged and regular participants in class activity</a:t>
            </a:r>
          </a:p>
          <a:p>
            <a:pPr lvl="1">
              <a:spcBef>
                <a:spcPts val="1800"/>
              </a:spcBef>
            </a:pPr>
            <a:r>
              <a:rPr lang="en-US" sz="2400" dirty="0"/>
              <a:t>High scores but low grades are often associated with missing many classes and assignments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482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F3045-51C1-414D-8B21-966154908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EE6C3-5853-4E49-B9C6-A6ECE24E3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11201400" cy="4953000"/>
          </a:xfrm>
        </p:spPr>
        <p:txBody>
          <a:bodyPr/>
          <a:lstStyle/>
          <a:p>
            <a:r>
              <a:rPr lang="en-US" sz="2400" dirty="0"/>
              <a:t>High and low pretest scores on diagnostic tests are consistently predictive of students’ probability of attaining high or low grades</a:t>
            </a:r>
          </a:p>
          <a:p>
            <a:r>
              <a:rPr lang="en-US" sz="2400" dirty="0"/>
              <a:t>High pre-instruction scores on a math diagnostic, a test of scientific reasoning, and the FCI are all </a:t>
            </a:r>
            <a:r>
              <a:rPr lang="en-US" sz="2400" i="1" dirty="0"/>
              <a:t>independently</a:t>
            </a:r>
            <a:r>
              <a:rPr lang="en-US" sz="2400" dirty="0"/>
              <a:t> associated with higher probability of getting high grades (and avoiding low grades)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1800" dirty="0"/>
              <a:t>Our results are consistent with findings reported by:</a:t>
            </a:r>
          </a:p>
          <a:p>
            <a:pPr lvl="1"/>
            <a:r>
              <a:rPr lang="en-US" sz="1400" dirty="0"/>
              <a:t>L. Ding, PRPER </a:t>
            </a:r>
            <a:r>
              <a:rPr lang="en-US" sz="1400" b="1" dirty="0"/>
              <a:t>10,</a:t>
            </a:r>
            <a:r>
              <a:rPr lang="en-US" sz="1400" dirty="0"/>
              <a:t> 023101 (2014)]</a:t>
            </a:r>
          </a:p>
          <a:p>
            <a:pPr lvl="1"/>
            <a:r>
              <a:rPr lang="en-US" sz="1400" dirty="0"/>
              <a:t>Salehi et al., PRPER </a:t>
            </a:r>
            <a:r>
              <a:rPr lang="en-US" sz="1400" b="1" dirty="0"/>
              <a:t>15</a:t>
            </a:r>
            <a:r>
              <a:rPr lang="en-US" sz="1400" dirty="0"/>
              <a:t>, 020114 (2019)</a:t>
            </a:r>
          </a:p>
          <a:p>
            <a:pPr lvl="1"/>
            <a:r>
              <a:rPr lang="en-US" sz="1400" dirty="0"/>
              <a:t>Stewart et al., PRPER </a:t>
            </a:r>
            <a:r>
              <a:rPr lang="en-US" sz="1400" b="1" dirty="0"/>
              <a:t>17</a:t>
            </a:r>
            <a:r>
              <a:rPr lang="en-US" sz="1400" dirty="0"/>
              <a:t>, 010107 (2021)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0685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5B04E-2809-C4CF-FC6D-0ED8CF3CC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Comparing probabilities of high* and low* 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6DE5D-CE05-8F0C-AE82-90573BEA5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What is the probability of a student with a </a:t>
            </a:r>
            <a:r>
              <a:rPr lang="en-US" sz="2800" i="1" dirty="0"/>
              <a:t>high</a:t>
            </a:r>
            <a:r>
              <a:rPr lang="en-US" sz="2800" dirty="0"/>
              <a:t> score on a pre-instruction assessment getting a high grade in the class? </a:t>
            </a:r>
          </a:p>
          <a:p>
            <a:r>
              <a:rPr lang="en-US" sz="2800" dirty="0"/>
              <a:t>How does that compare to a </a:t>
            </a:r>
            <a:r>
              <a:rPr lang="en-US" sz="2800" i="1" dirty="0"/>
              <a:t>low-scoring</a:t>
            </a:r>
            <a:r>
              <a:rPr lang="en-US" sz="2800" dirty="0"/>
              <a:t> student’s probability of getting a high grade?</a:t>
            </a:r>
          </a:p>
          <a:p>
            <a:pPr marL="0" indent="0">
              <a:buNone/>
            </a:pPr>
            <a:r>
              <a:rPr lang="en-US" sz="2800" dirty="0"/>
              <a:t>	(and, same questions for probabilities of getting a </a:t>
            </a:r>
            <a:r>
              <a:rPr lang="en-US" sz="2800" i="1" dirty="0"/>
              <a:t>low</a:t>
            </a:r>
            <a:r>
              <a:rPr lang="en-US" sz="2800" dirty="0"/>
              <a:t> grade)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8B0DBB-66EE-E740-CD7F-EA8DF27222D8}"/>
              </a:ext>
            </a:extLst>
          </p:cNvPr>
          <p:cNvSpPr txBox="1"/>
          <p:nvPr/>
        </p:nvSpPr>
        <p:spPr>
          <a:xfrm>
            <a:off x="762000" y="51816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*In this context, “high” and “low” mean “top quartile” and “bottom quartile”</a:t>
            </a:r>
          </a:p>
        </p:txBody>
      </p:sp>
    </p:spTree>
    <p:extLst>
      <p:ext uri="{BB962C8B-B14F-4D97-AF65-F5344CB8AC3E}">
        <p14:creationId xmlns:p14="http://schemas.microsoft.com/office/powerpoint/2010/main" val="108447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B8AA8C-2E75-97B7-6108-8FA36CC2A09E}"/>
              </a:ext>
            </a:extLst>
          </p:cNvPr>
          <p:cNvSpPr txBox="1"/>
          <p:nvPr/>
        </p:nvSpPr>
        <p:spPr>
          <a:xfrm>
            <a:off x="1828800" y="1752600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Consistent result</a:t>
            </a:r>
            <a:r>
              <a:rPr lang="en-US" sz="3200" dirty="0"/>
              <a:t>:</a:t>
            </a:r>
          </a:p>
          <a:p>
            <a:endParaRPr lang="en-US" sz="3200" dirty="0"/>
          </a:p>
          <a:p>
            <a:r>
              <a:rPr lang="en-US" sz="3200" b="1" i="1" dirty="0"/>
              <a:t>High</a:t>
            </a:r>
            <a:r>
              <a:rPr lang="en-US" sz="3200" dirty="0"/>
              <a:t> scorers on the diagnostic pretests were much more likely to get </a:t>
            </a:r>
            <a:r>
              <a:rPr lang="en-US" sz="3200" b="1" i="1" dirty="0"/>
              <a:t>high</a:t>
            </a:r>
            <a:r>
              <a:rPr lang="en-US" sz="3200" dirty="0"/>
              <a:t> grades than were low scorers</a:t>
            </a:r>
          </a:p>
        </p:txBody>
      </p:sp>
    </p:spTree>
    <p:extLst>
      <p:ext uri="{BB962C8B-B14F-4D97-AF65-F5344CB8AC3E}">
        <p14:creationId xmlns:p14="http://schemas.microsoft.com/office/powerpoint/2010/main" val="2991961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545961"/>
          <a:ext cx="11277601" cy="5583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72341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792607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531993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76677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top-quartile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top-quartile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335218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165216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829581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05395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13760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366047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Alg-2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ASU-T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45487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Calc-1 2021a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Calc-1 2021b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62207"/>
                  </a:ext>
                </a:extLst>
              </a:tr>
              <a:tr h="42367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Calc-2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58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(unweighted)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(809)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14958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2588187" y="110534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 Course Grade vs. Mathematics Diagnostic Pretest Score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49B0038-0F30-FEEB-A183-04FE6DE754B4}"/>
              </a:ext>
            </a:extLst>
          </p:cNvPr>
          <p:cNvSpPr/>
          <p:nvPr/>
        </p:nvSpPr>
        <p:spPr>
          <a:xfrm>
            <a:off x="2324100" y="54778"/>
            <a:ext cx="7391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1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705876"/>
              </p:ext>
            </p:extLst>
          </p:nvPr>
        </p:nvGraphicFramePr>
        <p:xfrm>
          <a:off x="533400" y="545961"/>
          <a:ext cx="11277601" cy="5583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526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227258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723416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2792607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3531993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76677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Top-quartile Math: % with top-quartile grades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Bottom-quartile Math: % with top-quartile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High-grade odds ratio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335218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165216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829581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Alg-1 2023b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05395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13760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Alg-2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366047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Alg-2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ASU-T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45487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Calc-1 2021a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Calc-1 2021b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62207"/>
                  </a:ext>
                </a:extLst>
              </a:tr>
              <a:tr h="42367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Calc-2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58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(unweighted)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(809)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14958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2588187" y="110534"/>
            <a:ext cx="85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 Course Grade vs. Mathematics Diagnostic Pretest Score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49B0038-0F30-FEEB-A183-04FE6DE754B4}"/>
              </a:ext>
            </a:extLst>
          </p:cNvPr>
          <p:cNvSpPr/>
          <p:nvPr/>
        </p:nvSpPr>
        <p:spPr>
          <a:xfrm>
            <a:off x="2324100" y="54778"/>
            <a:ext cx="7391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D74E838-F9CB-B5E1-B1C4-A90DBAFA9471}"/>
              </a:ext>
            </a:extLst>
          </p:cNvPr>
          <p:cNvSpPr/>
          <p:nvPr/>
        </p:nvSpPr>
        <p:spPr>
          <a:xfrm>
            <a:off x="3505200" y="51077"/>
            <a:ext cx="3733800" cy="63440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8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10321</TotalTime>
  <Words>2942</Words>
  <Application>Microsoft Office PowerPoint</Application>
  <PresentationFormat>Widescreen</PresentationFormat>
  <Paragraphs>1114</Paragraphs>
  <Slides>56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Verdana</vt:lpstr>
      <vt:lpstr>Wingdings</vt:lpstr>
      <vt:lpstr>Default Design</vt:lpstr>
      <vt:lpstr>  Relationship between course grades in introductory physics and pre-instruction assessment scores </vt:lpstr>
      <vt:lpstr>Acknowledgments</vt:lpstr>
      <vt:lpstr>Assessment Pretests</vt:lpstr>
      <vt:lpstr>Sample Description</vt:lpstr>
      <vt:lpstr>Course and Institution Code</vt:lpstr>
      <vt:lpstr>Comparing probabilities of high* and low* grades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Relevant Questions</vt:lpstr>
      <vt:lpstr>Relevant Questions</vt:lpstr>
      <vt:lpstr>PowerPoint Presentation</vt:lpstr>
      <vt:lpstr>PowerPoint Presentation</vt:lpstr>
      <vt:lpstr>Another Approach: Multiple Regression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Regression analysis can be misleading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Relevant Questions</vt:lpstr>
      <vt:lpstr>PowerPoint Presentation</vt:lpstr>
      <vt:lpstr>Relevant Questions</vt:lpstr>
      <vt:lpstr>Further Analysis of Alg-2 ASU-P sample (N = 216)</vt:lpstr>
      <vt:lpstr>PowerPoint Presentation</vt:lpstr>
      <vt:lpstr>PowerPoint Presentation</vt:lpstr>
      <vt:lpstr>PowerPoint Presentation</vt:lpstr>
      <vt:lpstr>PowerPoint Presentation</vt:lpstr>
      <vt:lpstr>Relevant Questions</vt:lpstr>
      <vt:lpstr>PowerPoint Presentation</vt:lpstr>
      <vt:lpstr>PowerPoint Presentation</vt:lpstr>
      <vt:lpstr>Important Note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Response Patterns by Introductory Physics Students on Mathematics Diagnostic Tests</dc:title>
  <dc:creator>David Meltzer</dc:creator>
  <cp:lastModifiedBy>David Meltzer</cp:lastModifiedBy>
  <cp:revision>325</cp:revision>
  <cp:lastPrinted>2022-07-11T03:36:25Z</cp:lastPrinted>
  <dcterms:created xsi:type="dcterms:W3CDTF">2020-10-14T06:52:17Z</dcterms:created>
  <dcterms:modified xsi:type="dcterms:W3CDTF">2024-07-05T00:49:15Z</dcterms:modified>
</cp:coreProperties>
</file>