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44"/>
  </p:notesMasterIdLst>
  <p:sldIdLst>
    <p:sldId id="1043" r:id="rId4"/>
    <p:sldId id="823" r:id="rId5"/>
    <p:sldId id="863" r:id="rId6"/>
    <p:sldId id="864" r:id="rId7"/>
    <p:sldId id="862" r:id="rId8"/>
    <p:sldId id="1035" r:id="rId9"/>
    <p:sldId id="1036" r:id="rId10"/>
    <p:sldId id="1037" r:id="rId11"/>
    <p:sldId id="1038" r:id="rId12"/>
    <p:sldId id="1039" r:id="rId13"/>
    <p:sldId id="888" r:id="rId14"/>
    <p:sldId id="1031" r:id="rId15"/>
    <p:sldId id="1032" r:id="rId16"/>
    <p:sldId id="1033" r:id="rId17"/>
    <p:sldId id="1034" r:id="rId18"/>
    <p:sldId id="893" r:id="rId19"/>
    <p:sldId id="1029" r:id="rId20"/>
    <p:sldId id="1030" r:id="rId21"/>
    <p:sldId id="1040" r:id="rId22"/>
    <p:sldId id="801" r:id="rId23"/>
    <p:sldId id="1017" r:id="rId24"/>
    <p:sldId id="1018" r:id="rId25"/>
    <p:sldId id="1012" r:id="rId26"/>
    <p:sldId id="1019" r:id="rId27"/>
    <p:sldId id="1015" r:id="rId28"/>
    <p:sldId id="878" r:id="rId29"/>
    <p:sldId id="1014" r:id="rId30"/>
    <p:sldId id="1016" r:id="rId31"/>
    <p:sldId id="873" r:id="rId32"/>
    <p:sldId id="1020" r:id="rId33"/>
    <p:sldId id="1021" r:id="rId34"/>
    <p:sldId id="1024" r:id="rId35"/>
    <p:sldId id="1041" r:id="rId36"/>
    <p:sldId id="1022" r:id="rId37"/>
    <p:sldId id="1023" r:id="rId38"/>
    <p:sldId id="1042" r:id="rId39"/>
    <p:sldId id="1025" r:id="rId40"/>
    <p:sldId id="1026" r:id="rId41"/>
    <p:sldId id="1027" r:id="rId42"/>
    <p:sldId id="843" r:id="rId43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7F9453-84F7-9EF9-92B1-09B9D4B7D691}" name="Dakota King" initials="DK" userId="abd8259705e70c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63FA"/>
    <a:srgbClr val="00CC96"/>
    <a:srgbClr val="EF553B"/>
    <a:srgbClr val="636EFA"/>
    <a:srgbClr val="0000FF"/>
    <a:srgbClr val="FF0000"/>
    <a:srgbClr val="008000"/>
    <a:srgbClr val="DDDDDD"/>
    <a:srgbClr val="00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4" autoAdjust="0"/>
    <p:restoredTop sz="95370" autoAdjust="0"/>
  </p:normalViewPr>
  <p:slideViewPr>
    <p:cSldViewPr>
      <p:cViewPr varScale="1">
        <p:scale>
          <a:sx n="94" d="100"/>
          <a:sy n="94" d="100"/>
        </p:scale>
        <p:origin x="240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6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177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F06D-EC32-497C-8789-8159AD15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F99A-903E-4309-9C22-2E2E8A3E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B20-09BB-47A5-873A-EFB0C93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6A37-CAAA-4A14-A9BB-3CE931CE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F72EA-3397-4BE0-A1E2-ED46A73C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16ED3-A4B0-4284-9173-49F938422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2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F06D-EC32-497C-8789-8159AD15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F99A-903E-4309-9C22-2E2E8A3E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30B20-09BB-47A5-873A-EFB0C93D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6A37-CAAA-4A14-A9BB-3CE931CE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F72EA-3397-4BE0-A1E2-ED46A73C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16ED3-A4B0-4284-9173-49F938422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5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F03653-015A-4D3F-AF4B-7B8F06C69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1FBD09-387F-4C97-AA3C-53741CC66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CEDE04-21AD-47A8-97D2-47203B8D43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ABE528-E4F8-46C6-84C5-526B519F1B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28B55A-4722-4B3A-AD2F-32D1EB4793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2BB50-AF77-4F74-9D5D-019705BCA1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F03653-015A-4D3F-AF4B-7B8F06C69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1FBD09-387F-4C97-AA3C-53741CC66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CEDE04-21AD-47A8-97D2-47203B8D43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ABE528-E4F8-46C6-84C5-526B519F1B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28B55A-4722-4B3A-AD2F-32D1EB4793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2BB50-AF77-4F74-9D5D-019705BCA1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11353800" cy="1695450"/>
          </a:xfrm>
        </p:spPr>
        <p:txBody>
          <a:bodyPr/>
          <a:lstStyle/>
          <a:p>
            <a:r>
              <a:rPr lang="en-US" sz="3000" b="1" dirty="0"/>
              <a:t>Physics students’ mathematical environment: Operational skills, contextual understanding, symbolic representation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104394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David E. Meltzer,</a:t>
            </a:r>
            <a:r>
              <a:rPr lang="en-US" altLang="en-US" baseline="20000" dirty="0"/>
              <a:t>1</a:t>
            </a:r>
            <a:r>
              <a:rPr lang="en-US" altLang="en-US" dirty="0"/>
              <a:t> Dakota H. King,</a:t>
            </a:r>
            <a:r>
              <a:rPr lang="en-US" altLang="en-US" baseline="20000" dirty="0"/>
              <a:t>2</a:t>
            </a:r>
            <a:r>
              <a:rPr lang="en-US" altLang="en-US" dirty="0"/>
              <a:t> and John D. Byrd</a:t>
            </a:r>
            <a:r>
              <a:rPr lang="en-US" altLang="en-US" baseline="20000" dirty="0"/>
              <a:t>1,3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sz="2000" baseline="20000" dirty="0"/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1</a:t>
            </a:r>
            <a:r>
              <a:rPr lang="en-US" altLang="en-US" sz="2000" dirty="0"/>
              <a:t>Arizona State University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2</a:t>
            </a:r>
            <a:r>
              <a:rPr lang="en-US" altLang="en-US" sz="2000" dirty="0"/>
              <a:t>Arizona State University (present address) and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National Heart, Lung, and Blood Institute, National Institutes of Health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aseline="20000" dirty="0"/>
              <a:t>3</a:t>
            </a:r>
            <a:r>
              <a:rPr lang="en-US" altLang="en-US" sz="2000" dirty="0"/>
              <a:t>Michigan State University (present address)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0811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1FB36-CD94-4A5C-B39E-051F7C9C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122" y="2532822"/>
            <a:ext cx="5867400" cy="421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E469D-D20E-4441-8100-9E9C3079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" y="2438400"/>
            <a:ext cx="5915244" cy="428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09FE5-5A07-4A1A-9F5F-07683E648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762000"/>
            <a:ext cx="2224627" cy="116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A88A9-6FCD-4577-B14D-C67CD118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78" y="838200"/>
            <a:ext cx="2743200" cy="18761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F2B9D-61BB-4541-A2D6-39325D252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082" y="762000"/>
            <a:ext cx="2654618" cy="2117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E3717-C532-404E-BB6B-94589E1AFBD4}"/>
              </a:ext>
            </a:extLst>
          </p:cNvPr>
          <p:cNvSpPr txBox="1"/>
          <p:nvPr/>
        </p:nvSpPr>
        <p:spPr>
          <a:xfrm>
            <a:off x="2013321" y="152702"/>
            <a:ext cx="6505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Correct-response rates </a:t>
            </a:r>
            <a:r>
              <a:rPr lang="en-US" sz="2000" b="1" dirty="0"/>
              <a:t>(written, free-response)</a:t>
            </a:r>
          </a:p>
          <a:p>
            <a:pPr algn="ctr"/>
            <a:r>
              <a:rPr lang="en-US" b="1" dirty="0"/>
              <a:t> </a:t>
            </a:r>
            <a:r>
              <a:rPr lang="en-US" sz="1400" b="1" dirty="0"/>
              <a:t>(36 classes; </a:t>
            </a:r>
            <a:r>
              <a:rPr lang="en-US" sz="1400" b="1" i="1" dirty="0"/>
              <a:t>N</a:t>
            </a:r>
            <a:r>
              <a:rPr lang="en-US" sz="1400" b="1" dirty="0"/>
              <a:t> &gt; 3000)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B4795-9351-421B-8885-3F23A3D420E5}"/>
              </a:ext>
            </a:extLst>
          </p:cNvPr>
          <p:cNvSpPr txBox="1"/>
          <p:nvPr/>
        </p:nvSpPr>
        <p:spPr>
          <a:xfrm>
            <a:off x="1905000" y="33843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42C3-90D8-4483-A1A4-E9C490C6FA1F}"/>
              </a:ext>
            </a:extLst>
          </p:cNvPr>
          <p:cNvSpPr txBox="1"/>
          <p:nvPr/>
        </p:nvSpPr>
        <p:spPr>
          <a:xfrm>
            <a:off x="927603" y="33967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9A460-DDB9-41F5-A39B-A3AA5CBE7107}"/>
              </a:ext>
            </a:extLst>
          </p:cNvPr>
          <p:cNvSpPr txBox="1"/>
          <p:nvPr/>
        </p:nvSpPr>
        <p:spPr>
          <a:xfrm>
            <a:off x="3164423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F3A02-E9EA-4520-B6C0-2D6B749C2A70}"/>
              </a:ext>
            </a:extLst>
          </p:cNvPr>
          <p:cNvSpPr txBox="1"/>
          <p:nvPr/>
        </p:nvSpPr>
        <p:spPr>
          <a:xfrm>
            <a:off x="4419600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9DAFB5-5730-4FF4-8891-75FA766ECB04}"/>
              </a:ext>
            </a:extLst>
          </p:cNvPr>
          <p:cNvSpPr txBox="1"/>
          <p:nvPr/>
        </p:nvSpPr>
        <p:spPr>
          <a:xfrm>
            <a:off x="10287000" y="299427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DD824-3886-4657-934F-3ABD61D940F9}"/>
              </a:ext>
            </a:extLst>
          </p:cNvPr>
          <p:cNvSpPr txBox="1"/>
          <p:nvPr/>
        </p:nvSpPr>
        <p:spPr>
          <a:xfrm>
            <a:off x="9079667" y="304317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B09FD-8DF7-441F-A71E-9345C4250CCC}"/>
              </a:ext>
            </a:extLst>
          </p:cNvPr>
          <p:cNvSpPr txBox="1"/>
          <p:nvPr/>
        </p:nvSpPr>
        <p:spPr>
          <a:xfrm>
            <a:off x="7856337" y="30596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CE37F8-E133-4BF4-AF50-5578BE793887}"/>
              </a:ext>
            </a:extLst>
          </p:cNvPr>
          <p:cNvSpPr txBox="1"/>
          <p:nvPr/>
        </p:nvSpPr>
        <p:spPr>
          <a:xfrm>
            <a:off x="6691845" y="309396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5355F-F3E6-4F0F-B74B-6E226816A26C}"/>
              </a:ext>
            </a:extLst>
          </p:cNvPr>
          <p:cNvSpPr txBox="1"/>
          <p:nvPr/>
        </p:nvSpPr>
        <p:spPr>
          <a:xfrm>
            <a:off x="2628275" y="1450488"/>
            <a:ext cx="36343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results in the 30-60% range</a:t>
            </a:r>
          </a:p>
        </p:txBody>
      </p:sp>
    </p:spTree>
    <p:extLst>
      <p:ext uri="{BB962C8B-B14F-4D97-AF65-F5344CB8AC3E}">
        <p14:creationId xmlns:p14="http://schemas.microsoft.com/office/powerpoint/2010/main" val="28981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0D98-CE3A-460B-9205-5FE842BB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But the Problem is More Complicated…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81C54-BC3F-4190-AC9D-60B0A68A0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287000" cy="4953000"/>
          </a:xfrm>
        </p:spPr>
        <p:txBody>
          <a:bodyPr/>
          <a:lstStyle/>
          <a:p>
            <a:r>
              <a:rPr lang="en-US" sz="2400" dirty="0"/>
              <a:t>Weak calculational skills are only part of the problem.</a:t>
            </a:r>
          </a:p>
          <a:p>
            <a:r>
              <a:rPr lang="en-US" sz="2400" dirty="0"/>
              <a:t>Student difficulties that </a:t>
            </a:r>
            <a:r>
              <a:rPr lang="en-US" sz="2400" i="1" dirty="0"/>
              <a:t>appear</a:t>
            </a:r>
            <a:r>
              <a:rPr lang="en-US" sz="2400" dirty="0"/>
              <a:t> to be mathematical in origin may actually be due in part to application in a </a:t>
            </a:r>
            <a:r>
              <a:rPr lang="en-US" sz="2400" i="1" dirty="0"/>
              <a:t>physical</a:t>
            </a:r>
            <a:r>
              <a:rPr lang="en-US" sz="2400" dirty="0"/>
              <a:t> context  </a:t>
            </a:r>
            <a:r>
              <a:rPr lang="en-US" sz="1400" dirty="0"/>
              <a:t>[Thompson, </a:t>
            </a:r>
            <a:r>
              <a:rPr lang="en-US" sz="1400" dirty="0" err="1"/>
              <a:t>Manogue</a:t>
            </a:r>
            <a:r>
              <a:rPr lang="en-US" sz="1400" dirty="0"/>
              <a:t>, Roundy, and </a:t>
            </a:r>
            <a:r>
              <a:rPr lang="en-US" sz="1400" dirty="0" err="1"/>
              <a:t>Mountcastle</a:t>
            </a:r>
            <a:r>
              <a:rPr lang="en-US" sz="1400" dirty="0"/>
              <a:t>, 2012; Zavala and </a:t>
            </a:r>
            <a:r>
              <a:rPr lang="en-US" sz="1400" dirty="0" err="1"/>
              <a:t>Barniol</a:t>
            </a:r>
            <a:r>
              <a:rPr lang="en-US" sz="1400" dirty="0"/>
              <a:t>, 2013]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Language mismatches”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>
                  <a:spcAft>
                    <a:spcPts val="1200"/>
                  </a:spcAft>
                </a:pPr>
                <a:r>
                  <a:rPr lang="en-US" sz="2200" dirty="0"/>
                  <a:t>Students are often confused by the very different symbols and techniques used in physics classes, for identical operations first seen in mathematics classes (Dray and </a:t>
                </a:r>
                <a:r>
                  <a:rPr lang="en-US" sz="2200" dirty="0" err="1"/>
                  <a:t>Manogue</a:t>
                </a:r>
                <a:r>
                  <a:rPr lang="en-US" sz="2200" dirty="0"/>
                  <a:t>, 1999-2004)</a:t>
                </a:r>
              </a:p>
              <a:p>
                <a:pPr lvl="3">
                  <a:spcAft>
                    <a:spcPts val="1200"/>
                  </a:spcAft>
                </a:pPr>
                <a:r>
                  <a:rPr lang="en-US" sz="2200" i="1" dirty="0"/>
                  <a:t>Example: </a:t>
                </a:r>
                <a:r>
                  <a:rPr lang="en-US" sz="2200" dirty="0"/>
                  <a:t>The “area element” used in vector calculus to do area integrals looks very different in physics textbooks, compared to mathematics textbooks</a:t>
                </a:r>
              </a:p>
              <a:p>
                <a:pPr marL="1371600" lvl="3" indent="0">
                  <a:spcAft>
                    <a:spcPts val="1200"/>
                  </a:spcAft>
                  <a:buNone/>
                </a:pPr>
                <a:r>
                  <a:rPr lang="en-US" sz="2200" dirty="0" err="1"/>
                  <a:t>d</a:t>
                </a:r>
                <a:r>
                  <a:rPr lang="en-US" sz="2200" i="1" dirty="0" err="1"/>
                  <a:t>S</a:t>
                </a:r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[1+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2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200" dirty="0"/>
                  <a:t>)</a:t>
                </a:r>
                <a:r>
                  <a:rPr lang="en-US" sz="2200" baseline="30000" dirty="0"/>
                  <a:t> </a:t>
                </a:r>
                <a14:m>
                  <m:oMath xmlns:m="http://schemas.openxmlformats.org/officeDocument/2006/math">
                    <m:r>
                      <a:rPr lang="en-US" sz="2200" i="1" baseline="30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200" dirty="0"/>
                  <a:t>]  d</a:t>
                </a:r>
                <a:r>
                  <a:rPr lang="en-US" sz="2200" i="1" dirty="0"/>
                  <a:t>x</a:t>
                </a:r>
                <a:r>
                  <a:rPr lang="en-US" sz="2200" dirty="0"/>
                  <a:t> </a:t>
                </a:r>
                <a:r>
                  <a:rPr lang="en-US" sz="2200" i="1" dirty="0" err="1"/>
                  <a:t>dy</a:t>
                </a:r>
                <a:r>
                  <a:rPr lang="en-US" sz="2200" i="1" dirty="0"/>
                  <a:t>   [math, general expression]</a:t>
                </a:r>
              </a:p>
              <a:p>
                <a:pPr marL="1371600" lvl="3" indent="0">
                  <a:spcAft>
                    <a:spcPts val="1200"/>
                  </a:spcAft>
                  <a:buNone/>
                </a:pPr>
                <a:endParaRPr lang="en-US" sz="2200" i="1" dirty="0"/>
              </a:p>
              <a:p>
                <a:pPr marL="1371600" lvl="3" indent="0">
                  <a:spcAft>
                    <a:spcPts val="1200"/>
                  </a:spcAft>
                  <a:buNone/>
                </a:pPr>
                <a:r>
                  <a:rPr lang="en-US" sz="2200" dirty="0" err="1"/>
                  <a:t>d</a:t>
                </a:r>
                <a:r>
                  <a:rPr lang="en-US" sz="2200" i="1" dirty="0" err="1"/>
                  <a:t>S</a:t>
                </a:r>
                <a:r>
                  <a:rPr lang="en-US" sz="2200" dirty="0"/>
                  <a:t> = r</a:t>
                </a:r>
                <a:r>
                  <a:rPr lang="en-US" sz="2200" baseline="30000" dirty="0"/>
                  <a:t>2</a:t>
                </a:r>
                <a:r>
                  <a:rPr lang="en-US" sz="2200" dirty="0"/>
                  <a:t> sin </a:t>
                </a:r>
                <a:r>
                  <a:rPr lang="el-GR" sz="2200" dirty="0"/>
                  <a:t>θ</a:t>
                </a:r>
                <a:r>
                  <a:rPr lang="en-US" sz="2200" dirty="0"/>
                  <a:t> d</a:t>
                </a:r>
                <a:r>
                  <a:rPr lang="el-GR" sz="2200" dirty="0"/>
                  <a:t>θ</a:t>
                </a:r>
                <a:r>
                  <a:rPr lang="en-US" sz="2200" dirty="0"/>
                  <a:t> d</a:t>
                </a:r>
                <a:r>
                  <a:rPr lang="el-GR" sz="2200" dirty="0"/>
                  <a:t>ϕ</a:t>
                </a:r>
                <a:r>
                  <a:rPr lang="en-US" sz="2200" dirty="0"/>
                  <a:t>    </a:t>
                </a:r>
                <a:r>
                  <a:rPr lang="en-US" sz="2200" i="1" dirty="0"/>
                  <a:t>[physics, for a sphere]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3A2184-44C5-46BD-A2EF-C54980CAEE41}"/>
              </a:ext>
            </a:extLst>
          </p:cNvPr>
          <p:cNvCxnSpPr/>
          <p:nvPr/>
        </p:nvCxnSpPr>
        <p:spPr>
          <a:xfrm>
            <a:off x="4871830" y="4235726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034A-E6FA-4F5C-833F-094CBAEC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8"/>
            <a:ext cx="9144000" cy="1143000"/>
          </a:xfrm>
        </p:spPr>
        <p:txBody>
          <a:bodyPr/>
          <a:lstStyle/>
          <a:p>
            <a:r>
              <a:rPr lang="en-US" sz="3600" dirty="0"/>
              <a:t>Confusion can result from the nature of the symbols themselves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59A13-6021-42FE-97E7-B14150DC1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1" y="2492353"/>
            <a:ext cx="2819399" cy="1625600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7D72F-78D3-4167-8A44-C18AFBA4C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473889"/>
            <a:ext cx="2900377" cy="1717111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368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(Total </a:t>
            </a:r>
            <a:r>
              <a:rPr lang="en-US" sz="1200" i="1" dirty="0">
                <a:solidFill>
                  <a:srgbClr val="FF0000"/>
                </a:solidFill>
              </a:rPr>
              <a:t>N</a:t>
            </a:r>
            <a:r>
              <a:rPr lang="en-US" sz="1200" dirty="0">
                <a:solidFill>
                  <a:srgbClr val="FF0000"/>
                </a:solidFill>
              </a:rPr>
              <a:t> &gt; 1000)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B39389-733C-4F26-BAAF-EBDFF41EA178}"/>
              </a:ext>
            </a:extLst>
          </p:cNvPr>
          <p:cNvSpPr/>
          <p:nvPr/>
        </p:nvSpPr>
        <p:spPr>
          <a:xfrm>
            <a:off x="6629400" y="1810623"/>
            <a:ext cx="4419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E4DAE3-EFDA-4E0B-9E03-5B2BE59FDA97}"/>
              </a:ext>
            </a:extLst>
          </p:cNvPr>
          <p:cNvSpPr/>
          <p:nvPr/>
        </p:nvSpPr>
        <p:spPr>
          <a:xfrm>
            <a:off x="5151282" y="4191000"/>
            <a:ext cx="147811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E147-0246-418C-938D-E8C47A4A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91" y="1219200"/>
            <a:ext cx="11514818" cy="546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FADA0-B5EF-4EF3-B3FF-60D50587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6341"/>
            <a:ext cx="2114733" cy="1219306"/>
          </a:xfrm>
          <a:prstGeom prst="rect">
            <a:avLst/>
          </a:prstGeom>
          <a:ln w="1016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7043-6046-4103-A6F6-03329A1F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79952"/>
            <a:ext cx="2008044" cy="1188823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456112-1687-4D16-9255-1F9422A591D2}"/>
              </a:ext>
            </a:extLst>
          </p:cNvPr>
          <p:cNvSpPr txBox="1"/>
          <p:nvPr/>
        </p:nvSpPr>
        <p:spPr>
          <a:xfrm>
            <a:off x="3886200" y="374329"/>
            <a:ext cx="39017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Significantly lower correct-response rates on Greek-letter version in algebra-based courses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F0E19-B416-41C9-AA10-9DDE142D8453}"/>
              </a:ext>
            </a:extLst>
          </p:cNvPr>
          <p:cNvSpPr txBox="1"/>
          <p:nvPr/>
        </p:nvSpPr>
        <p:spPr>
          <a:xfrm>
            <a:off x="5151282" y="3725281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(Total </a:t>
            </a:r>
            <a:r>
              <a:rPr lang="en-US" sz="1200" i="1" dirty="0">
                <a:solidFill>
                  <a:srgbClr val="FF0000"/>
                </a:solidFill>
              </a:rPr>
              <a:t>N</a:t>
            </a:r>
            <a:r>
              <a:rPr lang="en-US" sz="1200" dirty="0">
                <a:solidFill>
                  <a:srgbClr val="FF0000"/>
                </a:solidFill>
              </a:rPr>
              <a:t> &gt; 1000)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0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38F5-7D14-42B4-B7D1-C5D75BAC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Physics concepts and context make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660FD-1ABE-44A2-8F46-F2D81CB5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049000" cy="4953000"/>
          </a:xfrm>
        </p:spPr>
        <p:txBody>
          <a:bodyPr/>
          <a:lstStyle/>
          <a:p>
            <a:r>
              <a:rPr lang="en-US" sz="2400" dirty="0"/>
              <a:t>Distinguishing between a quantity (</a:t>
            </a:r>
            <a:r>
              <a:rPr lang="en-US" sz="2400" i="1" dirty="0"/>
              <a:t>v</a:t>
            </a:r>
            <a:r>
              <a:rPr lang="en-US" sz="2400" dirty="0"/>
              <a:t>), </a:t>
            </a:r>
            <a:r>
              <a:rPr lang="en-US" sz="2400" i="1" dirty="0"/>
              <a:t>change</a:t>
            </a:r>
            <a:r>
              <a:rPr lang="en-US" sz="2400" dirty="0"/>
              <a:t> in that quantity (</a:t>
            </a:r>
            <a:r>
              <a:rPr lang="el-GR" sz="2400" dirty="0"/>
              <a:t>Δ</a:t>
            </a:r>
            <a:r>
              <a:rPr lang="en-US" sz="2400" i="1" dirty="0"/>
              <a:t>v</a:t>
            </a:r>
            <a:r>
              <a:rPr lang="en-US" sz="2400" dirty="0"/>
              <a:t>), and ratios of changes (</a:t>
            </a:r>
            <a:r>
              <a:rPr lang="el-GR" sz="2400" dirty="0"/>
              <a:t>Δ</a:t>
            </a:r>
            <a:r>
              <a:rPr lang="en-US" sz="2400" i="1" dirty="0"/>
              <a:t>v</a:t>
            </a:r>
            <a:r>
              <a:rPr lang="en-US" sz="2400" dirty="0"/>
              <a:t>/</a:t>
            </a:r>
            <a:r>
              <a:rPr lang="el-GR" sz="2400" dirty="0"/>
              <a:t>Δ</a:t>
            </a:r>
            <a:r>
              <a:rPr lang="en-US" sz="2400" i="1" dirty="0"/>
              <a:t>t)</a:t>
            </a:r>
            <a:r>
              <a:rPr lang="en-US" sz="2400" dirty="0"/>
              <a:t>  is always challenging, but in the context of motion, additional obstacles are introduced by confusion about the </a:t>
            </a:r>
            <a:r>
              <a:rPr lang="en-US" sz="2400" i="1" dirty="0"/>
              <a:t>meaning</a:t>
            </a:r>
            <a:r>
              <a:rPr lang="en-US" sz="2400" dirty="0"/>
              <a:t> and the </a:t>
            </a:r>
            <a:r>
              <a:rPr lang="en-US" sz="2400" i="1" dirty="0"/>
              <a:t>distinction between </a:t>
            </a:r>
            <a:r>
              <a:rPr lang="en-US" sz="2400" dirty="0"/>
              <a:t>velocity and acceleration. </a:t>
            </a:r>
            <a:r>
              <a:rPr lang="en-US" sz="2000" dirty="0"/>
              <a:t>(Trowbridge and McDermott, 1981)</a:t>
            </a:r>
          </a:p>
          <a:p>
            <a:r>
              <a:rPr lang="en-US" sz="2400" dirty="0"/>
              <a:t>Students’ difficulties in graphical interpretation in the context of motion are exacerbated by misleading intuitions drawn from objects’ physical trajectories. </a:t>
            </a:r>
            <a:r>
              <a:rPr lang="en-US" sz="2000" dirty="0"/>
              <a:t>(McDermott, Rosenquist, and Van Zee, 1987) </a:t>
            </a:r>
          </a:p>
          <a:p>
            <a:r>
              <a:rPr lang="en-US" sz="2400" dirty="0"/>
              <a:t>Finding and comparing the “area under the curve” may be more challenging in a thermodynamics context than in a “pure math” context, e.g., in analyzing thermodynamic process represented on a pressure-volume diagram. </a:t>
            </a:r>
            <a:r>
              <a:rPr lang="en-US" sz="2000" dirty="0"/>
              <a:t>(Christensen and Thompson, 2010-2012)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7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A96E-0B77-4F32-A90D-B30921B5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context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4CB84E-9677-4917-A987-EF9784B21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362" y="2373908"/>
            <a:ext cx="7153275" cy="428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D886D-4497-468E-9096-5940586BEBE7}"/>
              </a:ext>
            </a:extLst>
          </p:cNvPr>
          <p:cNvSpPr txBox="1"/>
          <p:nvPr/>
        </p:nvSpPr>
        <p:spPr>
          <a:xfrm>
            <a:off x="1694116" y="1232972"/>
            <a:ext cx="9050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Shaffer and McDermott (2005) found a lower correct-response rate on a vector question in a physical context (45% correct, left diagram) than in an abstract mathematical context (65% correct, right diagram)</a:t>
            </a:r>
          </a:p>
        </p:txBody>
      </p:sp>
    </p:spTree>
    <p:extLst>
      <p:ext uri="{BB962C8B-B14F-4D97-AF65-F5344CB8AC3E}">
        <p14:creationId xmlns:p14="http://schemas.microsoft.com/office/powerpoint/2010/main" val="26349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E62B-46A2-4852-A36B-23A3A588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z="3600" dirty="0"/>
              <a:t>What factors influence ability to interpret context?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4BD0-B7B4-4FD2-B1D4-1804F63D6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Higher proficiency with basic calculational skills frees energy and time to apply conceptual knowledge in appropriate contexts.</a:t>
            </a:r>
          </a:p>
          <a:p>
            <a:r>
              <a:rPr lang="en-US" sz="2800" dirty="0"/>
              <a:t>Self-checking skills can help avoid preventable errors.</a:t>
            </a:r>
          </a:p>
          <a:p>
            <a:r>
              <a:rPr lang="en-US" sz="2800" dirty="0"/>
              <a:t>The level of reasoning skill may impact ability to interpret contexts appropriately.</a:t>
            </a:r>
          </a:p>
          <a:p>
            <a:r>
              <a:rPr lang="en-US" sz="2800" dirty="0"/>
              <a:t>Deeper understanding of physics concepts can help guide their appropriate application in context.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77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9AD6-94F0-4C5F-90CD-D0532E3D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Findings from &gt;70 Interviews:</a:t>
            </a:r>
            <a:br>
              <a:rPr lang="en-US" sz="3600" dirty="0"/>
            </a:br>
            <a:r>
              <a:rPr lang="en-US" sz="3600" dirty="0"/>
              <a:t>Students make many “careless”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0504-FEB2-4A8E-8D1F-E61F7645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interviews, students tended to self-correct approximately 60% of their initial errors with little or no prompting, suggesting that  many errors are “careless.”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findings suggest that increased focus on improving students’ self-checking behavior might provide significant performance dividends.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However, studies have shown that making these improvements is quite 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Sources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We have given diagnostic pretests covering pre-college mathematics to over 7000 introductory physics students (non-credit; calculators allowed):</a:t>
            </a:r>
          </a:p>
          <a:p>
            <a:pPr marL="0" indent="0">
              <a:buNone/>
            </a:pPr>
            <a:r>
              <a:rPr lang="en-US" altLang="en-US" sz="2400" dirty="0"/>
              <a:t>In addition, we have carried out more than 70 one-on-one problem-solving interviews with physics students to further explore the nature of students’ thinking.</a:t>
            </a:r>
          </a:p>
        </p:txBody>
      </p:sp>
    </p:spTree>
    <p:extLst>
      <p:ext uri="{BB962C8B-B14F-4D97-AF65-F5344CB8AC3E}">
        <p14:creationId xmlns:p14="http://schemas.microsoft.com/office/powerpoint/2010/main" val="33760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Scores and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full online diagnostic </a:t>
            </a:r>
            <a:r>
              <a:rPr lang="en-US" sz="2800" dirty="0"/>
              <a:t>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12454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213914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80937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917070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23334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92752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10813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553200" y="4572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more “C” course grades than those who scored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3967394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76240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1687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38884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230173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91473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781198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7213"/>
              </p:ext>
            </p:extLst>
          </p:nvPr>
        </p:nvGraphicFramePr>
        <p:xfrm>
          <a:off x="609600" y="1143000"/>
          <a:ext cx="106298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≤ 57% vs. score ≥ 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210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838200" y="3637280"/>
            <a:ext cx="5715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UWF: University of West Florida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42E9C-1BD0-4341-BA56-6C0C2D73ACE7}"/>
              </a:ext>
            </a:extLst>
          </p:cNvPr>
          <p:cNvSpPr txBox="1"/>
          <p:nvPr/>
        </p:nvSpPr>
        <p:spPr>
          <a:xfrm>
            <a:off x="6324600" y="4572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math diagnostic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“C” course grades than those who scored high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9C976-2594-44D0-BF0F-F20566FF948D}"/>
              </a:ext>
            </a:extLst>
          </p:cNvPr>
          <p:cNvSpPr txBox="1"/>
          <p:nvPr/>
        </p:nvSpPr>
        <p:spPr>
          <a:xfrm>
            <a:off x="3409949" y="4348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i="1" dirty="0"/>
              <a:t>Low</a:t>
            </a:r>
            <a:r>
              <a:rPr lang="en-US" b="1" dirty="0"/>
              <a:t>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2608073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472204"/>
              </p:ext>
            </p:extLst>
          </p:nvPr>
        </p:nvGraphicFramePr>
        <p:xfrm>
          <a:off x="609600" y="1143000"/>
          <a:ext cx="106298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595993" y="4191000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40617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71D16-F4A7-45A4-94CF-1CC36810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28" y="304800"/>
            <a:ext cx="4867572" cy="279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67F44B-64EA-40C7-8799-72BA8B7E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04800"/>
            <a:ext cx="4572000" cy="2783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B0C12-603D-4C1B-AE4E-6637F50D9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34" y="3585048"/>
            <a:ext cx="4031693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FB14D-5C34-462F-90A8-85E2E4162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28" y="4687430"/>
            <a:ext cx="4165307" cy="877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4F4ED-EAD7-4E07-9BA7-98D1227E7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8" y="5731226"/>
            <a:ext cx="4256823" cy="87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ACB120-6ECA-4E53-BDA1-2F7BD9F9D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401" y="3886200"/>
            <a:ext cx="5654500" cy="24418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D748-E6EE-4E80-89B6-438889D8B897}"/>
              </a:ext>
            </a:extLst>
          </p:cNvPr>
          <p:cNvCxnSpPr>
            <a:cxnSpLocks/>
          </p:cNvCxnSpPr>
          <p:nvPr/>
        </p:nvCxnSpPr>
        <p:spPr>
          <a:xfrm flipV="1">
            <a:off x="252724" y="3365314"/>
            <a:ext cx="11405876" cy="25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708D64-51FD-4B3D-AB3B-3D71F1ED9171}"/>
              </a:ext>
            </a:extLst>
          </p:cNvPr>
          <p:cNvCxnSpPr/>
          <p:nvPr/>
        </p:nvCxnSpPr>
        <p:spPr>
          <a:xfrm>
            <a:off x="5562600" y="3391091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CD7A3B-D847-4CD3-A9D3-F405A4716AA5}"/>
              </a:ext>
            </a:extLst>
          </p:cNvPr>
          <p:cNvCxnSpPr/>
          <p:nvPr/>
        </p:nvCxnSpPr>
        <p:spPr>
          <a:xfrm>
            <a:off x="5562600" y="3048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87275F-0277-4DBB-96FF-676B9B8EE7D8}"/>
              </a:ext>
            </a:extLst>
          </p:cNvPr>
          <p:cNvCxnSpPr>
            <a:cxnSpLocks/>
          </p:cNvCxnSpPr>
          <p:nvPr/>
        </p:nvCxnSpPr>
        <p:spPr>
          <a:xfrm flipV="1">
            <a:off x="207923" y="4517510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63A069-AFCE-4699-830E-1B2DC2FE1DD6}"/>
              </a:ext>
            </a:extLst>
          </p:cNvPr>
          <p:cNvCxnSpPr>
            <a:cxnSpLocks/>
          </p:cNvCxnSpPr>
          <p:nvPr/>
        </p:nvCxnSpPr>
        <p:spPr>
          <a:xfrm flipV="1">
            <a:off x="242768" y="5557134"/>
            <a:ext cx="5334000" cy="149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63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19984"/>
              </p:ext>
            </p:extLst>
          </p:nvPr>
        </p:nvGraphicFramePr>
        <p:xfrm>
          <a:off x="609600" y="1143000"/>
          <a:ext cx="106298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595993" y="4191000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725138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43000"/>
          <a:ext cx="1062989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2478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≥ 81%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 ≤ 57%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score ≥ 81% vs. score ≤ 57%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“∞”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595993" y="4191000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r>
              <a:rPr lang="en-US" sz="1400" dirty="0"/>
              <a:t>Calc-1: Calculus-based course, first semester</a:t>
            </a:r>
          </a:p>
          <a:p>
            <a:r>
              <a:rPr lang="en-US" sz="1400" dirty="0"/>
              <a:t>Calc-2: Calculus-based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  <a:p>
            <a:r>
              <a:rPr lang="en-US" sz="1400" dirty="0"/>
              <a:t>ASU-T: Arizona State University, Tempe campus</a:t>
            </a:r>
          </a:p>
          <a:p>
            <a:r>
              <a:rPr lang="en-US" sz="1400" dirty="0"/>
              <a:t>UWF: University of West 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283779" y="464820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math diagnostic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“A” course grades than those who scored 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4000500" y="43883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Full Diagnostic Score</a:t>
            </a:r>
          </a:p>
        </p:txBody>
      </p:sp>
    </p:spTree>
    <p:extLst>
      <p:ext uri="{BB962C8B-B14F-4D97-AF65-F5344CB8AC3E}">
        <p14:creationId xmlns:p14="http://schemas.microsoft.com/office/powerpoint/2010/main" val="1768293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E051-D88C-4A71-A52C-953D5B4F2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Factors other than math preparation may influence course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A8253-EE04-4759-8EAF-8C99D875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pPr lvl="1"/>
            <a:r>
              <a:rPr lang="en-US" sz="2400" dirty="0"/>
              <a:t>Scientific reasoning skills, as measured by the Lawson Test of Scientific Reasoning</a:t>
            </a:r>
          </a:p>
          <a:p>
            <a:pPr lvl="1"/>
            <a:r>
              <a:rPr lang="en-US" sz="2400" dirty="0"/>
              <a:t>Physics concept knowledge, as measured by the Force Concept Inventory</a:t>
            </a:r>
          </a:p>
        </p:txBody>
      </p:sp>
    </p:spTree>
    <p:extLst>
      <p:ext uri="{BB962C8B-B14F-4D97-AF65-F5344CB8AC3E}">
        <p14:creationId xmlns:p14="http://schemas.microsoft.com/office/powerpoint/2010/main" val="34971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723-FC0F-4643-BA20-BB15240B1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Scientific reasoning skills: The 24-item Lawson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D731FF-4394-42DF-BB3B-47F398246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5800725" cy="1489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CC8FE-219A-44F2-80EA-1C0A0763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14" y="1600200"/>
            <a:ext cx="585215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54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135839"/>
              </p:ext>
            </p:extLst>
          </p:nvPr>
        </p:nvGraphicFramePr>
        <p:xfrm>
          <a:off x="609600" y="1143000"/>
          <a:ext cx="1062989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4764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Top-quartile Lawson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Bottom-quartile Lawson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≥ 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High-grade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Top quartile vs. Bottom quartile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625929" y="4267200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283779" y="464820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Lawson reasoning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“A” course grades than those who scored 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High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2791425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11228F3-FE0E-4953-8449-0BDDA5144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40059"/>
              </p:ext>
            </p:extLst>
          </p:nvPr>
        </p:nvGraphicFramePr>
        <p:xfrm>
          <a:off x="609600" y="1143000"/>
          <a:ext cx="1062989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72665229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8109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597290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653664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98390706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70120318"/>
                    </a:ext>
                  </a:extLst>
                </a:gridCol>
                <a:gridCol w="2476499">
                  <a:extLst>
                    <a:ext uri="{9D8B030D-6E8A-4147-A177-3AD203B41FA5}">
                      <a16:colId xmlns:a16="http://schemas.microsoft.com/office/drawing/2014/main" val="1311248279"/>
                    </a:ext>
                  </a:extLst>
                </a:gridCol>
              </a:tblGrid>
              <a:tr h="3285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Top-quartile Lawson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Bottom-quartile Lawson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grade ≤ C+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Low-grade Ratio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Bottom quartile vs. Top quartile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14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969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Alg-1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7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ASU-P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4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48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74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CF68DD-215D-46D4-8C4B-B7B74C035E0E}"/>
              </a:ext>
            </a:extLst>
          </p:cNvPr>
          <p:cNvSpPr txBox="1"/>
          <p:nvPr/>
        </p:nvSpPr>
        <p:spPr>
          <a:xfrm>
            <a:off x="625929" y="4267200"/>
            <a:ext cx="571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400" dirty="0"/>
              <a:t>Alg-1: Algebra-based course, first semester</a:t>
            </a:r>
          </a:p>
          <a:p>
            <a:r>
              <a:rPr lang="en-US" sz="1400" dirty="0"/>
              <a:t>Alg-2: Algebra-based course, second semester</a:t>
            </a:r>
          </a:p>
          <a:p>
            <a:endParaRPr lang="en-US" sz="1400" dirty="0"/>
          </a:p>
          <a:p>
            <a:r>
              <a:rPr lang="en-US" sz="1400" dirty="0"/>
              <a:t>ASU-P: Arizona State University, Polytechnic campus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07A3-88A1-452B-B5BB-E623DA31DEF2}"/>
              </a:ext>
            </a:extLst>
          </p:cNvPr>
          <p:cNvSpPr txBox="1"/>
          <p:nvPr/>
        </p:nvSpPr>
        <p:spPr>
          <a:xfrm>
            <a:off x="6283779" y="4648200"/>
            <a:ext cx="483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low on Lawson reasoning pretest had </a:t>
            </a:r>
            <a:r>
              <a:rPr lang="en-US" b="1" i="1" dirty="0">
                <a:solidFill>
                  <a:srgbClr val="FF0000"/>
                </a:solidFill>
              </a:rPr>
              <a:t>consistently</a:t>
            </a:r>
            <a:r>
              <a:rPr lang="en-US" i="1" dirty="0">
                <a:solidFill>
                  <a:srgbClr val="FF0000"/>
                </a:solidFill>
              </a:rPr>
              <a:t> more “C” course grades than those who scored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7BF12-1FD7-477F-BD91-987C78FD19F5}"/>
              </a:ext>
            </a:extLst>
          </p:cNvPr>
          <p:cNvSpPr txBox="1"/>
          <p:nvPr/>
        </p:nvSpPr>
        <p:spPr>
          <a:xfrm>
            <a:off x="1752600" y="176629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Low Course Grade vs. Lawson Test of Scientific Reasoning Pretest Score</a:t>
            </a:r>
          </a:p>
        </p:txBody>
      </p:sp>
    </p:spTree>
    <p:extLst>
      <p:ext uri="{BB962C8B-B14F-4D97-AF65-F5344CB8AC3E}">
        <p14:creationId xmlns:p14="http://schemas.microsoft.com/office/powerpoint/2010/main" val="1205353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A736-050F-49F1-8D7C-C4CCBD05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Physics concept knowledge: The 30-item FCI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A1ADD4-EF67-4273-B713-7DCBE0A30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812" y="1600200"/>
            <a:ext cx="55403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18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D620562-8E68-4ADC-B670-A1F4C5D4B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Grade is Predicted by FCI Pretest Score?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7E90608-D4AC-43A9-93BF-307161599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Henderson (2002), University of Minnesota 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1000)</a:t>
            </a:r>
          </a:p>
          <a:p>
            <a:endParaRPr lang="en-US" altLang="en-US" sz="2200" dirty="0"/>
          </a:p>
          <a:p>
            <a:pPr>
              <a:buFontTx/>
              <a:buNone/>
            </a:pPr>
            <a:r>
              <a:rPr lang="en-US" altLang="en-US" b="1" dirty="0"/>
              <a:t>FCI Pretest score: 	</a:t>
            </a:r>
            <a:r>
              <a:rPr lang="en-US" altLang="en-US" b="1" dirty="0">
                <a:solidFill>
                  <a:srgbClr val="FF0000"/>
                </a:solidFill>
              </a:rPr>
              <a:t>0-30%</a:t>
            </a:r>
            <a:r>
              <a:rPr lang="en-US" altLang="en-US" sz="2800" dirty="0"/>
              <a:t> 	</a:t>
            </a:r>
            <a:r>
              <a:rPr lang="en-US" altLang="en-US" sz="2800" b="1" dirty="0">
                <a:solidFill>
                  <a:schemeClr val="accent2"/>
                </a:solidFill>
              </a:rPr>
              <a:t>63-100%</a:t>
            </a:r>
          </a:p>
          <a:p>
            <a:pPr>
              <a:spcBef>
                <a:spcPct val="45000"/>
              </a:spcBef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10% 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47%</a:t>
            </a:r>
          </a:p>
          <a:p>
            <a:pPr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B</a:t>
            </a:r>
            <a:r>
              <a:rPr lang="en-US" altLang="en-US" sz="2800" b="1" dirty="0"/>
              <a:t>:</a:t>
            </a:r>
            <a:r>
              <a:rPr lang="en-US" altLang="en-US" sz="2800" dirty="0"/>
              <a:t> 30%	</a:t>
            </a:r>
            <a:r>
              <a:rPr lang="en-US" altLang="en-US" sz="2800" b="1" i="1" dirty="0"/>
              <a:t>B</a:t>
            </a:r>
            <a:r>
              <a:rPr lang="en-US" altLang="en-US" sz="2800" b="1" dirty="0"/>
              <a:t>:</a:t>
            </a:r>
            <a:r>
              <a:rPr lang="en-US" altLang="en-US" sz="2800" dirty="0"/>
              <a:t> 40%</a:t>
            </a:r>
          </a:p>
          <a:p>
            <a:pPr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46% 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9%</a:t>
            </a:r>
          </a:p>
          <a:p>
            <a:pPr>
              <a:buFontTx/>
              <a:buNone/>
            </a:pPr>
            <a:r>
              <a:rPr lang="en-US" altLang="en-US" sz="2000" dirty="0"/>
              <a:t>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8E893-4650-4287-8FCC-863550BAFF4B}"/>
              </a:ext>
            </a:extLst>
          </p:cNvPr>
          <p:cNvSpPr txBox="1"/>
          <p:nvPr/>
        </p:nvSpPr>
        <p:spPr>
          <a:xfrm>
            <a:off x="5943600" y="510540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FCI pretest had higher course grades than those who scored low</a:t>
            </a:r>
          </a:p>
        </p:txBody>
      </p:sp>
    </p:spTree>
    <p:extLst>
      <p:ext uri="{BB962C8B-B14F-4D97-AF65-F5344CB8AC3E}">
        <p14:creationId xmlns:p14="http://schemas.microsoft.com/office/powerpoint/2010/main" val="11767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DA174E7-7CA1-4B30-BBD9-2CE7CC50D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What Grade is Predicted by FCI Pretest Score?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AE2CACC-FB3C-4773-B3A4-616186AAE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Meltzer (2012/13), Arizona State University </a:t>
            </a:r>
            <a:r>
              <a:rPr lang="en-US" altLang="en-US" sz="2400" dirty="0"/>
              <a:t>(</a:t>
            </a:r>
            <a:r>
              <a:rPr lang="en-US" altLang="en-US" sz="2400" i="1" dirty="0"/>
              <a:t>N</a:t>
            </a:r>
            <a:r>
              <a:rPr lang="en-US" altLang="en-US" sz="2400" dirty="0"/>
              <a:t> &gt; 100) </a:t>
            </a:r>
          </a:p>
          <a:p>
            <a:endParaRPr lang="en-US" altLang="en-US" sz="2200" dirty="0"/>
          </a:p>
          <a:p>
            <a:pPr>
              <a:buFontTx/>
              <a:buNone/>
            </a:pPr>
            <a:r>
              <a:rPr lang="en-US" altLang="en-US" b="1" dirty="0"/>
              <a:t>FCI Pretest score: 	</a:t>
            </a:r>
            <a:r>
              <a:rPr lang="en-US" altLang="en-US" b="1" dirty="0">
                <a:solidFill>
                  <a:srgbClr val="FF0000"/>
                </a:solidFill>
              </a:rPr>
              <a:t>0-30%</a:t>
            </a:r>
            <a:r>
              <a:rPr lang="en-US" altLang="en-US" sz="2800" dirty="0"/>
              <a:t> 	</a:t>
            </a:r>
            <a:r>
              <a:rPr lang="en-US" altLang="en-US" sz="2800" b="1" dirty="0">
                <a:solidFill>
                  <a:schemeClr val="accent2"/>
                </a:solidFill>
              </a:rPr>
              <a:t>63-100%</a:t>
            </a:r>
          </a:p>
          <a:p>
            <a:pPr>
              <a:spcBef>
                <a:spcPct val="45000"/>
              </a:spcBef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12% 	</a:t>
            </a:r>
            <a:r>
              <a:rPr lang="en-US" altLang="en-US" sz="2800" b="1" i="1" dirty="0"/>
              <a:t>A</a:t>
            </a:r>
            <a:r>
              <a:rPr lang="en-US" altLang="en-US" sz="2800" b="1" dirty="0"/>
              <a:t>:</a:t>
            </a:r>
            <a:r>
              <a:rPr lang="en-US" altLang="en-US" sz="2800" dirty="0"/>
              <a:t> 65%</a:t>
            </a:r>
          </a:p>
          <a:p>
            <a:pPr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B</a:t>
            </a:r>
            <a:r>
              <a:rPr lang="en-US" altLang="en-US" sz="2800" b="1" dirty="0"/>
              <a:t>:</a:t>
            </a:r>
            <a:r>
              <a:rPr lang="en-US" altLang="en-US" sz="2800" dirty="0"/>
              <a:t> 44%	</a:t>
            </a:r>
            <a:r>
              <a:rPr lang="en-US" altLang="en-US" sz="2800" b="1" i="1" dirty="0"/>
              <a:t>B</a:t>
            </a:r>
            <a:r>
              <a:rPr lang="en-US" altLang="en-US" sz="2800" b="1" dirty="0"/>
              <a:t>:</a:t>
            </a:r>
            <a:r>
              <a:rPr lang="en-US" altLang="en-US" sz="2800" dirty="0"/>
              <a:t> 22%</a:t>
            </a:r>
          </a:p>
          <a:p>
            <a:pPr>
              <a:buFontTx/>
              <a:buNone/>
            </a:pPr>
            <a:r>
              <a:rPr lang="en-US" altLang="en-US" sz="2800" b="1" dirty="0"/>
              <a:t>				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26% 	</a:t>
            </a:r>
            <a:r>
              <a:rPr lang="en-US" altLang="en-US" sz="2800" b="1" i="1" dirty="0"/>
              <a:t>C</a:t>
            </a:r>
            <a:r>
              <a:rPr lang="en-US" altLang="en-US" sz="2800" b="1" dirty="0"/>
              <a:t>:</a:t>
            </a:r>
            <a:r>
              <a:rPr lang="en-US" altLang="en-US" sz="2800" dirty="0"/>
              <a:t> 13%</a:t>
            </a:r>
          </a:p>
          <a:p>
            <a:pPr>
              <a:buFontTx/>
              <a:buNone/>
            </a:pPr>
            <a:r>
              <a:rPr lang="en-US" altLang="en-US" sz="2000" dirty="0"/>
              <a:t>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0D9EE-806F-4CE1-95F9-81C1461D563B}"/>
              </a:ext>
            </a:extLst>
          </p:cNvPr>
          <p:cNvSpPr txBox="1"/>
          <p:nvPr/>
        </p:nvSpPr>
        <p:spPr>
          <a:xfrm>
            <a:off x="5943600" y="5105400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Students who scored high on FCI pretest had higher course grades than those who scored low</a:t>
            </a:r>
          </a:p>
        </p:txBody>
      </p:sp>
    </p:spTree>
    <p:extLst>
      <p:ext uri="{BB962C8B-B14F-4D97-AF65-F5344CB8AC3E}">
        <p14:creationId xmlns:p14="http://schemas.microsoft.com/office/powerpoint/2010/main" val="3508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52BB-6892-4B41-85BC-55177844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are correlated, but not 100%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DE7F1-EC25-4EE9-B383-E437C09A6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Outliers using one prediction method—e.g., low-scorers on the math diagnostic with high grades—can often be explained by high pretest scores on another predictor, such as the Lawson reasoning test or the FCI</a:t>
            </a:r>
          </a:p>
          <a:p>
            <a:r>
              <a:rPr lang="en-US" sz="2800" dirty="0"/>
              <a:t>Students with low pretest scores on all diagnostics can sometimes perform well with exceptional efforts (e.g., regular class attendance, excellent class participation, consistent execution of assignments)</a:t>
            </a:r>
          </a:p>
        </p:txBody>
      </p:sp>
    </p:spTree>
    <p:extLst>
      <p:ext uri="{BB962C8B-B14F-4D97-AF65-F5344CB8AC3E}">
        <p14:creationId xmlns:p14="http://schemas.microsoft.com/office/powerpoint/2010/main" val="15541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42CF8-DB1C-4598-A90A-4F06A9F7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751072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D598BE-5F2D-472D-8956-A2EBB412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24" y="685799"/>
            <a:ext cx="5056308" cy="1638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DDDD9-535C-4990-8E88-D4200B53D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200"/>
            <a:ext cx="5037257" cy="1562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F0787F-4690-436E-87D8-79CFA957B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15" y="4800600"/>
            <a:ext cx="5246825" cy="1505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738DA-1D02-4E44-85D8-AB59C2B1A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92" y="4953000"/>
            <a:ext cx="5048688" cy="15241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0A713-0606-4AD5-A20A-E0918DB9AB18}"/>
              </a:ext>
            </a:extLst>
          </p:cNvPr>
          <p:cNvCxnSpPr>
            <a:cxnSpLocks/>
          </p:cNvCxnSpPr>
          <p:nvPr/>
        </p:nvCxnSpPr>
        <p:spPr>
          <a:xfrm>
            <a:off x="5562600" y="2496581"/>
            <a:ext cx="6258547" cy="1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B4A56E-4119-4273-84F3-9EBAF35C05F7}"/>
              </a:ext>
            </a:extLst>
          </p:cNvPr>
          <p:cNvCxnSpPr>
            <a:cxnSpLocks/>
          </p:cNvCxnSpPr>
          <p:nvPr/>
        </p:nvCxnSpPr>
        <p:spPr>
          <a:xfrm>
            <a:off x="5991215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52312B-E48E-413A-BF8D-16BDB1CCA33B}"/>
              </a:ext>
            </a:extLst>
          </p:cNvPr>
          <p:cNvCxnSpPr>
            <a:cxnSpLocks/>
          </p:cNvCxnSpPr>
          <p:nvPr/>
        </p:nvCxnSpPr>
        <p:spPr>
          <a:xfrm>
            <a:off x="183492" y="4650115"/>
            <a:ext cx="580772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498784-CD4D-4BCD-B647-FBC541EF4885}"/>
              </a:ext>
            </a:extLst>
          </p:cNvPr>
          <p:cNvCxnSpPr>
            <a:cxnSpLocks/>
          </p:cNvCxnSpPr>
          <p:nvPr/>
        </p:nvCxnSpPr>
        <p:spPr>
          <a:xfrm>
            <a:off x="55626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23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Numerous factors influence students’ physics course performance</a:t>
            </a:r>
          </a:p>
          <a:p>
            <a:r>
              <a:rPr lang="en-US" sz="2400" dirty="0"/>
              <a:t>Previous preparation in calculational and reasoning skills is important, as well as physics concept knowledge</a:t>
            </a:r>
          </a:p>
          <a:p>
            <a:r>
              <a:rPr lang="en-US" sz="2400" dirty="0"/>
              <a:t>Motivation and effort can potentially compensate for relative weaknesses in skills or knowledge preparation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0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B63C34-8577-400F-894F-7A26B20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849099"/>
            <a:ext cx="5100996" cy="2581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E2A82-D705-4599-8C7B-BD2E9EB67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44" y="225537"/>
            <a:ext cx="3866312" cy="301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464A3-ED05-4FCE-B419-3BA86BAF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20" y="446919"/>
            <a:ext cx="3533128" cy="2753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E67-8A14-43A3-9CE0-4C6C1878A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662828"/>
            <a:ext cx="4661834" cy="29539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9110C-AC27-4B5A-B83C-75501E6F9DE0}"/>
              </a:ext>
            </a:extLst>
          </p:cNvPr>
          <p:cNvCxnSpPr>
            <a:cxnSpLocks/>
          </p:cNvCxnSpPr>
          <p:nvPr/>
        </p:nvCxnSpPr>
        <p:spPr>
          <a:xfrm>
            <a:off x="228600" y="3505200"/>
            <a:ext cx="1173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403072-308C-4B2D-90E4-DB497423AAF3}"/>
              </a:ext>
            </a:extLst>
          </p:cNvPr>
          <p:cNvCxnSpPr/>
          <p:nvPr/>
        </p:nvCxnSpPr>
        <p:spPr>
          <a:xfrm>
            <a:off x="5638800" y="3505200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887AF-CD50-4691-B8C0-F4BE7F341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31" y="914400"/>
            <a:ext cx="4559969" cy="14443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480537-78F4-45BF-8C49-95FA07A0EF15}"/>
              </a:ext>
            </a:extLst>
          </p:cNvPr>
          <p:cNvCxnSpPr/>
          <p:nvPr/>
        </p:nvCxnSpPr>
        <p:spPr>
          <a:xfrm>
            <a:off x="7467600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6C7FD-8963-4209-91F9-74675D9C8ADB}"/>
              </a:ext>
            </a:extLst>
          </p:cNvPr>
          <p:cNvCxnSpPr/>
          <p:nvPr/>
        </p:nvCxnSpPr>
        <p:spPr>
          <a:xfrm>
            <a:off x="3705644" y="382153"/>
            <a:ext cx="0" cy="3124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4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Trigonometry Questions</a:t>
            </a:r>
            <a:br>
              <a:rPr lang="en-US" altLang="en-US" sz="4000" dirty="0"/>
            </a:br>
            <a:r>
              <a:rPr lang="en-US" altLang="en-US" sz="4000" dirty="0"/>
              <a:t> </a:t>
            </a:r>
            <a:r>
              <a:rPr lang="en-US" altLang="en-US" sz="2800" dirty="0"/>
              <a:t>with samples of correct student responses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33664"/>
            <a:ext cx="8229600" cy="2884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0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67627C7-87A7-4E60-BFD1-A100899EF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2200275"/>
            <a:ext cx="7239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67001"/>
            <a:ext cx="8229600" cy="2836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7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9301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1E469D-D20E-4441-8100-9E9C3079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" y="2438400"/>
            <a:ext cx="5915244" cy="428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09FE5-5A07-4A1A-9F5F-07683E64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762000"/>
            <a:ext cx="2224627" cy="116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A88A9-6FCD-4577-B14D-C67CD118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8" y="838200"/>
            <a:ext cx="2743200" cy="18761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E3717-C532-404E-BB6B-94589E1AFBD4}"/>
              </a:ext>
            </a:extLst>
          </p:cNvPr>
          <p:cNvSpPr txBox="1"/>
          <p:nvPr/>
        </p:nvSpPr>
        <p:spPr>
          <a:xfrm>
            <a:off x="2013326" y="152702"/>
            <a:ext cx="65053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Correct-response rates </a:t>
            </a:r>
            <a:r>
              <a:rPr lang="en-US" sz="2000" b="1" dirty="0"/>
              <a:t>(written, free-response)</a:t>
            </a:r>
          </a:p>
          <a:p>
            <a:pPr algn="ctr"/>
            <a:r>
              <a:rPr lang="en-US" b="1" dirty="0"/>
              <a:t> </a:t>
            </a:r>
            <a:r>
              <a:rPr lang="en-US" sz="1400" b="1" dirty="0"/>
              <a:t>(36 classes; </a:t>
            </a:r>
            <a:r>
              <a:rPr lang="en-US" sz="1400" b="1" i="1" dirty="0"/>
              <a:t>N</a:t>
            </a:r>
            <a:r>
              <a:rPr lang="en-US" sz="1400" b="1" dirty="0"/>
              <a:t> &gt; 3000)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B4795-9351-421B-8885-3F23A3D420E5}"/>
              </a:ext>
            </a:extLst>
          </p:cNvPr>
          <p:cNvSpPr txBox="1"/>
          <p:nvPr/>
        </p:nvSpPr>
        <p:spPr>
          <a:xfrm>
            <a:off x="1905000" y="33843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242C3-90D8-4483-A1A4-E9C490C6FA1F}"/>
              </a:ext>
            </a:extLst>
          </p:cNvPr>
          <p:cNvSpPr txBox="1"/>
          <p:nvPr/>
        </p:nvSpPr>
        <p:spPr>
          <a:xfrm>
            <a:off x="927603" y="33967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Alg-1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9A460-DDB9-41F5-A39B-A3AA5CBE7107}"/>
              </a:ext>
            </a:extLst>
          </p:cNvPr>
          <p:cNvSpPr txBox="1"/>
          <p:nvPr/>
        </p:nvSpPr>
        <p:spPr>
          <a:xfrm>
            <a:off x="3164423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F3A02-E9EA-4520-B6C0-2D6B749C2A70}"/>
              </a:ext>
            </a:extLst>
          </p:cNvPr>
          <p:cNvSpPr txBox="1"/>
          <p:nvPr/>
        </p:nvSpPr>
        <p:spPr>
          <a:xfrm>
            <a:off x="4419600" y="3366917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Calc-2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5355F-F3E6-4F0F-B74B-6E226816A26C}"/>
              </a:ext>
            </a:extLst>
          </p:cNvPr>
          <p:cNvSpPr txBox="1"/>
          <p:nvPr/>
        </p:nvSpPr>
        <p:spPr>
          <a:xfrm>
            <a:off x="2628275" y="1450488"/>
            <a:ext cx="36343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Many results in the 30-60% range</a:t>
            </a:r>
          </a:p>
        </p:txBody>
      </p:sp>
    </p:spTree>
    <p:extLst>
      <p:ext uri="{BB962C8B-B14F-4D97-AF65-F5344CB8AC3E}">
        <p14:creationId xmlns:p14="http://schemas.microsoft.com/office/powerpoint/2010/main" val="19200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4982</TotalTime>
  <Words>2310</Words>
  <Application>Microsoft Office PowerPoint</Application>
  <PresentationFormat>Widescreen</PresentationFormat>
  <Paragraphs>531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Default Design</vt:lpstr>
      <vt:lpstr>Default Design</vt:lpstr>
      <vt:lpstr>Default Design</vt:lpstr>
      <vt:lpstr>Physics students’ mathematical environment: Operational skills, contextual understanding, symbolic representation</vt:lpstr>
      <vt:lpstr>Data Sources</vt:lpstr>
      <vt:lpstr>PowerPoint Presentation</vt:lpstr>
      <vt:lpstr>PowerPoint Presentation</vt:lpstr>
      <vt:lpstr>PowerPoint Presentation</vt:lpstr>
      <vt:lpstr>Trigonometry Questions  with samples of correct student responses</vt:lpstr>
      <vt:lpstr>PowerPoint Presentation</vt:lpstr>
      <vt:lpstr>PowerPoint Presentation</vt:lpstr>
      <vt:lpstr>PowerPoint Presentation</vt:lpstr>
      <vt:lpstr>PowerPoint Presentation</vt:lpstr>
      <vt:lpstr>But the Problem is More Complicated…</vt:lpstr>
      <vt:lpstr>“Language mismatches”</vt:lpstr>
      <vt:lpstr>Confusion can result from the nature of the symbols themselves</vt:lpstr>
      <vt:lpstr>PowerPoint Presentation</vt:lpstr>
      <vt:lpstr>PowerPoint Presentation</vt:lpstr>
      <vt:lpstr>Physics concepts and context make a difference</vt:lpstr>
      <vt:lpstr>Influence of context</vt:lpstr>
      <vt:lpstr>What factors influence ability to interpret context?</vt:lpstr>
      <vt:lpstr>Findings from &gt;70 Interviews: Students make many “careless” errors</vt:lpstr>
      <vt:lpstr>Relation Between Scores and Grades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other than math preparation may influence course performance</vt:lpstr>
      <vt:lpstr>Scientific reasoning skills: The 24-item Lawson test</vt:lpstr>
      <vt:lpstr>PowerPoint Presentation</vt:lpstr>
      <vt:lpstr>PowerPoint Presentation</vt:lpstr>
      <vt:lpstr>Physics concept knowledge: The 30-item FCI</vt:lpstr>
      <vt:lpstr>What Grade is Predicted by FCI Pretest Score?</vt:lpstr>
      <vt:lpstr>What Grade is Predicted by FCI Pretest Score?</vt:lpstr>
      <vt:lpstr>Factors are correlated, but not 100%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230</cp:revision>
  <cp:lastPrinted>2022-07-11T03:36:25Z</cp:lastPrinted>
  <dcterms:created xsi:type="dcterms:W3CDTF">2020-10-14T06:52:17Z</dcterms:created>
  <dcterms:modified xsi:type="dcterms:W3CDTF">2023-01-15T23:41:48Z</dcterms:modified>
</cp:coreProperties>
</file>