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57" r:id="rId5"/>
    <p:sldId id="268" r:id="rId6"/>
    <p:sldId id="269" r:id="rId7"/>
    <p:sldId id="258" r:id="rId8"/>
    <p:sldId id="259" r:id="rId9"/>
    <p:sldId id="260" r:id="rId10"/>
    <p:sldId id="270" r:id="rId11"/>
    <p:sldId id="261" r:id="rId12"/>
    <p:sldId id="271" r:id="rId13"/>
    <p:sldId id="262" r:id="rId14"/>
    <p:sldId id="272" r:id="rId15"/>
    <p:sldId id="263" r:id="rId16"/>
    <p:sldId id="264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138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BD042-7877-194B-56A4-B2978C39A0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0FAE52-9955-33BF-FA3C-06110D731E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9253E-9F7E-5D45-775C-3A1C23AF1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8E97-186F-4F92-B5D0-8C0BFA9EABE7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BA14E2-A222-8436-A8A6-58988438E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925329-2D1F-C8FE-2DA0-7DF90BE2A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8EB7-23A4-4309-B291-A5B9BB06A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51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1AD2C-EA21-4A65-801A-96DF9D27E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8EC871-A82B-E58B-E682-DF926A0A51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B2B828-8301-58E8-FED9-B58D3F083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8E97-186F-4F92-B5D0-8C0BFA9EABE7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9FFAD-C883-BB10-9A35-902405E18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5E077C-E27F-78A4-C014-5CAC8B5A4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8EB7-23A4-4309-B291-A5B9BB06A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598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1E7B1C-85D9-4BE2-5760-198793EF65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55C33F-1BD4-9847-BC4F-833D10B130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6AF730-AE9F-E6AD-9617-35A41EE62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8E97-186F-4F92-B5D0-8C0BFA9EABE7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EBF99-76FB-CD3B-3561-4D563FB2D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1F1108-2152-673D-ABE0-62FB564DD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8EB7-23A4-4309-B291-A5B9BB06A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18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CB36D-A724-46D4-7E1C-15C76D5F7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7896C-F884-CFAA-74A1-B67785234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97E7D-55A4-8187-C55C-9AE2EE785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8E97-186F-4F92-B5D0-8C0BFA9EABE7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06473-67EA-2292-BF77-49998FB01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98A150-5120-1C45-DFCA-20ED71B36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8EB7-23A4-4309-B291-A5B9BB06A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278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10D0F-A317-2FA7-14A3-C26ECCE01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05544-31EE-14CB-5B65-3E7A3924ED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5EE27-DFFC-E9F6-EEA1-500887AB2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8E97-186F-4F92-B5D0-8C0BFA9EABE7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92F55-2521-51CD-5EDA-8EF9B0807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4BE77-2CDC-DE89-5DA7-82E622718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8EB7-23A4-4309-B291-A5B9BB06A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914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79F97-5EA2-01E5-08C5-5CF4B9A39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FC1DC-C383-475C-0C37-B418803077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5D4C3E-E06C-26F2-4809-B705077EEF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A66BC6-DE77-8EBE-4C92-12207A1FF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8E97-186F-4F92-B5D0-8C0BFA9EABE7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EA663E-42DE-A58F-3BA5-13E28DB61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E9F916-4B68-183B-0BFC-520F0CADB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8EB7-23A4-4309-B291-A5B9BB06A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42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9EF94-216E-E30F-D52A-8D632CD4B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11BAE3-9FD3-55B9-F4D8-3A8877615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EFE8A-9509-1F8F-7A44-6B6265DC4D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5B0A66-450B-D987-9AFA-49FAA8E3B0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24DD12-2832-32F3-81A7-252F236CA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548A8F-ACE9-A2E3-5A0C-06001F121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8E97-186F-4F92-B5D0-8C0BFA9EABE7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3CF32D-E89C-31B8-ADED-C55107FAC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D65C21-7495-A147-1C34-43A902CA8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8EB7-23A4-4309-B291-A5B9BB06A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73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FC6B0-2FDE-ECF9-8DC9-A4AD69BC2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3A9303-D283-BFA8-27E2-71893154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8E97-186F-4F92-B5D0-8C0BFA9EABE7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0F2F54-9F66-346A-147F-752D554EB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836110-ADE2-9867-0971-769DD7B7B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8EB7-23A4-4309-B291-A5B9BB06A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56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8AC3C-8E7F-000E-6BD1-DA53CF699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8E97-186F-4F92-B5D0-8C0BFA9EABE7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C70B60-CAEE-FF21-8DE4-03B4DA017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C42932-727D-E7DA-CFAD-3DF5F76B3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8EB7-23A4-4309-B291-A5B9BB06A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50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83A2B-892B-D8F2-93DA-0E481EA85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BA7D0-DA4D-8D1A-7D4C-DA72B10E8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278243-6034-BE91-D49E-77285E94AB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32C773-533E-5A81-A949-DCB26C982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8E97-186F-4F92-B5D0-8C0BFA9EABE7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7EFC8-4EB6-BE0A-3CCA-6AA3C28B9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BF85C7-F3FB-DB86-66EB-BD003E36D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8EB7-23A4-4309-B291-A5B9BB06A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144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1484A-FF80-E495-226D-BF515845A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7F6470-C45B-BB7A-2A00-533B7E6C83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031CA4-2AF5-D1E8-C31E-15B8DACE65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08E67D-FC1F-9923-7502-775487B2F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8E97-186F-4F92-B5D0-8C0BFA9EABE7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92B4A4-B45E-CF58-A9BF-9D918BB9C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C777F6-49EA-633A-F9AB-F0B354B00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8EB7-23A4-4309-B291-A5B9BB06A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616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1CB4AA-C636-A09F-3B3B-80B7BB4DA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B931AF-1984-DD52-40E3-B534A6A30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CDFA7D-F0D5-4A40-2A4D-1DF47AE8E3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8F8E97-186F-4F92-B5D0-8C0BFA9EABE7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599D8-BB42-A945-B5A1-258AA6A75C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64563-4BB9-BF1B-8D9C-1F8CB65A08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BD8EB7-23A4-4309-B291-A5B9BB06A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39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6779E-E30A-5F39-657A-61CB33E7B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3917" y="1122363"/>
            <a:ext cx="10843219" cy="2387600"/>
          </a:xfrm>
        </p:spPr>
        <p:txBody>
          <a:bodyPr>
            <a:normAutofit fontScale="90000"/>
          </a:bodyPr>
          <a:lstStyle/>
          <a:p>
            <a:r>
              <a:rPr lang="en-US" sz="3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Investigation of context dependence of students' responses to thermodynamics problems and its potential application to dual-process theory research</a:t>
            </a:r>
            <a:br>
              <a:rPr lang="en-US" b="1" i="0" dirty="0">
                <a:effectLst/>
                <a:latin typeface="Jost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A86B8D-2419-1173-00D1-BD1A90612E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88845"/>
            <a:ext cx="9144000" cy="348578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David E. Meltzer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Arizona State University</a:t>
            </a:r>
          </a:p>
          <a:p>
            <a:pPr>
              <a:spcBef>
                <a:spcPts val="18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Mary Jane Brundage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Misericordia University</a:t>
            </a:r>
          </a:p>
          <a:p>
            <a:pPr>
              <a:spcBef>
                <a:spcPts val="18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Chandralekha Singh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University of Pittsburgh</a:t>
            </a:r>
          </a:p>
        </p:txBody>
      </p:sp>
    </p:spTree>
    <p:extLst>
      <p:ext uri="{BB962C8B-B14F-4D97-AF65-F5344CB8AC3E}">
        <p14:creationId xmlns:p14="http://schemas.microsoft.com/office/powerpoint/2010/main" val="3873911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D2040C-12B6-E62C-A30E-64E0E96D6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8999C-6394-91E2-FF4C-775C57426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Targeted Concepts (among others)</a:t>
            </a:r>
            <a:br>
              <a:rPr lang="en-US" sz="3600" dirty="0"/>
            </a:br>
            <a:r>
              <a:rPr lang="en-US" sz="2200" dirty="0"/>
              <a:t>(</a:t>
            </a:r>
            <a:r>
              <a:rPr lang="en-US" sz="2200" i="1" dirty="0"/>
              <a:t>E</a:t>
            </a:r>
            <a:r>
              <a:rPr lang="en-US" sz="2200" dirty="0"/>
              <a:t>= internal energy; </a:t>
            </a:r>
            <a:r>
              <a:rPr lang="en-US" sz="2200" i="1" dirty="0"/>
              <a:t>W</a:t>
            </a:r>
            <a:r>
              <a:rPr lang="en-US" sz="2200" dirty="0"/>
              <a:t> = work done </a:t>
            </a:r>
            <a:r>
              <a:rPr lang="en-US" sz="2200" i="1" dirty="0"/>
              <a:t>by</a:t>
            </a:r>
            <a:r>
              <a:rPr lang="en-US" sz="2200" dirty="0"/>
              <a:t> system; </a:t>
            </a:r>
            <a:r>
              <a:rPr lang="en-US" sz="2200" i="1" dirty="0"/>
              <a:t>Q</a:t>
            </a:r>
            <a:r>
              <a:rPr lang="en-US" sz="2200" dirty="0"/>
              <a:t> = heat transfer </a:t>
            </a:r>
            <a:r>
              <a:rPr lang="en-US" sz="2200" i="1" dirty="0"/>
              <a:t>to</a:t>
            </a:r>
            <a:r>
              <a:rPr lang="en-US" sz="2200" dirty="0"/>
              <a:t> system)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9465D-89E0-DDD5-88C4-D78C26E3A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0" i="1" u="none" strike="noStrike" baseline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b="0" i="0" u="none" strike="noStrike" baseline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proportional to </a:t>
            </a:r>
            <a:r>
              <a:rPr lang="en-US" sz="2400" b="0" i="1" u="none" strike="noStrike" baseline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="0" i="0" u="none" strike="noStrike" baseline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an ideal gas</a:t>
            </a:r>
          </a:p>
          <a:p>
            <a:pPr>
              <a:spcBef>
                <a:spcPts val="1800"/>
              </a:spcBef>
            </a:pPr>
            <a:r>
              <a:rPr lang="en-US" sz="2400" b="0" i="0" u="none" strike="noStrike" baseline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sign of </a:t>
            </a:r>
            <a:r>
              <a:rPr lang="en-US" sz="2400" b="0" i="1" u="none" strike="noStrike" baseline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ΔE</a:t>
            </a:r>
            <a:r>
              <a:rPr lang="en-US" sz="2400" b="0" i="0" u="none" strike="noStrike" baseline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an ideal gas undergoing an isochoric or isobaric process is determined by whether pressure or volume are increasing</a:t>
            </a:r>
          </a:p>
          <a:p>
            <a:pPr>
              <a:spcBef>
                <a:spcPts val="1800"/>
              </a:spcBef>
            </a:pPr>
            <a:r>
              <a:rPr lang="en-US" sz="2400" b="0" i="1" u="none" strike="noStrike" baseline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2400" b="0" i="0" u="none" strike="noStrike" baseline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positive for an expansion whether adiabatic or isothermal</a:t>
            </a:r>
          </a:p>
          <a:p>
            <a:pPr>
              <a:spcBef>
                <a:spcPts val="1800"/>
              </a:spcBef>
            </a:pPr>
            <a:r>
              <a:rPr lang="en-US" sz="2400" b="0" i="0" u="none" strike="noStrike" baseline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 reversible isothermal process, </a:t>
            </a:r>
            <a:r>
              <a:rPr lang="en-US" sz="2400" b="0" i="1" u="none" strike="noStrike" baseline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 ≠ 0 </a:t>
            </a:r>
            <a:r>
              <a:rPr lang="en-US" sz="2400" b="0" i="0" u="none" strike="noStrike" baseline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sign of </a:t>
            </a:r>
            <a:r>
              <a:rPr lang="en-US" sz="2400" b="0" i="1" u="none" strike="noStrike" baseline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2400" b="0" i="0" u="none" strike="noStrike" baseline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determined by whether volume is increasing or decreasing</a:t>
            </a:r>
          </a:p>
          <a:p>
            <a:pPr marL="0" indent="0" algn="l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594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B67C9D-0330-AA8C-C40A-51C807E00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435" y="390709"/>
            <a:ext cx="5892040" cy="31687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A487AA-70B6-F01F-A370-E2C3AF3F0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6795" y="1149050"/>
            <a:ext cx="6298130" cy="13474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256A77-B781-722C-F095-4F3554B2E307}"/>
              </a:ext>
            </a:extLst>
          </p:cNvPr>
          <p:cNvSpPr txBox="1"/>
          <p:nvPr/>
        </p:nvSpPr>
        <p:spPr>
          <a:xfrm>
            <a:off x="454176" y="4072640"/>
            <a:ext cx="1069707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Answer to </a:t>
            </a:r>
            <a:r>
              <a:rPr lang="en-US" b="1" i="1" u="sng" dirty="0">
                <a:solidFill>
                  <a:srgbClr val="FF0000"/>
                </a:solidFill>
              </a:rPr>
              <a:t>both</a:t>
            </a:r>
            <a:r>
              <a:rPr lang="en-US" b="1" dirty="0">
                <a:solidFill>
                  <a:srgbClr val="FF0000"/>
                </a:solidFill>
              </a:rPr>
              <a:t> #44 and #45: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(b); </a:t>
            </a:r>
            <a:r>
              <a:rPr lang="en-US" i="1" dirty="0">
                <a:solidFill>
                  <a:srgbClr val="FF0000"/>
                </a:solidFill>
              </a:rPr>
              <a:t>PV</a:t>
            </a:r>
            <a:r>
              <a:rPr lang="en-US" dirty="0">
                <a:solidFill>
                  <a:srgbClr val="FF0000"/>
                </a:solidFill>
              </a:rPr>
              <a:t> increases so internal energy increases [</a:t>
            </a:r>
            <a:r>
              <a:rPr lang="en-US" i="1" dirty="0" err="1">
                <a:solidFill>
                  <a:srgbClr val="FF0000"/>
                </a:solidFill>
              </a:rPr>
              <a:t>E</a:t>
            </a:r>
            <a:r>
              <a:rPr lang="en-US" sz="1400" i="1" dirty="0" err="1">
                <a:solidFill>
                  <a:srgbClr val="FF0000"/>
                </a:solidFill>
              </a:rPr>
              <a:t>int</a:t>
            </a:r>
            <a:r>
              <a:rPr lang="en-US" dirty="0">
                <a:solidFill>
                  <a:srgbClr val="FF0000"/>
                </a:solidFill>
              </a:rPr>
              <a:t> = (3/2) </a:t>
            </a:r>
            <a:r>
              <a:rPr lang="en-US" i="1" dirty="0" err="1">
                <a:solidFill>
                  <a:srgbClr val="FF0000"/>
                </a:solidFill>
              </a:rPr>
              <a:t>NkT</a:t>
            </a:r>
            <a:r>
              <a:rPr lang="en-US" dirty="0">
                <a:solidFill>
                  <a:srgbClr val="FF0000"/>
                </a:solidFill>
              </a:rPr>
              <a:t> = (3/2) </a:t>
            </a:r>
            <a:r>
              <a:rPr lang="en-US" i="1" dirty="0">
                <a:solidFill>
                  <a:srgbClr val="FF0000"/>
                </a:solidFill>
              </a:rPr>
              <a:t>PV</a:t>
            </a:r>
            <a:r>
              <a:rPr lang="en-US" dirty="0">
                <a:solidFill>
                  <a:srgbClr val="FF0000"/>
                </a:solidFill>
              </a:rPr>
              <a:t>)].</a:t>
            </a:r>
          </a:p>
          <a:p>
            <a:r>
              <a:rPr lang="en-US" dirty="0">
                <a:solidFill>
                  <a:srgbClr val="0070C0"/>
                </a:solidFill>
              </a:rPr>
              <a:t>Correct-response rate on Process 1, Calculus-based:  69%; Algebra-based: 70%</a:t>
            </a:r>
          </a:p>
          <a:p>
            <a:r>
              <a:rPr lang="en-US" dirty="0">
                <a:solidFill>
                  <a:srgbClr val="0070C0"/>
                </a:solidFill>
              </a:rPr>
              <a:t>Correct-response rate on Process 2, Calculus-based: 43%; Algebra-based: 37%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b="1" i="1" dirty="0">
                <a:solidFill>
                  <a:schemeClr val="accent6">
                    <a:lumMod val="50000"/>
                  </a:schemeClr>
                </a:solidFill>
              </a:rPr>
              <a:t>Interviews: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7 of 9 incorrect responses on Process 2 were justified by saying work done is positive so energy would decrease, thus ignoring the role of heat transfer. </a:t>
            </a:r>
          </a:p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i="1" dirty="0">
                <a:solidFill>
                  <a:schemeClr val="accent6">
                    <a:lumMod val="50000"/>
                  </a:schemeClr>
                </a:solidFill>
              </a:rPr>
              <a:t>For Process 2, the salience of the right-pointing arrow indicating that positive work is done lured students into flawed arguments regarding work and ignoring heat transfer.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8390BC-0B4E-821F-C26F-78B24CB2DA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6795" y="2621846"/>
            <a:ext cx="5858920" cy="126603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DA4BBEE-2B8F-D010-5F38-FFCED6D0C575}"/>
              </a:ext>
            </a:extLst>
          </p:cNvPr>
          <p:cNvGrpSpPr/>
          <p:nvPr/>
        </p:nvGrpSpPr>
        <p:grpSpPr>
          <a:xfrm>
            <a:off x="8428383" y="4645295"/>
            <a:ext cx="3650145" cy="307777"/>
            <a:chOff x="8418444" y="4647780"/>
            <a:chExt cx="3650145" cy="30777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61809C7-72EA-AF1D-0240-096551A26F10}"/>
                </a:ext>
              </a:extLst>
            </p:cNvPr>
            <p:cNvSpPr txBox="1"/>
            <p:nvPr/>
          </p:nvSpPr>
          <p:spPr>
            <a:xfrm>
              <a:off x="8977521" y="4647780"/>
              <a:ext cx="30910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>
                  <a:solidFill>
                    <a:srgbClr val="FF0000"/>
                  </a:solidFill>
                </a:rPr>
                <a:t>More incorrect answers on Process 2</a:t>
              </a:r>
            </a:p>
          </p:txBody>
        </p:sp>
        <p:sp>
          <p:nvSpPr>
            <p:cNvPr id="10" name="Arrow: Left 9">
              <a:extLst>
                <a:ext uri="{FF2B5EF4-FFF2-40B4-BE49-F238E27FC236}">
                  <a16:creationId xmlns:a16="http://schemas.microsoft.com/office/drawing/2014/main" id="{14131518-D1E9-8EE0-F9AC-3E1D1F49B664}"/>
                </a:ext>
              </a:extLst>
            </p:cNvPr>
            <p:cNvSpPr/>
            <p:nvPr/>
          </p:nvSpPr>
          <p:spPr>
            <a:xfrm>
              <a:off x="8418444" y="4718256"/>
              <a:ext cx="531744" cy="166826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3189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6F0273-C9FF-C3EB-DC19-395389EBD3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21DD8-1F17-B8DD-FB35-FEDEE6566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Targeted Concepts (among others)</a:t>
            </a:r>
            <a:br>
              <a:rPr lang="en-US" sz="3600" dirty="0"/>
            </a:br>
            <a:r>
              <a:rPr lang="en-US" sz="2200" dirty="0"/>
              <a:t>(</a:t>
            </a:r>
            <a:r>
              <a:rPr lang="en-US" sz="2200" i="1" dirty="0"/>
              <a:t>E</a:t>
            </a:r>
            <a:r>
              <a:rPr lang="en-US" sz="2200" dirty="0"/>
              <a:t>= internal energy; </a:t>
            </a:r>
            <a:r>
              <a:rPr lang="en-US" sz="2200" i="1" dirty="0"/>
              <a:t>W</a:t>
            </a:r>
            <a:r>
              <a:rPr lang="en-US" sz="2200" dirty="0"/>
              <a:t> = work done </a:t>
            </a:r>
            <a:r>
              <a:rPr lang="en-US" sz="2200" i="1" dirty="0"/>
              <a:t>by</a:t>
            </a:r>
            <a:r>
              <a:rPr lang="en-US" sz="2200" dirty="0"/>
              <a:t> system; </a:t>
            </a:r>
            <a:r>
              <a:rPr lang="en-US" sz="2200" i="1" dirty="0"/>
              <a:t>Q</a:t>
            </a:r>
            <a:r>
              <a:rPr lang="en-US" sz="2200" dirty="0"/>
              <a:t> = heat transfer </a:t>
            </a:r>
            <a:r>
              <a:rPr lang="en-US" sz="2200" i="1" dirty="0"/>
              <a:t>to</a:t>
            </a:r>
            <a:r>
              <a:rPr lang="en-US" sz="2200" dirty="0"/>
              <a:t> system)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C5D66-E1A1-3DF9-EC49-35AFBFA97F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0" i="1" u="none" strike="noStrike" baseline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b="0" i="0" u="none" strike="noStrike" baseline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proportional to </a:t>
            </a:r>
            <a:r>
              <a:rPr lang="en-US" sz="2400" b="0" i="1" u="none" strike="noStrike" baseline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="0" i="0" u="none" strike="noStrike" baseline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an ideal gas</a:t>
            </a:r>
          </a:p>
          <a:p>
            <a:pPr>
              <a:spcBef>
                <a:spcPts val="1800"/>
              </a:spcBef>
            </a:pPr>
            <a:r>
              <a:rPr lang="en-US" sz="2400" b="0" i="0" u="none" strike="noStrike" baseline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sign of </a:t>
            </a:r>
            <a:r>
              <a:rPr lang="en-US" sz="2400" b="0" i="1" u="none" strike="noStrike" baseline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ΔE</a:t>
            </a:r>
            <a:r>
              <a:rPr lang="en-US" sz="2400" b="0" i="0" u="none" strike="noStrike" baseline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an ideal gas undergoing an isochoric or isobaric process is determined by whether pressure or volume are increasing</a:t>
            </a:r>
          </a:p>
          <a:p>
            <a:pPr>
              <a:spcBef>
                <a:spcPts val="1800"/>
              </a:spcBef>
            </a:pPr>
            <a:r>
              <a:rPr lang="en-US" sz="2400" b="0" i="1" u="none" strike="noStrike" baseline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2400" b="0" i="0" u="none" strike="noStrike" baseline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positive for an expansion whether adiabatic or isothermal</a:t>
            </a:r>
          </a:p>
          <a:p>
            <a:pPr>
              <a:spcBef>
                <a:spcPts val="1800"/>
              </a:spcBef>
            </a:pPr>
            <a:r>
              <a:rPr lang="en-US" sz="2400" b="0" i="0" u="none" strike="noStrike" baseline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 reversible isothermal process, </a:t>
            </a:r>
            <a:r>
              <a:rPr lang="en-US" sz="2400" b="0" i="1" u="none" strike="noStrike" baseline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 ≠ 0 </a:t>
            </a:r>
            <a:r>
              <a:rPr lang="en-US" sz="2400" b="0" i="0" u="none" strike="noStrike" baseline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sign of </a:t>
            </a:r>
            <a:r>
              <a:rPr lang="en-US" sz="2400" b="0" i="1" u="none" strike="noStrike" baseline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2400" b="0" i="0" u="none" strike="noStrike" baseline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determined by whether volume is increasing or decreasing</a:t>
            </a:r>
          </a:p>
          <a:p>
            <a:pPr marL="0" indent="0" algn="l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431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D5342943-5165-DD22-F5C4-0BD60A9F7194}"/>
              </a:ext>
            </a:extLst>
          </p:cNvPr>
          <p:cNvGrpSpPr/>
          <p:nvPr/>
        </p:nvGrpSpPr>
        <p:grpSpPr>
          <a:xfrm>
            <a:off x="326026" y="2847119"/>
            <a:ext cx="8163820" cy="2539409"/>
            <a:chOff x="421378" y="644604"/>
            <a:chExt cx="8163820" cy="253940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2A7754A-E83F-84F8-D3D6-328BAAC302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1378" y="644604"/>
              <a:ext cx="7868054" cy="67631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9E9EBE9-C33B-60C4-5D0E-86DF841B1B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9516" y="1421797"/>
              <a:ext cx="7915682" cy="1762216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EE33299-FA2D-89BF-B230-E656239D29B7}"/>
              </a:ext>
            </a:extLst>
          </p:cNvPr>
          <p:cNvGrpSpPr/>
          <p:nvPr/>
        </p:nvGrpSpPr>
        <p:grpSpPr>
          <a:xfrm>
            <a:off x="0" y="291571"/>
            <a:ext cx="8577622" cy="2405136"/>
            <a:chOff x="195173" y="3673987"/>
            <a:chExt cx="8577622" cy="240513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453ACC4-3175-6B5B-7716-EB46B4DF4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5173" y="3673987"/>
              <a:ext cx="8220497" cy="61915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289B7BC-1902-B6F2-8A90-2BC6ECFE0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4231" y="4393111"/>
              <a:ext cx="8058564" cy="1686012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BE2D26CF-97F1-3688-26E9-20D7BF725FB4}"/>
              </a:ext>
            </a:extLst>
          </p:cNvPr>
          <p:cNvSpPr/>
          <p:nvPr/>
        </p:nvSpPr>
        <p:spPr>
          <a:xfrm>
            <a:off x="1358369" y="1596573"/>
            <a:ext cx="4054526" cy="2851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CEDD35-742B-B5A4-F49B-2D2734D4DF5A}"/>
              </a:ext>
            </a:extLst>
          </p:cNvPr>
          <p:cNvSpPr/>
          <p:nvPr/>
        </p:nvSpPr>
        <p:spPr>
          <a:xfrm>
            <a:off x="1358369" y="4254426"/>
            <a:ext cx="4054526" cy="2851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6881A5-C026-7E27-4479-743CAE42FEC8}"/>
              </a:ext>
            </a:extLst>
          </p:cNvPr>
          <p:cNvSpPr txBox="1"/>
          <p:nvPr/>
        </p:nvSpPr>
        <p:spPr>
          <a:xfrm>
            <a:off x="5963974" y="1447077"/>
            <a:ext cx="4432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>
                <a:solidFill>
                  <a:srgbClr val="0070C0"/>
                </a:solidFill>
              </a:rPr>
              <a:t>Correct-response rate</a:t>
            </a:r>
          </a:p>
          <a:p>
            <a:r>
              <a:rPr lang="en-US" dirty="0">
                <a:solidFill>
                  <a:srgbClr val="0070C0"/>
                </a:solidFill>
              </a:rPr>
              <a:t>Calculus-based: 65%; Algebra-based: 55%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C93329-53D2-F799-454D-E7D1A177A030}"/>
              </a:ext>
            </a:extLst>
          </p:cNvPr>
          <p:cNvSpPr txBox="1"/>
          <p:nvPr/>
        </p:nvSpPr>
        <p:spPr>
          <a:xfrm>
            <a:off x="5869991" y="4154390"/>
            <a:ext cx="44978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>
                <a:solidFill>
                  <a:srgbClr val="0070C0"/>
                </a:solidFill>
              </a:rPr>
              <a:t>Correct-response rate</a:t>
            </a:r>
          </a:p>
          <a:p>
            <a:r>
              <a:rPr lang="en-US" dirty="0">
                <a:solidFill>
                  <a:srgbClr val="0070C0"/>
                </a:solidFill>
              </a:rPr>
              <a:t>Calculus-based: 54%; Algebra-based: 41%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5C000D-AE42-26DE-20B6-B5B74A3C160B}"/>
              </a:ext>
            </a:extLst>
          </p:cNvPr>
          <p:cNvSpPr txBox="1"/>
          <p:nvPr/>
        </p:nvSpPr>
        <p:spPr>
          <a:xfrm>
            <a:off x="5097047" y="2205638"/>
            <a:ext cx="60964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u="sng" dirty="0">
                <a:solidFill>
                  <a:srgbClr val="0070C0"/>
                </a:solidFill>
              </a:rPr>
              <a:t>Work = 0 responses</a:t>
            </a:r>
          </a:p>
          <a:p>
            <a:pPr algn="ctr"/>
            <a:r>
              <a:rPr lang="en-US" dirty="0">
                <a:solidFill>
                  <a:srgbClr val="0070C0"/>
                </a:solidFill>
              </a:rPr>
              <a:t>Calculus-based: 11%; Algebra-based: 16%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6F4043-EFB9-D7B8-58D2-CE7BD87DC59B}"/>
              </a:ext>
            </a:extLst>
          </p:cNvPr>
          <p:cNvSpPr txBox="1"/>
          <p:nvPr/>
        </p:nvSpPr>
        <p:spPr>
          <a:xfrm>
            <a:off x="5009582" y="4974947"/>
            <a:ext cx="60964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u="sng" dirty="0">
                <a:solidFill>
                  <a:srgbClr val="0070C0"/>
                </a:solidFill>
              </a:rPr>
              <a:t>Work = 0 responses</a:t>
            </a:r>
          </a:p>
          <a:p>
            <a:pPr algn="ctr"/>
            <a:r>
              <a:rPr lang="en-US" dirty="0">
                <a:solidFill>
                  <a:srgbClr val="0070C0"/>
                </a:solidFill>
              </a:rPr>
              <a:t>Calculus-based: 19%; Algebra-based: 27%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877AB7F-EF39-9F03-2BD0-777B6A57766E}"/>
              </a:ext>
            </a:extLst>
          </p:cNvPr>
          <p:cNvSpPr txBox="1"/>
          <p:nvPr/>
        </p:nvSpPr>
        <p:spPr>
          <a:xfrm>
            <a:off x="1423605" y="5761910"/>
            <a:ext cx="78085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Work = 0 responses on “reversible adiabatic” expansion question</a:t>
            </a:r>
          </a:p>
          <a:p>
            <a:endParaRPr lang="en-US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Interviews: Most incorrect answers on #3 were justified by Q = 0 arguments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E7A4814-FCFE-355F-F1E7-4E9D58397BB9}"/>
              </a:ext>
            </a:extLst>
          </p:cNvPr>
          <p:cNvSpPr/>
          <p:nvPr/>
        </p:nvSpPr>
        <p:spPr>
          <a:xfrm>
            <a:off x="6442364" y="3043925"/>
            <a:ext cx="1652766" cy="2176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54DD638-FB3B-8DC4-3F77-0EE374D710A0}"/>
              </a:ext>
            </a:extLst>
          </p:cNvPr>
          <p:cNvSpPr/>
          <p:nvPr/>
        </p:nvSpPr>
        <p:spPr>
          <a:xfrm>
            <a:off x="2220686" y="3918857"/>
            <a:ext cx="1611085" cy="285199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74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  <p:bldP spid="15" grpId="0"/>
      <p:bldP spid="16" grpId="0"/>
      <p:bldP spid="20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ADDE47-3701-38A5-55E4-EE4B4726A7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844B1-846F-2C18-68DA-1EAA3837E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Targeted Concepts (among others)</a:t>
            </a:r>
            <a:br>
              <a:rPr lang="en-US" sz="3600" dirty="0"/>
            </a:br>
            <a:r>
              <a:rPr lang="en-US" sz="2200" dirty="0"/>
              <a:t>(</a:t>
            </a:r>
            <a:r>
              <a:rPr lang="en-US" sz="2200" i="1" dirty="0"/>
              <a:t>E</a:t>
            </a:r>
            <a:r>
              <a:rPr lang="en-US" sz="2200" dirty="0"/>
              <a:t>= internal energy; </a:t>
            </a:r>
            <a:r>
              <a:rPr lang="en-US" sz="2200" i="1" dirty="0"/>
              <a:t>W</a:t>
            </a:r>
            <a:r>
              <a:rPr lang="en-US" sz="2200" dirty="0"/>
              <a:t> = work done </a:t>
            </a:r>
            <a:r>
              <a:rPr lang="en-US" sz="2200" i="1" dirty="0"/>
              <a:t>by</a:t>
            </a:r>
            <a:r>
              <a:rPr lang="en-US" sz="2200" dirty="0"/>
              <a:t> system; </a:t>
            </a:r>
            <a:r>
              <a:rPr lang="en-US" sz="2200" i="1" dirty="0"/>
              <a:t>Q</a:t>
            </a:r>
            <a:r>
              <a:rPr lang="en-US" sz="2200" dirty="0"/>
              <a:t> = heat transfer </a:t>
            </a:r>
            <a:r>
              <a:rPr lang="en-US" sz="2200" i="1" dirty="0"/>
              <a:t>to</a:t>
            </a:r>
            <a:r>
              <a:rPr lang="en-US" sz="2200" dirty="0"/>
              <a:t> system)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35F6B-791D-AB98-212F-7F1378051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0" i="1" u="none" strike="noStrike" baseline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b="0" i="0" u="none" strike="noStrike" baseline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proportional to </a:t>
            </a:r>
            <a:r>
              <a:rPr lang="en-US" sz="2400" b="0" i="1" u="none" strike="noStrike" baseline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="0" i="0" u="none" strike="noStrike" baseline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an ideal gas</a:t>
            </a:r>
          </a:p>
          <a:p>
            <a:pPr>
              <a:spcBef>
                <a:spcPts val="1800"/>
              </a:spcBef>
            </a:pPr>
            <a:r>
              <a:rPr lang="en-US" sz="2400" b="0" i="0" u="none" strike="noStrike" baseline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sign of </a:t>
            </a:r>
            <a:r>
              <a:rPr lang="en-US" sz="2400" b="0" i="1" u="none" strike="noStrike" baseline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ΔE</a:t>
            </a:r>
            <a:r>
              <a:rPr lang="en-US" sz="2400" b="0" i="0" u="none" strike="noStrike" baseline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an ideal gas undergoing an isochoric or isobaric process is determined by whether pressure or volume are increasing</a:t>
            </a:r>
          </a:p>
          <a:p>
            <a:pPr>
              <a:spcBef>
                <a:spcPts val="1800"/>
              </a:spcBef>
            </a:pPr>
            <a:r>
              <a:rPr lang="en-US" sz="2400" b="0" i="1" u="none" strike="noStrike" baseline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2400" b="0" i="0" u="none" strike="noStrike" baseline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positive for an expansion whether adiabatic or isothermal</a:t>
            </a:r>
          </a:p>
          <a:p>
            <a:pPr>
              <a:spcBef>
                <a:spcPts val="1800"/>
              </a:spcBef>
            </a:pPr>
            <a:r>
              <a:rPr lang="en-US" sz="2400" b="0" i="0" u="none" strike="noStrike" baseline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 reversible isothermal process, </a:t>
            </a:r>
            <a:r>
              <a:rPr lang="en-US" sz="2400" b="0" i="1" u="none" strike="noStrike" baseline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 ≠ 0 </a:t>
            </a:r>
            <a:r>
              <a:rPr lang="en-US" sz="2400" b="0" i="0" u="none" strike="noStrike" baseline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sign of </a:t>
            </a:r>
            <a:r>
              <a:rPr lang="en-US" sz="2400" b="0" i="1" u="none" strike="noStrike" baseline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2400" b="0" i="0" u="none" strike="noStrike" baseline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determined by whether volume is increasing or decreasing</a:t>
            </a:r>
          </a:p>
          <a:p>
            <a:pPr marL="0" indent="0" algn="l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337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F95CF-A1ED-6632-6480-5468DB8F9E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CE1070-6337-9526-26AD-2DCC6E26E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506" y="3509086"/>
            <a:ext cx="8182396" cy="24575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5C8E96-78C0-E253-457F-757251D3E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026" y="576115"/>
            <a:ext cx="8191921" cy="22384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55C415F-C314-C4E5-F54D-1FB7DBB9FB2C}"/>
              </a:ext>
            </a:extLst>
          </p:cNvPr>
          <p:cNvSpPr/>
          <p:nvPr/>
        </p:nvSpPr>
        <p:spPr>
          <a:xfrm>
            <a:off x="1077301" y="1952941"/>
            <a:ext cx="4054526" cy="2851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5FD9D8-A68D-B718-0240-C7F5B066F56F}"/>
              </a:ext>
            </a:extLst>
          </p:cNvPr>
          <p:cNvSpPr/>
          <p:nvPr/>
        </p:nvSpPr>
        <p:spPr>
          <a:xfrm>
            <a:off x="1152542" y="5163322"/>
            <a:ext cx="4054526" cy="2851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C1AC85-A87B-6178-36E4-FE295987B284}"/>
              </a:ext>
            </a:extLst>
          </p:cNvPr>
          <p:cNvSpPr txBox="1"/>
          <p:nvPr/>
        </p:nvSpPr>
        <p:spPr>
          <a:xfrm>
            <a:off x="6564187" y="1744161"/>
            <a:ext cx="44785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>
                <a:solidFill>
                  <a:srgbClr val="0070C0"/>
                </a:solidFill>
              </a:rPr>
              <a:t>Correct-response rate</a:t>
            </a:r>
          </a:p>
          <a:p>
            <a:r>
              <a:rPr lang="en-US" dirty="0">
                <a:solidFill>
                  <a:srgbClr val="0070C0"/>
                </a:solidFill>
              </a:rPr>
              <a:t>Calculus-based: 43%; Algebra-based: 44%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2EAE1B-8DA7-7D00-3B9F-FD6FDF1C79F9}"/>
              </a:ext>
            </a:extLst>
          </p:cNvPr>
          <p:cNvSpPr txBox="1"/>
          <p:nvPr/>
        </p:nvSpPr>
        <p:spPr>
          <a:xfrm>
            <a:off x="6356531" y="4802190"/>
            <a:ext cx="44978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>
                <a:solidFill>
                  <a:srgbClr val="0070C0"/>
                </a:solidFill>
              </a:rPr>
              <a:t>Correct-response rate</a:t>
            </a:r>
          </a:p>
          <a:p>
            <a:r>
              <a:rPr lang="en-US" dirty="0">
                <a:solidFill>
                  <a:srgbClr val="0070C0"/>
                </a:solidFill>
              </a:rPr>
              <a:t>Calculus-based: 30%; Algebra-based: 21%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FC8926-3092-1958-EB6A-4FFE6A58B3CD}"/>
              </a:ext>
            </a:extLst>
          </p:cNvPr>
          <p:cNvSpPr txBox="1"/>
          <p:nvPr/>
        </p:nvSpPr>
        <p:spPr>
          <a:xfrm>
            <a:off x="5724170" y="2303457"/>
            <a:ext cx="60964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u="sng" dirty="0">
                <a:solidFill>
                  <a:srgbClr val="0070C0"/>
                </a:solidFill>
              </a:rPr>
              <a:t>Q = 0 responses</a:t>
            </a:r>
          </a:p>
          <a:p>
            <a:pPr algn="ctr"/>
            <a:r>
              <a:rPr lang="en-US" dirty="0">
                <a:solidFill>
                  <a:srgbClr val="0070C0"/>
                </a:solidFill>
              </a:rPr>
              <a:t>Calculus-based: 30%; Algebra-based: 37%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5D5EFE-256C-E5A1-A43C-8C0B7358BDB0}"/>
              </a:ext>
            </a:extLst>
          </p:cNvPr>
          <p:cNvSpPr txBox="1"/>
          <p:nvPr/>
        </p:nvSpPr>
        <p:spPr>
          <a:xfrm>
            <a:off x="5523014" y="5433071"/>
            <a:ext cx="60964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u="sng" dirty="0">
                <a:solidFill>
                  <a:srgbClr val="0070C0"/>
                </a:solidFill>
              </a:rPr>
              <a:t>Q = 0 responses</a:t>
            </a:r>
          </a:p>
          <a:p>
            <a:pPr algn="ctr"/>
            <a:r>
              <a:rPr lang="en-US" dirty="0">
                <a:solidFill>
                  <a:srgbClr val="0070C0"/>
                </a:solidFill>
              </a:rPr>
              <a:t>Calculus-based: 50%; Algebra-based: 59%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9BB8DE-96A7-4023-1502-41E8959EBB09}"/>
              </a:ext>
            </a:extLst>
          </p:cNvPr>
          <p:cNvSpPr txBox="1"/>
          <p:nvPr/>
        </p:nvSpPr>
        <p:spPr>
          <a:xfrm>
            <a:off x="210414" y="6262687"/>
            <a:ext cx="11771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more Q = 0 responses on “reversible compression” question, justified by “process is isothermal” arguments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324F6AC-16A0-9ACD-1265-051C492E4AF0}"/>
              </a:ext>
            </a:extLst>
          </p:cNvPr>
          <p:cNvSpPr/>
          <p:nvPr/>
        </p:nvSpPr>
        <p:spPr>
          <a:xfrm>
            <a:off x="2322673" y="3845860"/>
            <a:ext cx="1097769" cy="2542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A50AA1-EA55-175D-51D5-4F0CC8B089A0}"/>
              </a:ext>
            </a:extLst>
          </p:cNvPr>
          <p:cNvSpPr txBox="1"/>
          <p:nvPr/>
        </p:nvSpPr>
        <p:spPr>
          <a:xfrm>
            <a:off x="3474232" y="1019814"/>
            <a:ext cx="3945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Q─W = </a:t>
            </a:r>
            <a:r>
              <a:rPr lang="el-GR" i="1" dirty="0">
                <a:solidFill>
                  <a:srgbClr val="FF0000"/>
                </a:solidFill>
              </a:rPr>
              <a:t>Δ</a:t>
            </a:r>
            <a:r>
              <a:rPr lang="en-US" i="1" dirty="0">
                <a:solidFill>
                  <a:srgbClr val="FF0000"/>
                </a:solidFill>
              </a:rPr>
              <a:t>E = 0 </a:t>
            </a:r>
            <a:r>
              <a:rPr lang="en-US" dirty="0">
                <a:solidFill>
                  <a:srgbClr val="FF0000"/>
                </a:solidFill>
              </a:rPr>
              <a:t>since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l-GR" i="1" dirty="0">
                <a:solidFill>
                  <a:srgbClr val="FF0000"/>
                </a:solidFill>
              </a:rPr>
              <a:t>Δ</a:t>
            </a:r>
            <a:r>
              <a:rPr lang="en-US" i="1" dirty="0">
                <a:solidFill>
                  <a:srgbClr val="FF0000"/>
                </a:solidFill>
              </a:rPr>
              <a:t>T=0, </a:t>
            </a:r>
            <a:r>
              <a:rPr lang="en-US" dirty="0">
                <a:solidFill>
                  <a:srgbClr val="FF0000"/>
                </a:solidFill>
              </a:rPr>
              <a:t>so</a:t>
            </a:r>
            <a:r>
              <a:rPr lang="en-US" i="1" dirty="0">
                <a:solidFill>
                  <a:srgbClr val="FF0000"/>
                </a:solidFill>
              </a:rPr>
              <a:t> Q = W &gt; 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7AF39FD-C043-21B6-57E9-35F90F07D4FB}"/>
              </a:ext>
            </a:extLst>
          </p:cNvPr>
          <p:cNvSpPr txBox="1"/>
          <p:nvPr/>
        </p:nvSpPr>
        <p:spPr>
          <a:xfrm>
            <a:off x="3958459" y="3972995"/>
            <a:ext cx="3945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Q─W = </a:t>
            </a:r>
            <a:r>
              <a:rPr lang="el-GR" i="1" dirty="0">
                <a:solidFill>
                  <a:srgbClr val="FF0000"/>
                </a:solidFill>
              </a:rPr>
              <a:t>Δ</a:t>
            </a:r>
            <a:r>
              <a:rPr lang="en-US" i="1" dirty="0">
                <a:solidFill>
                  <a:srgbClr val="FF0000"/>
                </a:solidFill>
              </a:rPr>
              <a:t>E = 0 </a:t>
            </a:r>
            <a:r>
              <a:rPr lang="en-US" dirty="0">
                <a:solidFill>
                  <a:srgbClr val="FF0000"/>
                </a:solidFill>
              </a:rPr>
              <a:t>since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l-GR" i="1" dirty="0">
                <a:solidFill>
                  <a:srgbClr val="FF0000"/>
                </a:solidFill>
              </a:rPr>
              <a:t>Δ</a:t>
            </a:r>
            <a:r>
              <a:rPr lang="en-US" i="1" dirty="0">
                <a:solidFill>
                  <a:srgbClr val="FF0000"/>
                </a:solidFill>
              </a:rPr>
              <a:t>T=0, </a:t>
            </a:r>
            <a:r>
              <a:rPr lang="en-US" dirty="0">
                <a:solidFill>
                  <a:srgbClr val="FF0000"/>
                </a:solidFill>
              </a:rPr>
              <a:t>so</a:t>
            </a:r>
            <a:r>
              <a:rPr lang="en-US" i="1" dirty="0">
                <a:solidFill>
                  <a:srgbClr val="FF0000"/>
                </a:solidFill>
              </a:rPr>
              <a:t> Q = W &lt; 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FEC042-82ED-AB91-1377-7ECD437235E6}"/>
              </a:ext>
            </a:extLst>
          </p:cNvPr>
          <p:cNvSpPr/>
          <p:nvPr/>
        </p:nvSpPr>
        <p:spPr>
          <a:xfrm>
            <a:off x="777484" y="3805111"/>
            <a:ext cx="690282" cy="2542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84D8169-2B04-848A-7032-3B70DC766120}"/>
              </a:ext>
            </a:extLst>
          </p:cNvPr>
          <p:cNvSpPr/>
          <p:nvPr/>
        </p:nvSpPr>
        <p:spPr>
          <a:xfrm>
            <a:off x="7902273" y="3567829"/>
            <a:ext cx="327328" cy="2542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6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  <p:bldP spid="15" grpId="0"/>
      <p:bldP spid="16" grpId="0"/>
      <p:bldP spid="19" grpId="0"/>
      <p:bldP spid="20" grpId="0" animBg="1"/>
      <p:bldP spid="14" grpId="0"/>
      <p:bldP spid="21" grpId="0"/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48186-FFE3-149F-5F38-FD340C96C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General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D3D88-8C87-3057-7A1B-743BDD8F4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In problems involving </a:t>
            </a:r>
            <a:r>
              <a:rPr lang="en-US" i="1" dirty="0"/>
              <a:t>PV</a:t>
            </a:r>
            <a:r>
              <a:rPr lang="en-US" dirty="0"/>
              <a:t> diagrams, shapes and directions of process arrows often triggered unproductive lines of reasoning regarding work, distracting students from the problem features most relevant to finding a solution.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Certain terms may by their very presence trigger potentially unproductive lines of reasoning, including, for example, “adiabatic” and “reversible.”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In thermodynamics, students are prone to focus attention on the “most salient” variable (such as heat in an adiabatic process or work in an isobaric process) while ignoring other crucial variables.</a:t>
            </a:r>
          </a:p>
        </p:txBody>
      </p:sp>
    </p:spTree>
    <p:extLst>
      <p:ext uri="{BB962C8B-B14F-4D97-AF65-F5344CB8AC3E}">
        <p14:creationId xmlns:p14="http://schemas.microsoft.com/office/powerpoint/2010/main" val="139554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8FB30-C941-A40C-8EF4-594726223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Implications of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2A91B-52CA-D342-C423-0C12E087B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234" y="1825625"/>
            <a:ext cx="10720566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Changes to problem properties considered minor by experts can lead to vastly different correct- (and incorrect-) response rates by students.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thermodynamics, certain features of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PV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diagrams or problem wording and terminology can divert students into long chains of confused reasoning regarding work or heat, ignoring the most-relevant problem features.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thermodynamics, immediate “intuitive” responses are often linked to a perceived need to carry out lengthy calculations, instead of focusing on problem features that could lead to quick solutions.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Dual-process theory “process 1” and “process 2” seem to have a propensity to intermingle in the thermodynamics context.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25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672F1E-419E-624D-5A7B-CF58A7A20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465" y="2257365"/>
            <a:ext cx="7687070" cy="23432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CC03E4-BF60-6A7D-87D7-BE557CADE6BD}"/>
              </a:ext>
            </a:extLst>
          </p:cNvPr>
          <p:cNvSpPr txBox="1"/>
          <p:nvPr/>
        </p:nvSpPr>
        <p:spPr>
          <a:xfrm>
            <a:off x="2435140" y="1371600"/>
            <a:ext cx="2045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(appearing soon…)</a:t>
            </a:r>
          </a:p>
        </p:txBody>
      </p:sp>
    </p:spTree>
    <p:extLst>
      <p:ext uri="{BB962C8B-B14F-4D97-AF65-F5344CB8AC3E}">
        <p14:creationId xmlns:p14="http://schemas.microsoft.com/office/powerpoint/2010/main" val="2411023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B37B8-943D-4D7A-C2B2-9487EE199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Exploring students’ thinking when solving thermodynamics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AAB64-8174-05B0-4357-C495904F7D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sz="2400" b="0" i="0" dirty="0">
                <a:solidFill>
                  <a:srgbClr val="2D2E3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 explored students' responses to a wide variety of problem types, such that 2-5 different problems all target the same physics concept; 13 different thermodynamics concepts serve as the targets. The problems differ from each other by using diverse physical settings and scenarios, as well as various types of potentially distracting features.</a:t>
            </a:r>
          </a:p>
          <a:p>
            <a:pPr algn="l">
              <a:lnSpc>
                <a:spcPct val="120000"/>
              </a:lnSpc>
              <a:spcBef>
                <a:spcPts val="1800"/>
              </a:spcBef>
            </a:pPr>
            <a:r>
              <a:rPr lang="en-US" sz="2400" b="1" dirty="0">
                <a:solidFill>
                  <a:srgbClr val="2D2E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Multiple-choice instrument: </a:t>
            </a:r>
            <a:r>
              <a:rPr lang="en-US" sz="2400" dirty="0">
                <a:solidFill>
                  <a:srgbClr val="2D2E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Survey of Thermodynamic Processes and First and Second Laws (</a:t>
            </a:r>
            <a:r>
              <a:rPr lang="en-US" sz="24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STPFaSL</a:t>
            </a:r>
            <a:r>
              <a:rPr lang="en-US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-Long)”; 78 problems in all;</a:t>
            </a:r>
            <a:r>
              <a:rPr lang="en-US" sz="2400" b="0" i="0" u="none" strike="noStrike" dirty="0">
                <a:latin typeface="Arial" panose="020B0604020202020204" pitchFamily="34" charset="0"/>
                <a:cs typeface="Arial" panose="020B0604020202020204" pitchFamily="34" charset="0"/>
              </a:rPr>
              <a:t> administered after instruction in standard lecture courses.</a:t>
            </a:r>
            <a:endParaRPr lang="en-US" sz="24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  <a:spcBef>
                <a:spcPts val="18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Sample size ranges (varied by item)</a:t>
            </a:r>
          </a:p>
          <a:p>
            <a:pPr lvl="1">
              <a:lnSpc>
                <a:spcPct val="11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Calculus-based introductory physics courses: 320-491 </a:t>
            </a:r>
          </a:p>
          <a:p>
            <a:pPr lvl="1">
              <a:lnSpc>
                <a:spcPct val="110000"/>
              </a:lnSpc>
            </a:pPr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Algebra-based introductory physics courses: 331-550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With these sample sizes, differences in correct-response rates ≈15% or greater are statistically significant, generally with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&lt;0.001 and effect size &gt; 0.3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sz="2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Interview data</a:t>
            </a:r>
            <a:r>
              <a:rPr lang="en-US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: Interviews</a:t>
            </a:r>
            <a:r>
              <a:rPr lang="en-US" sz="2400" b="0" i="0" u="none" strike="noStrike" dirty="0">
                <a:latin typeface="Arial" panose="020B0604020202020204" pitchFamily="34" charset="0"/>
                <a:cs typeface="Arial" panose="020B0604020202020204" pitchFamily="34" charset="0"/>
              </a:rPr>
              <a:t> carried out with 17 students (11 introductory; 6 upper-level)</a:t>
            </a:r>
            <a:endParaRPr lang="en-US" sz="24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18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BF6156-2058-E3EA-B946-81893577E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102" y="856227"/>
            <a:ext cx="8315752" cy="507708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FF512E2-1F68-43E4-A13A-1C0F1C5D8650}"/>
              </a:ext>
            </a:extLst>
          </p:cNvPr>
          <p:cNvSpPr/>
          <p:nvPr/>
        </p:nvSpPr>
        <p:spPr>
          <a:xfrm>
            <a:off x="2169862" y="2378616"/>
            <a:ext cx="7641562" cy="48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896FE4-06BA-74D3-E1F8-152005BD5190}"/>
              </a:ext>
            </a:extLst>
          </p:cNvPr>
          <p:cNvSpPr/>
          <p:nvPr/>
        </p:nvSpPr>
        <p:spPr>
          <a:xfrm>
            <a:off x="2169862" y="3729505"/>
            <a:ext cx="7641562" cy="48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9DCD95-EF47-68F6-7D46-E274763763E4}"/>
              </a:ext>
            </a:extLst>
          </p:cNvPr>
          <p:cNvSpPr/>
          <p:nvPr/>
        </p:nvSpPr>
        <p:spPr>
          <a:xfrm>
            <a:off x="2169862" y="3231534"/>
            <a:ext cx="7641562" cy="48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98CBA4-F8FC-DB58-0276-721351EFA6AF}"/>
              </a:ext>
            </a:extLst>
          </p:cNvPr>
          <p:cNvSpPr/>
          <p:nvPr/>
        </p:nvSpPr>
        <p:spPr>
          <a:xfrm>
            <a:off x="2275219" y="4629572"/>
            <a:ext cx="7641562" cy="48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73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ACD5F-6574-41F4-8C91-1102900BC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Targeted Concepts (among others)</a:t>
            </a:r>
            <a:br>
              <a:rPr lang="en-US" sz="3600" dirty="0"/>
            </a:br>
            <a:r>
              <a:rPr lang="en-US" sz="2200" dirty="0"/>
              <a:t>(</a:t>
            </a:r>
            <a:r>
              <a:rPr lang="en-US" sz="2200" i="1" dirty="0"/>
              <a:t>E</a:t>
            </a:r>
            <a:r>
              <a:rPr lang="en-US" sz="2200" dirty="0"/>
              <a:t>= internal energy; </a:t>
            </a:r>
            <a:r>
              <a:rPr lang="en-US" sz="2200" i="1" dirty="0"/>
              <a:t>W</a:t>
            </a:r>
            <a:r>
              <a:rPr lang="en-US" sz="2200" dirty="0"/>
              <a:t> = work done </a:t>
            </a:r>
            <a:r>
              <a:rPr lang="en-US" sz="2200" i="1" dirty="0"/>
              <a:t>by</a:t>
            </a:r>
            <a:r>
              <a:rPr lang="en-US" sz="2200" dirty="0"/>
              <a:t> system; </a:t>
            </a:r>
            <a:r>
              <a:rPr lang="en-US" sz="2200" i="1" dirty="0"/>
              <a:t>Q</a:t>
            </a:r>
            <a:r>
              <a:rPr lang="en-US" sz="2200" dirty="0"/>
              <a:t> = heat transfer </a:t>
            </a:r>
            <a:r>
              <a:rPr lang="en-US" sz="2200" i="1" dirty="0"/>
              <a:t>to</a:t>
            </a:r>
            <a:r>
              <a:rPr lang="en-US" sz="2200" dirty="0"/>
              <a:t> system)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1F30C-0AE8-C89E-7107-3EA56919E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0" i="1" u="none" strike="noStrike" baseline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b="0" i="0" u="none" strike="noStrike" baseline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proportional to </a:t>
            </a:r>
            <a:r>
              <a:rPr lang="en-US" sz="2400" b="0" i="1" u="none" strike="noStrike" baseline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="0" i="0" u="none" strike="noStrike" baseline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an ideal gas</a:t>
            </a:r>
          </a:p>
          <a:p>
            <a:pPr>
              <a:spcBef>
                <a:spcPts val="1800"/>
              </a:spcBef>
            </a:pPr>
            <a:r>
              <a:rPr lang="en-US" sz="2400" b="0" i="0" u="none" strike="noStrike" baseline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sign of </a:t>
            </a:r>
            <a:r>
              <a:rPr lang="en-US" sz="2400" b="0" i="1" u="none" strike="noStrike" baseline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ΔE</a:t>
            </a:r>
            <a:r>
              <a:rPr lang="en-US" sz="2400" b="0" i="0" u="none" strike="noStrike" baseline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an ideal gas undergoing an isochoric or isobaric process is determined by whether pressure or volume are increasing</a:t>
            </a:r>
          </a:p>
          <a:p>
            <a:pPr>
              <a:spcBef>
                <a:spcPts val="1800"/>
              </a:spcBef>
            </a:pPr>
            <a:r>
              <a:rPr lang="en-US" sz="2400" b="0" i="1" u="none" strike="noStrike" baseline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2400" b="0" i="0" u="none" strike="noStrike" baseline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positive for an expansion whether adiabatic or isothermal</a:t>
            </a:r>
          </a:p>
          <a:p>
            <a:pPr>
              <a:spcBef>
                <a:spcPts val="1800"/>
              </a:spcBef>
            </a:pPr>
            <a:r>
              <a:rPr lang="en-US" sz="2400" b="0" i="0" u="none" strike="noStrike" baseline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 reversible isothermal process, </a:t>
            </a:r>
            <a:r>
              <a:rPr lang="en-US" sz="2400" b="0" i="1" u="none" strike="noStrike" baseline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 ≠ 0 </a:t>
            </a:r>
            <a:r>
              <a:rPr lang="en-US" sz="2400" b="0" i="0" u="none" strike="noStrike" baseline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sign of </a:t>
            </a:r>
            <a:r>
              <a:rPr lang="en-US" sz="2400" b="0" i="1" u="none" strike="noStrike" baseline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2400" b="0" i="0" u="none" strike="noStrike" baseline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determined by whether volume is increasing or decreasing</a:t>
            </a:r>
          </a:p>
          <a:p>
            <a:pPr marL="0" indent="0" algn="l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99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10A2B0-D8A7-C024-B6E2-4DF9DBCD6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873E7-77FA-E87B-4E41-D110D5E68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Targeted Concepts (among others)</a:t>
            </a:r>
            <a:br>
              <a:rPr lang="en-US" sz="3600" dirty="0"/>
            </a:br>
            <a:r>
              <a:rPr lang="en-US" sz="2200" dirty="0"/>
              <a:t>(</a:t>
            </a:r>
            <a:r>
              <a:rPr lang="en-US" sz="2200" i="1" dirty="0"/>
              <a:t>E</a:t>
            </a:r>
            <a:r>
              <a:rPr lang="en-US" sz="2200" dirty="0"/>
              <a:t>= internal energy; </a:t>
            </a:r>
            <a:r>
              <a:rPr lang="en-US" sz="2200" i="1" dirty="0"/>
              <a:t>W</a:t>
            </a:r>
            <a:r>
              <a:rPr lang="en-US" sz="2200" dirty="0"/>
              <a:t> = work done </a:t>
            </a:r>
            <a:r>
              <a:rPr lang="en-US" sz="2200" i="1" dirty="0"/>
              <a:t>by</a:t>
            </a:r>
            <a:r>
              <a:rPr lang="en-US" sz="2200" dirty="0"/>
              <a:t> system; </a:t>
            </a:r>
            <a:r>
              <a:rPr lang="en-US" sz="2200" i="1" dirty="0"/>
              <a:t>Q</a:t>
            </a:r>
            <a:r>
              <a:rPr lang="en-US" sz="2200" dirty="0"/>
              <a:t> = heat transfer </a:t>
            </a:r>
            <a:r>
              <a:rPr lang="en-US" sz="2200" i="1" dirty="0"/>
              <a:t>to</a:t>
            </a:r>
            <a:r>
              <a:rPr lang="en-US" sz="2200" dirty="0"/>
              <a:t> system)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F320F-CE06-E34D-21D9-F8AB2A95E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0" i="1" u="none" strike="noStrike" baseline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b="0" i="0" u="none" strike="noStrike" baseline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proportional to </a:t>
            </a:r>
            <a:r>
              <a:rPr lang="en-US" sz="2400" b="0" i="1" u="none" strike="noStrike" baseline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="0" i="0" u="none" strike="noStrike" baseline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an ideal gas</a:t>
            </a:r>
          </a:p>
          <a:p>
            <a:pPr>
              <a:spcBef>
                <a:spcPts val="1800"/>
              </a:spcBef>
            </a:pPr>
            <a:r>
              <a:rPr lang="en-US" sz="2400" b="0" i="0" u="none" strike="noStrike" baseline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sign of </a:t>
            </a:r>
            <a:r>
              <a:rPr lang="en-US" sz="2400" b="0" i="1" u="none" strike="noStrike" baseline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ΔE</a:t>
            </a:r>
            <a:r>
              <a:rPr lang="en-US" sz="2400" b="0" i="0" u="none" strike="noStrike" baseline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an ideal gas undergoing an isochoric or isobaric process is determined by whether pressure and/or volume are increasing</a:t>
            </a:r>
          </a:p>
          <a:p>
            <a:pPr>
              <a:spcBef>
                <a:spcPts val="1800"/>
              </a:spcBef>
            </a:pPr>
            <a:r>
              <a:rPr lang="en-US" sz="2400" b="0" i="1" u="none" strike="noStrike" baseline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2400" b="0" i="0" u="none" strike="noStrike" baseline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positive for an expansion whether adiabatic or isothermal</a:t>
            </a:r>
          </a:p>
          <a:p>
            <a:pPr>
              <a:spcBef>
                <a:spcPts val="1800"/>
              </a:spcBef>
            </a:pPr>
            <a:r>
              <a:rPr lang="en-US" sz="2400" b="0" i="0" u="none" strike="noStrike" baseline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 reversible isothermal process, </a:t>
            </a:r>
            <a:r>
              <a:rPr lang="en-US" sz="2400" b="0" i="1" u="none" strike="noStrike" baseline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 ≠ 0 </a:t>
            </a:r>
            <a:r>
              <a:rPr lang="en-US" sz="2400" b="0" i="0" u="none" strike="noStrike" baseline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sign of </a:t>
            </a:r>
            <a:r>
              <a:rPr lang="en-US" sz="2400" b="0" i="1" u="none" strike="noStrike" baseline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2400" b="0" i="0" u="none" strike="noStrike" baseline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determined by whether volume is increasing or decreasing</a:t>
            </a:r>
          </a:p>
          <a:p>
            <a:pPr marL="0" indent="0" algn="l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526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0092CE-35C6-6ABF-FA67-E02E83FC7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13" y="141205"/>
            <a:ext cx="7829952" cy="13907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B0C4C0-73AD-9BB4-2053-22D2E7205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98" y="1845996"/>
            <a:ext cx="4172164" cy="29719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D7A3E0-1010-318D-C29A-5BC5C9666B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9804" y="1539280"/>
            <a:ext cx="8172870" cy="19336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055D9B-B0E8-F542-336E-B9863E817C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2289" y="4215069"/>
            <a:ext cx="7744223" cy="17526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ED728B8-28F7-73E2-ACD1-F46D1523D6AC}"/>
              </a:ext>
            </a:extLst>
          </p:cNvPr>
          <p:cNvSpPr txBox="1"/>
          <p:nvPr/>
        </p:nvSpPr>
        <p:spPr>
          <a:xfrm>
            <a:off x="4121952" y="3429000"/>
            <a:ext cx="6783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Answer: (b); temperature increases so internal energy increases.</a:t>
            </a:r>
          </a:p>
          <a:p>
            <a:r>
              <a:rPr lang="en-US" dirty="0">
                <a:solidFill>
                  <a:srgbClr val="0070C0"/>
                </a:solidFill>
              </a:rPr>
              <a:t>Correct-response rate; Calculus-based:  76%; Algebra-based: 81%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D83736-805F-8CC1-6E6B-C3ECFB4EC43C}"/>
              </a:ext>
            </a:extLst>
          </p:cNvPr>
          <p:cNvSpPr txBox="1"/>
          <p:nvPr/>
        </p:nvSpPr>
        <p:spPr>
          <a:xfrm>
            <a:off x="4230462" y="5985251"/>
            <a:ext cx="67833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Answer: (c); temperature decreases so internal energy decreases.</a:t>
            </a:r>
          </a:p>
          <a:p>
            <a:r>
              <a:rPr lang="en-US" dirty="0">
                <a:solidFill>
                  <a:srgbClr val="0070C0"/>
                </a:solidFill>
              </a:rPr>
              <a:t>Correct-response rate; Calculus-based:  58%; Algebra-based: 55%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F55575-735D-2B30-D4DF-CECBF33DE12E}"/>
              </a:ext>
            </a:extLst>
          </p:cNvPr>
          <p:cNvSpPr txBox="1"/>
          <p:nvPr/>
        </p:nvSpPr>
        <p:spPr>
          <a:xfrm>
            <a:off x="1080655" y="6097630"/>
            <a:ext cx="2311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More errors on #34 </a:t>
            </a:r>
            <a:r>
              <a:rPr lang="en-US" i="1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99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801E7C-EBB5-D0A7-180B-DCFBA8BB24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C5B216-385F-47C5-FBE9-4F9AF9E90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98" y="1845996"/>
            <a:ext cx="4172164" cy="29719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8C834D-1343-39EE-CA59-E933B3629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4128" y="4337855"/>
            <a:ext cx="7744223" cy="17526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FEE4833-8518-3F2D-947A-72EF76685EF7}"/>
              </a:ext>
            </a:extLst>
          </p:cNvPr>
          <p:cNvSpPr txBox="1"/>
          <p:nvPr/>
        </p:nvSpPr>
        <p:spPr>
          <a:xfrm>
            <a:off x="3971914" y="6107497"/>
            <a:ext cx="67833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Answer: (c); temperature decreases so internal energy decreases.</a:t>
            </a:r>
          </a:p>
          <a:p>
            <a:r>
              <a:rPr lang="en-US" dirty="0">
                <a:solidFill>
                  <a:srgbClr val="0070C0"/>
                </a:solidFill>
              </a:rPr>
              <a:t>Correct-response rate; Calculus-based:  58%; Algebra-based: 55%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2C185B-48D7-D6D0-BCF7-396FFC23D5B4}"/>
              </a:ext>
            </a:extLst>
          </p:cNvPr>
          <p:cNvSpPr txBox="1"/>
          <p:nvPr/>
        </p:nvSpPr>
        <p:spPr>
          <a:xfrm>
            <a:off x="4096524" y="1117328"/>
            <a:ext cx="7744223" cy="313932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accent3">
                    <a:lumMod val="75000"/>
                  </a:schemeClr>
                </a:solidFill>
              </a:rPr>
              <a:t>Interviews: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3 of 6 students who gave incorrect answer on #34 (Process 2) argued “Work done is negative so internal energy will increase”</a:t>
            </a:r>
          </a:p>
          <a:p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i="1" dirty="0">
                <a:solidFill>
                  <a:schemeClr val="accent3">
                    <a:lumMod val="75000"/>
                  </a:schemeClr>
                </a:solidFill>
              </a:rPr>
              <a:t>This would be true for an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adiabatic</a:t>
            </a:r>
            <a:r>
              <a:rPr lang="en-US" i="1" dirty="0">
                <a:solidFill>
                  <a:schemeClr val="accent3">
                    <a:lumMod val="75000"/>
                  </a:schemeClr>
                </a:solidFill>
              </a:rPr>
              <a:t> process; however, students have completely ignored the role of heat transfer (Q &lt; 0 in this case).</a:t>
            </a:r>
          </a:p>
          <a:p>
            <a:endParaRPr lang="en-US" i="1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i="1" dirty="0">
                <a:solidFill>
                  <a:schemeClr val="accent3">
                    <a:lumMod val="75000"/>
                  </a:schemeClr>
                </a:solidFill>
              </a:rPr>
              <a:t>Students were distracted by work considerations; this was also true for Process 1 (zero work) but not, apparently, to the same degree as in Process 2.</a:t>
            </a:r>
          </a:p>
          <a:p>
            <a:endParaRPr lang="en-US" i="1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i="1" dirty="0">
                <a:solidFill>
                  <a:schemeClr val="accent3">
                    <a:lumMod val="75000"/>
                  </a:schemeClr>
                </a:solidFill>
              </a:rPr>
              <a:t>The salience of the negative-work feature in Process 2 seems to have played a key role in students’ thinking.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87E92F-7D6C-8722-FD3D-A38D444E0BA9}"/>
              </a:ext>
            </a:extLst>
          </p:cNvPr>
          <p:cNvSpPr txBox="1"/>
          <p:nvPr/>
        </p:nvSpPr>
        <p:spPr>
          <a:xfrm>
            <a:off x="864107" y="324060"/>
            <a:ext cx="10499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Why did students make significantly more errors on #34?</a:t>
            </a:r>
          </a:p>
        </p:txBody>
      </p:sp>
    </p:spTree>
    <p:extLst>
      <p:ext uri="{BB962C8B-B14F-4D97-AF65-F5344CB8AC3E}">
        <p14:creationId xmlns:p14="http://schemas.microsoft.com/office/powerpoint/2010/main" val="81182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9453B9-5996-94CA-D61F-98CECD492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35" y="253818"/>
            <a:ext cx="8153819" cy="13049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BA7766-9946-118A-65C6-04A4F811F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328" y="1384920"/>
            <a:ext cx="3900947" cy="25872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4649E5-8D1B-8DD9-FCDD-8688715544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792" y="1705398"/>
            <a:ext cx="7683341" cy="19463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D975DED-664B-F400-52C7-2123906E0566}"/>
              </a:ext>
            </a:extLst>
          </p:cNvPr>
          <p:cNvSpPr txBox="1"/>
          <p:nvPr/>
        </p:nvSpPr>
        <p:spPr>
          <a:xfrm>
            <a:off x="295288" y="3798309"/>
            <a:ext cx="106970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Answer: (a); temperature changes are equal so internal energy changes are equal.</a:t>
            </a:r>
          </a:p>
          <a:p>
            <a:r>
              <a:rPr lang="en-US" dirty="0">
                <a:solidFill>
                  <a:srgbClr val="0070C0"/>
                </a:solidFill>
              </a:rPr>
              <a:t>Respondents choosing “b” (Process 1 change is greater), Calculus-based:  41%; Algebra-based: 51%</a:t>
            </a:r>
          </a:p>
          <a:p>
            <a:r>
              <a:rPr lang="en-US" dirty="0">
                <a:solidFill>
                  <a:srgbClr val="0070C0"/>
                </a:solidFill>
              </a:rPr>
              <a:t>Respondents choosing “c” (Process 2 change is greater),  Calculus-based: 25%; Algebra-based: 20%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91749E-8E6B-96B9-B16C-D6AA34DA9D6B}"/>
              </a:ext>
            </a:extLst>
          </p:cNvPr>
          <p:cNvSpPr txBox="1"/>
          <p:nvPr/>
        </p:nvSpPr>
        <p:spPr>
          <a:xfrm>
            <a:off x="1119769" y="5024309"/>
            <a:ext cx="10202655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accent3">
                    <a:lumMod val="75000"/>
                  </a:schemeClr>
                </a:solidFill>
              </a:rPr>
              <a:t>Interviews: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3 of 5 students who answered “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b”or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“c” provided incorrect arguments regarding work.</a:t>
            </a:r>
          </a:p>
          <a:p>
            <a:endParaRPr lang="en-US" i="1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i="1" dirty="0">
                <a:solidFill>
                  <a:schemeClr val="accent3">
                    <a:lumMod val="75000"/>
                  </a:schemeClr>
                </a:solidFill>
              </a:rPr>
              <a:t>Students were distracted by work considerations based on the shape and direction of the process arrows; the Process 1 arrow may have been more salient, thus attracting more incorrect responses.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B13989-68EB-A067-0E75-D14E27DC607E}"/>
              </a:ext>
            </a:extLst>
          </p:cNvPr>
          <p:cNvSpPr/>
          <p:nvPr/>
        </p:nvSpPr>
        <p:spPr>
          <a:xfrm>
            <a:off x="249382" y="4105020"/>
            <a:ext cx="10244214" cy="3031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010ED6-4CCA-173D-4131-68438C80A560}"/>
              </a:ext>
            </a:extLst>
          </p:cNvPr>
          <p:cNvSpPr txBox="1"/>
          <p:nvPr/>
        </p:nvSpPr>
        <p:spPr>
          <a:xfrm>
            <a:off x="10510672" y="3798309"/>
            <a:ext cx="1100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preferred</a:t>
            </a:r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5157FD7D-A389-6738-D7C8-FF1F4C6ACEDE}"/>
              </a:ext>
            </a:extLst>
          </p:cNvPr>
          <p:cNvSpPr/>
          <p:nvPr/>
        </p:nvSpPr>
        <p:spPr>
          <a:xfrm>
            <a:off x="10703935" y="4159832"/>
            <a:ext cx="425416" cy="14669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23E0496-9FD9-4288-7B47-0EB3C10D3EBB}"/>
              </a:ext>
            </a:extLst>
          </p:cNvPr>
          <p:cNvSpPr/>
          <p:nvPr/>
        </p:nvSpPr>
        <p:spPr>
          <a:xfrm>
            <a:off x="5312229" y="859971"/>
            <a:ext cx="870857" cy="2394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28749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1487</Words>
  <Application>Microsoft Office PowerPoint</Application>
  <PresentationFormat>Widescreen</PresentationFormat>
  <Paragraphs>102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Aptos</vt:lpstr>
      <vt:lpstr>Aptos Display</vt:lpstr>
      <vt:lpstr>Arial</vt:lpstr>
      <vt:lpstr>Jost</vt:lpstr>
      <vt:lpstr>Wingdings</vt:lpstr>
      <vt:lpstr>Office Theme</vt:lpstr>
      <vt:lpstr>Investigation of context dependence of students' responses to thermodynamics problems and its potential application to dual-process theory research </vt:lpstr>
      <vt:lpstr>PowerPoint Presentation</vt:lpstr>
      <vt:lpstr>Exploring students’ thinking when solving thermodynamics problems</vt:lpstr>
      <vt:lpstr>PowerPoint Presentation</vt:lpstr>
      <vt:lpstr>Targeted Concepts (among others) (E= internal energy; W = work done by system; Q = heat transfer to system)</vt:lpstr>
      <vt:lpstr>Targeted Concepts (among others) (E= internal energy; W = work done by system; Q = heat transfer to system)</vt:lpstr>
      <vt:lpstr>PowerPoint Presentation</vt:lpstr>
      <vt:lpstr>PowerPoint Presentation</vt:lpstr>
      <vt:lpstr>PowerPoint Presentation</vt:lpstr>
      <vt:lpstr>Targeted Concepts (among others) (E= internal energy; W = work done by system; Q = heat transfer to system)</vt:lpstr>
      <vt:lpstr>PowerPoint Presentation</vt:lpstr>
      <vt:lpstr>Targeted Concepts (among others) (E= internal energy; W = work done by system; Q = heat transfer to system)</vt:lpstr>
      <vt:lpstr>PowerPoint Presentation</vt:lpstr>
      <vt:lpstr>Targeted Concepts (among others) (E= internal energy; W = work done by system; Q = heat transfer to system)</vt:lpstr>
      <vt:lpstr>PowerPoint Presentation</vt:lpstr>
      <vt:lpstr>General Findings</vt:lpstr>
      <vt:lpstr>Implications of Findings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Meltzer</dc:creator>
  <cp:lastModifiedBy>David Meltzer</cp:lastModifiedBy>
  <cp:revision>38</cp:revision>
  <dcterms:created xsi:type="dcterms:W3CDTF">2025-03-15T22:30:29Z</dcterms:created>
  <dcterms:modified xsi:type="dcterms:W3CDTF">2025-03-17T05:36:44Z</dcterms:modified>
</cp:coreProperties>
</file>