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65" r:id="rId3"/>
    <p:sldId id="1003" r:id="rId4"/>
    <p:sldId id="1005" r:id="rId5"/>
    <p:sldId id="281" r:id="rId6"/>
    <p:sldId id="266" r:id="rId7"/>
    <p:sldId id="267" r:id="rId8"/>
    <p:sldId id="268" r:id="rId9"/>
    <p:sldId id="269" r:id="rId10"/>
    <p:sldId id="280" r:id="rId11"/>
    <p:sldId id="258" r:id="rId12"/>
    <p:sldId id="259" r:id="rId13"/>
    <p:sldId id="279" r:id="rId14"/>
    <p:sldId id="270" r:id="rId15"/>
    <p:sldId id="277" r:id="rId16"/>
    <p:sldId id="261" r:id="rId17"/>
    <p:sldId id="278" r:id="rId18"/>
    <p:sldId id="271" r:id="rId19"/>
    <p:sldId id="1002" r:id="rId20"/>
    <p:sldId id="262" r:id="rId21"/>
    <p:sldId id="282" r:id="rId22"/>
    <p:sldId id="276" r:id="rId23"/>
    <p:sldId id="272" r:id="rId24"/>
    <p:sldId id="263" r:id="rId25"/>
    <p:sldId id="264" r:id="rId26"/>
    <p:sldId id="591" r:id="rId27"/>
    <p:sldId id="964" r:id="rId28"/>
    <p:sldId id="963" r:id="rId29"/>
    <p:sldId id="954" r:id="rId30"/>
    <p:sldId id="955" r:id="rId31"/>
    <p:sldId id="811" r:id="rId32"/>
    <p:sldId id="846" r:id="rId33"/>
    <p:sldId id="956" r:id="rId34"/>
    <p:sldId id="812" r:id="rId35"/>
    <p:sldId id="968" r:id="rId36"/>
    <p:sldId id="953" r:id="rId37"/>
    <p:sldId id="1001" r:id="rId38"/>
    <p:sldId id="273"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7788CE3-9127-4D23-9FCA-0F24091A57D0}" v="2" dt="2026-03-05T04:57:35.1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0" d="100"/>
          <a:sy n="130" d="100"/>
        </p:scale>
        <p:origin x="74" y="270"/>
      </p:cViewPr>
      <p:guideLst/>
    </p:cSldViewPr>
  </p:slideViewPr>
  <p:notesTextViewPr>
    <p:cViewPr>
      <p:scale>
        <a:sx n="1" d="1"/>
        <a:sy n="1" d="1"/>
      </p:scale>
      <p:origin x="0" y="0"/>
    </p:cViewPr>
  </p:notesTextViewPr>
  <p:sorterViewPr>
    <p:cViewPr>
      <p:scale>
        <a:sx n="100" d="100"/>
        <a:sy n="100" d="100"/>
      </p:scale>
      <p:origin x="0" y="-4805"/>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microsoft.com/office/2016/11/relationships/changesInfo" Target="changesInfos/changesInfo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0" Type="http://schemas.openxmlformats.org/officeDocument/2006/relationships/slide" Target="slides/slide18.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d Meltzer" userId="757cb4642dedf08b" providerId="LiveId" clId="{A5163D0F-C269-47D3-9486-F5B70D692D68}"/>
    <pc:docChg chg="undo custSel addSld delSld modSld sldOrd">
      <pc:chgData name="David Meltzer" userId="757cb4642dedf08b" providerId="LiveId" clId="{A5163D0F-C269-47D3-9486-F5B70D692D68}" dt="2026-03-05T05:33:52.512" v="1884" actId="207"/>
      <pc:docMkLst>
        <pc:docMk/>
      </pc:docMkLst>
      <pc:sldChg chg="add">
        <pc:chgData name="David Meltzer" userId="757cb4642dedf08b" providerId="LiveId" clId="{A5163D0F-C269-47D3-9486-F5B70D692D68}" dt="2026-03-05T04:53:57.958" v="0"/>
        <pc:sldMkLst>
          <pc:docMk/>
          <pc:sldMk cId="3063997110" sldId="258"/>
        </pc:sldMkLst>
      </pc:sldChg>
      <pc:sldChg chg="add">
        <pc:chgData name="David Meltzer" userId="757cb4642dedf08b" providerId="LiveId" clId="{A5163D0F-C269-47D3-9486-F5B70D692D68}" dt="2026-03-05T04:53:57.958" v="0"/>
        <pc:sldMkLst>
          <pc:docMk/>
          <pc:sldMk cId="811826037" sldId="259"/>
        </pc:sldMkLst>
      </pc:sldChg>
      <pc:sldChg chg="add">
        <pc:chgData name="David Meltzer" userId="757cb4642dedf08b" providerId="LiveId" clId="{A5163D0F-C269-47D3-9486-F5B70D692D68}" dt="2026-03-05T05:00:59.251" v="4"/>
        <pc:sldMkLst>
          <pc:docMk/>
          <pc:sldMk cId="1832762939" sldId="263"/>
        </pc:sldMkLst>
      </pc:sldChg>
      <pc:sldChg chg="add">
        <pc:chgData name="David Meltzer" userId="757cb4642dedf08b" providerId="LiveId" clId="{A5163D0F-C269-47D3-9486-F5B70D692D68}" dt="2026-03-05T04:57:35.112" v="3"/>
        <pc:sldMkLst>
          <pc:docMk/>
          <pc:sldMk cId="1395545792" sldId="264"/>
        </pc:sldMkLst>
      </pc:sldChg>
      <pc:sldChg chg="addSp modSp mod">
        <pc:chgData name="David Meltzer" userId="757cb4642dedf08b" providerId="LiveId" clId="{A5163D0F-C269-47D3-9486-F5B70D692D68}" dt="2026-03-05T05:06:46.950" v="154"/>
        <pc:sldMkLst>
          <pc:docMk/>
          <pc:sldMk cId="3873911292" sldId="265"/>
        </pc:sldMkLst>
        <pc:spChg chg="mod">
          <ac:chgData name="David Meltzer" userId="757cb4642dedf08b" providerId="LiveId" clId="{A5163D0F-C269-47D3-9486-F5B70D692D68}" dt="2026-03-05T05:05:45.020" v="151" actId="20577"/>
          <ac:spMkLst>
            <pc:docMk/>
            <pc:sldMk cId="3873911292" sldId="265"/>
            <ac:spMk id="2" creationId="{3C56779E-E30A-5F39-657A-61CB33E7BAC8}"/>
          </ac:spMkLst>
        </pc:spChg>
        <pc:spChg chg="mod">
          <ac:chgData name="David Meltzer" userId="757cb4642dedf08b" providerId="LiveId" clId="{A5163D0F-C269-47D3-9486-F5B70D692D68}" dt="2026-03-05T05:06:46.950" v="154"/>
          <ac:spMkLst>
            <pc:docMk/>
            <pc:sldMk cId="3873911292" sldId="265"/>
            <ac:spMk id="3" creationId="{C8A86B8D-2419-1173-00D1-BD1A90612E64}"/>
          </ac:spMkLst>
        </pc:spChg>
        <pc:spChg chg="add">
          <ac:chgData name="David Meltzer" userId="757cb4642dedf08b" providerId="LiveId" clId="{A5163D0F-C269-47D3-9486-F5B70D692D68}" dt="2026-03-05T05:04:39.021" v="18"/>
          <ac:spMkLst>
            <pc:docMk/>
            <pc:sldMk cId="3873911292" sldId="265"/>
            <ac:spMk id="4" creationId="{6C5DCA52-80DF-C92C-5F46-AB5EEAD523A8}"/>
          </ac:spMkLst>
        </pc:spChg>
        <pc:spChg chg="add">
          <ac:chgData name="David Meltzer" userId="757cb4642dedf08b" providerId="LiveId" clId="{A5163D0F-C269-47D3-9486-F5B70D692D68}" dt="2026-03-05T05:04:47.561" v="19"/>
          <ac:spMkLst>
            <pc:docMk/>
            <pc:sldMk cId="3873911292" sldId="265"/>
            <ac:spMk id="5" creationId="{34552AC7-B61D-7CA6-F071-1E6057E36C30}"/>
          </ac:spMkLst>
        </pc:spChg>
      </pc:sldChg>
      <pc:sldChg chg="add">
        <pc:chgData name="David Meltzer" userId="757cb4642dedf08b" providerId="LiveId" clId="{A5163D0F-C269-47D3-9486-F5B70D692D68}" dt="2026-03-05T04:53:57.958" v="0"/>
        <pc:sldMkLst>
          <pc:docMk/>
          <pc:sldMk cId="3430181720" sldId="267"/>
        </pc:sldMkLst>
      </pc:sldChg>
      <pc:sldChg chg="modSp add modAnim">
        <pc:chgData name="David Meltzer" userId="757cb4642dedf08b" providerId="LiveId" clId="{A5163D0F-C269-47D3-9486-F5B70D692D68}" dt="2026-03-05T05:01:42.822" v="7" actId="255"/>
        <pc:sldMkLst>
          <pc:docMk/>
          <pc:sldMk cId="1682999461" sldId="268"/>
        </pc:sldMkLst>
        <pc:spChg chg="mod">
          <ac:chgData name="David Meltzer" userId="757cb4642dedf08b" providerId="LiveId" clId="{A5163D0F-C269-47D3-9486-F5B70D692D68}" dt="2026-03-05T05:01:42.822" v="7" actId="255"/>
          <ac:spMkLst>
            <pc:docMk/>
            <pc:sldMk cId="1682999461" sldId="268"/>
            <ac:spMk id="3" creationId="{9BC1F30C-0AE8-C89E-7107-3EA56919E3A0}"/>
          </ac:spMkLst>
        </pc:spChg>
      </pc:sldChg>
      <pc:sldChg chg="modSp add mod">
        <pc:chgData name="David Meltzer" userId="757cb4642dedf08b" providerId="LiveId" clId="{A5163D0F-C269-47D3-9486-F5B70D692D68}" dt="2026-03-05T05:03:08.374" v="13" actId="207"/>
        <pc:sldMkLst>
          <pc:docMk/>
          <pc:sldMk cId="2383526546" sldId="269"/>
        </pc:sldMkLst>
        <pc:spChg chg="mod">
          <ac:chgData name="David Meltzer" userId="757cb4642dedf08b" providerId="LiveId" clId="{A5163D0F-C269-47D3-9486-F5B70D692D68}" dt="2026-03-05T05:03:08.374" v="13" actId="207"/>
          <ac:spMkLst>
            <pc:docMk/>
            <pc:sldMk cId="2383526546" sldId="269"/>
            <ac:spMk id="3" creationId="{174F320F-CE06-E34D-21D9-F8AB2A95E7AA}"/>
          </ac:spMkLst>
        </pc:spChg>
      </pc:sldChg>
      <pc:sldChg chg="modSp mod ord">
        <pc:chgData name="David Meltzer" userId="757cb4642dedf08b" providerId="LiveId" clId="{A5163D0F-C269-47D3-9486-F5B70D692D68}" dt="2026-03-05T05:03:27.708" v="15"/>
        <pc:sldMkLst>
          <pc:docMk/>
          <pc:sldMk cId="3745594723" sldId="270"/>
        </pc:sldMkLst>
        <pc:spChg chg="mod">
          <ac:chgData name="David Meltzer" userId="757cb4642dedf08b" providerId="LiveId" clId="{A5163D0F-C269-47D3-9486-F5B70D692D68}" dt="2026-03-05T05:03:27.708" v="15"/>
          <ac:spMkLst>
            <pc:docMk/>
            <pc:sldMk cId="3745594723" sldId="270"/>
            <ac:spMk id="3" creationId="{20D9465D-89E0-DDD5-88C4-D78C26E3A0D0}"/>
          </ac:spMkLst>
        </pc:spChg>
      </pc:sldChg>
      <pc:sldChg chg="modSp mod">
        <pc:chgData name="David Meltzer" userId="757cb4642dedf08b" providerId="LiveId" clId="{A5163D0F-C269-47D3-9486-F5B70D692D68}" dt="2026-03-05T05:03:38.983" v="17"/>
        <pc:sldMkLst>
          <pc:docMk/>
          <pc:sldMk cId="630431664" sldId="271"/>
        </pc:sldMkLst>
        <pc:spChg chg="mod">
          <ac:chgData name="David Meltzer" userId="757cb4642dedf08b" providerId="LiveId" clId="{A5163D0F-C269-47D3-9486-F5B70D692D68}" dt="2026-03-05T05:03:38.983" v="17"/>
          <ac:spMkLst>
            <pc:docMk/>
            <pc:sldMk cId="630431664" sldId="271"/>
            <ac:spMk id="3" creationId="{0E9C5D66-E1A1-3DF9-EC49-35AFBFA97FF3}"/>
          </ac:spMkLst>
        </pc:spChg>
      </pc:sldChg>
      <pc:sldChg chg="add">
        <pc:chgData name="David Meltzer" userId="757cb4642dedf08b" providerId="LiveId" clId="{A5163D0F-C269-47D3-9486-F5B70D692D68}" dt="2026-03-05T05:00:59.251" v="4"/>
        <pc:sldMkLst>
          <pc:docMk/>
          <pc:sldMk cId="878337613" sldId="272"/>
        </pc:sldMkLst>
      </pc:sldChg>
      <pc:sldChg chg="modSp mod modAnim">
        <pc:chgData name="David Meltzer" userId="757cb4642dedf08b" providerId="LiveId" clId="{A5163D0F-C269-47D3-9486-F5B70D692D68}" dt="2026-03-05T05:33:52.512" v="1884" actId="207"/>
        <pc:sldMkLst>
          <pc:docMk/>
          <pc:sldMk cId="2997257186" sldId="273"/>
        </pc:sldMkLst>
        <pc:spChg chg="mod">
          <ac:chgData name="David Meltzer" userId="757cb4642dedf08b" providerId="LiveId" clId="{A5163D0F-C269-47D3-9486-F5B70D692D68}" dt="2026-03-05T05:33:52.512" v="1884" actId="207"/>
          <ac:spMkLst>
            <pc:docMk/>
            <pc:sldMk cId="2997257186" sldId="273"/>
            <ac:spMk id="3" creationId="{B302A91B-52CA-D342-C423-0C12E087B6B8}"/>
          </ac:spMkLst>
        </pc:spChg>
      </pc:sldChg>
      <pc:sldChg chg="add">
        <pc:chgData name="David Meltzer" userId="757cb4642dedf08b" providerId="LiveId" clId="{A5163D0F-C269-47D3-9486-F5B70D692D68}" dt="2026-03-05T04:53:57.958" v="0"/>
        <pc:sldMkLst>
          <pc:docMk/>
          <pc:sldMk cId="1791576418" sldId="279"/>
        </pc:sldMkLst>
      </pc:sldChg>
      <pc:sldChg chg="add">
        <pc:chgData name="David Meltzer" userId="757cb4642dedf08b" providerId="LiveId" clId="{A5163D0F-C269-47D3-9486-F5B70D692D68}" dt="2026-03-05T04:53:57.958" v="0"/>
        <pc:sldMkLst>
          <pc:docMk/>
          <pc:sldMk cId="1465995740" sldId="280"/>
        </pc:sldMkLst>
      </pc:sldChg>
      <pc:sldChg chg="modSp mod">
        <pc:chgData name="David Meltzer" userId="757cb4642dedf08b" providerId="LiveId" clId="{A5163D0F-C269-47D3-9486-F5B70D692D68}" dt="2026-03-05T05:25:24.532" v="1525" actId="1076"/>
        <pc:sldMkLst>
          <pc:docMk/>
          <pc:sldMk cId="2145053469" sldId="281"/>
        </pc:sldMkLst>
        <pc:spChg chg="mod">
          <ac:chgData name="David Meltzer" userId="757cb4642dedf08b" providerId="LiveId" clId="{A5163D0F-C269-47D3-9486-F5B70D692D68}" dt="2026-03-05T05:25:08.640" v="1524" actId="20577"/>
          <ac:spMkLst>
            <pc:docMk/>
            <pc:sldMk cId="2145053469" sldId="281"/>
            <ac:spMk id="2" creationId="{550572F2-7F29-19A0-3B6B-84829EBCD124}"/>
          </ac:spMkLst>
        </pc:spChg>
        <pc:spChg chg="mod">
          <ac:chgData name="David Meltzer" userId="757cb4642dedf08b" providerId="LiveId" clId="{A5163D0F-C269-47D3-9486-F5B70D692D68}" dt="2026-03-05T05:25:24.532" v="1525" actId="1076"/>
          <ac:spMkLst>
            <pc:docMk/>
            <pc:sldMk cId="2145053469" sldId="281"/>
            <ac:spMk id="3" creationId="{A238C7CD-65BF-C3D5-12D5-4E8B65EB38A3}"/>
          </ac:spMkLst>
        </pc:spChg>
      </pc:sldChg>
      <pc:sldChg chg="modSp new mod addAnim delAnim modAnim">
        <pc:chgData name="David Meltzer" userId="757cb4642dedf08b" providerId="LiveId" clId="{A5163D0F-C269-47D3-9486-F5B70D692D68}" dt="2026-03-05T05:22:23.437" v="1380"/>
        <pc:sldMkLst>
          <pc:docMk/>
          <pc:sldMk cId="2419577593" sldId="1003"/>
        </pc:sldMkLst>
        <pc:spChg chg="mod">
          <ac:chgData name="David Meltzer" userId="757cb4642dedf08b" providerId="LiveId" clId="{A5163D0F-C269-47D3-9486-F5B70D692D68}" dt="2026-03-05T05:08:18.158" v="278" actId="20577"/>
          <ac:spMkLst>
            <pc:docMk/>
            <pc:sldMk cId="2419577593" sldId="1003"/>
            <ac:spMk id="2" creationId="{646FC3C6-D5F6-EABA-F493-99B741591A7A}"/>
          </ac:spMkLst>
        </pc:spChg>
        <pc:spChg chg="mod">
          <ac:chgData name="David Meltzer" userId="757cb4642dedf08b" providerId="LiveId" clId="{A5163D0F-C269-47D3-9486-F5B70D692D68}" dt="2026-03-05T05:21:18.898" v="1374" actId="27636"/>
          <ac:spMkLst>
            <pc:docMk/>
            <pc:sldMk cId="2419577593" sldId="1003"/>
            <ac:spMk id="3" creationId="{3ACCD885-29E0-A53F-1765-1A1F44312769}"/>
          </ac:spMkLst>
        </pc:spChg>
      </pc:sldChg>
      <pc:sldChg chg="new del">
        <pc:chgData name="David Meltzer" userId="757cb4642dedf08b" providerId="LiveId" clId="{A5163D0F-C269-47D3-9486-F5B70D692D68}" dt="2026-03-05T05:22:36.371" v="1384" actId="47"/>
        <pc:sldMkLst>
          <pc:docMk/>
          <pc:sldMk cId="1655214455" sldId="1004"/>
        </pc:sldMkLst>
      </pc:sldChg>
      <pc:sldChg chg="modSp add addAnim delAnim modAnim">
        <pc:chgData name="David Meltzer" userId="757cb4642dedf08b" providerId="LiveId" clId="{A5163D0F-C269-47D3-9486-F5B70D692D68}" dt="2026-03-05T05:29:35.759" v="1649" actId="20577"/>
        <pc:sldMkLst>
          <pc:docMk/>
          <pc:sldMk cId="909158111" sldId="1005"/>
        </pc:sldMkLst>
        <pc:spChg chg="mod">
          <ac:chgData name="David Meltzer" userId="757cb4642dedf08b" providerId="LiveId" clId="{A5163D0F-C269-47D3-9486-F5B70D692D68}" dt="2026-03-05T05:29:35.759" v="1649" actId="20577"/>
          <ac:spMkLst>
            <pc:docMk/>
            <pc:sldMk cId="909158111" sldId="1005"/>
            <ac:spMk id="3" creationId="{03C649B0-DBC5-D1EC-AEF1-6AB87D8BFC88}"/>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BD042-7877-194B-56A4-B2978C39A03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60FAE52-9955-33BF-FA3C-06110D731E8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349253E-9F7E-5D45-775C-3A1C23AF10E4}"/>
              </a:ext>
            </a:extLst>
          </p:cNvPr>
          <p:cNvSpPr>
            <a:spLocks noGrp="1"/>
          </p:cNvSpPr>
          <p:nvPr>
            <p:ph type="dt" sz="half" idx="10"/>
          </p:nvPr>
        </p:nvSpPr>
        <p:spPr/>
        <p:txBody>
          <a:bodyPr/>
          <a:lstStyle/>
          <a:p>
            <a:fld id="{498F8E97-186F-4F92-B5D0-8C0BFA9EABE7}" type="datetimeFigureOut">
              <a:rPr lang="en-US" smtClean="0"/>
              <a:t>3/15/2026</a:t>
            </a:fld>
            <a:endParaRPr lang="en-US"/>
          </a:p>
        </p:txBody>
      </p:sp>
      <p:sp>
        <p:nvSpPr>
          <p:cNvPr id="5" name="Footer Placeholder 4">
            <a:extLst>
              <a:ext uri="{FF2B5EF4-FFF2-40B4-BE49-F238E27FC236}">
                <a16:creationId xmlns:a16="http://schemas.microsoft.com/office/drawing/2014/main" id="{04BA14E2-A222-8436-A8A6-58988438EC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925329-2D1F-C8FE-2DA0-7DF90BE2A183}"/>
              </a:ext>
            </a:extLst>
          </p:cNvPr>
          <p:cNvSpPr>
            <a:spLocks noGrp="1"/>
          </p:cNvSpPr>
          <p:nvPr>
            <p:ph type="sldNum" sz="quarter" idx="12"/>
          </p:nvPr>
        </p:nvSpPr>
        <p:spPr/>
        <p:txBody>
          <a:bodyPr/>
          <a:lstStyle/>
          <a:p>
            <a:fld id="{A2BD8EB7-23A4-4309-B291-A5B9BB06AA72}" type="slidenum">
              <a:rPr lang="en-US" smtClean="0"/>
              <a:t>‹#›</a:t>
            </a:fld>
            <a:endParaRPr lang="en-US"/>
          </a:p>
        </p:txBody>
      </p:sp>
    </p:spTree>
    <p:extLst>
      <p:ext uri="{BB962C8B-B14F-4D97-AF65-F5344CB8AC3E}">
        <p14:creationId xmlns:p14="http://schemas.microsoft.com/office/powerpoint/2010/main" val="3531511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1AD2C-EA21-4A65-801A-96DF9D27E6A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48EC871-A82B-E58B-E682-DF926A0A51D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B2B828-8301-58E8-FED9-B58D3F083895}"/>
              </a:ext>
            </a:extLst>
          </p:cNvPr>
          <p:cNvSpPr>
            <a:spLocks noGrp="1"/>
          </p:cNvSpPr>
          <p:nvPr>
            <p:ph type="dt" sz="half" idx="10"/>
          </p:nvPr>
        </p:nvSpPr>
        <p:spPr/>
        <p:txBody>
          <a:bodyPr/>
          <a:lstStyle/>
          <a:p>
            <a:fld id="{498F8E97-186F-4F92-B5D0-8C0BFA9EABE7}" type="datetimeFigureOut">
              <a:rPr lang="en-US" smtClean="0"/>
              <a:t>3/15/2026</a:t>
            </a:fld>
            <a:endParaRPr lang="en-US"/>
          </a:p>
        </p:txBody>
      </p:sp>
      <p:sp>
        <p:nvSpPr>
          <p:cNvPr id="5" name="Footer Placeholder 4">
            <a:extLst>
              <a:ext uri="{FF2B5EF4-FFF2-40B4-BE49-F238E27FC236}">
                <a16:creationId xmlns:a16="http://schemas.microsoft.com/office/drawing/2014/main" id="{F5A9FFAD-C883-BB10-9A35-902405E183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5E077C-E27F-78A4-C014-5CAC8B5A473A}"/>
              </a:ext>
            </a:extLst>
          </p:cNvPr>
          <p:cNvSpPr>
            <a:spLocks noGrp="1"/>
          </p:cNvSpPr>
          <p:nvPr>
            <p:ph type="sldNum" sz="quarter" idx="12"/>
          </p:nvPr>
        </p:nvSpPr>
        <p:spPr/>
        <p:txBody>
          <a:bodyPr/>
          <a:lstStyle/>
          <a:p>
            <a:fld id="{A2BD8EB7-23A4-4309-B291-A5B9BB06AA72}" type="slidenum">
              <a:rPr lang="en-US" smtClean="0"/>
              <a:t>‹#›</a:t>
            </a:fld>
            <a:endParaRPr lang="en-US"/>
          </a:p>
        </p:txBody>
      </p:sp>
    </p:spTree>
    <p:extLst>
      <p:ext uri="{BB962C8B-B14F-4D97-AF65-F5344CB8AC3E}">
        <p14:creationId xmlns:p14="http://schemas.microsoft.com/office/powerpoint/2010/main" val="28295986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91E7B1C-85D9-4BE2-5760-198793EF65C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055C33F-1BD4-9847-BC4F-833D10B130D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6AF730-AE9F-E6AD-9617-35A41EE62EC7}"/>
              </a:ext>
            </a:extLst>
          </p:cNvPr>
          <p:cNvSpPr>
            <a:spLocks noGrp="1"/>
          </p:cNvSpPr>
          <p:nvPr>
            <p:ph type="dt" sz="half" idx="10"/>
          </p:nvPr>
        </p:nvSpPr>
        <p:spPr/>
        <p:txBody>
          <a:bodyPr/>
          <a:lstStyle/>
          <a:p>
            <a:fld id="{498F8E97-186F-4F92-B5D0-8C0BFA9EABE7}" type="datetimeFigureOut">
              <a:rPr lang="en-US" smtClean="0"/>
              <a:t>3/15/2026</a:t>
            </a:fld>
            <a:endParaRPr lang="en-US"/>
          </a:p>
        </p:txBody>
      </p:sp>
      <p:sp>
        <p:nvSpPr>
          <p:cNvPr id="5" name="Footer Placeholder 4">
            <a:extLst>
              <a:ext uri="{FF2B5EF4-FFF2-40B4-BE49-F238E27FC236}">
                <a16:creationId xmlns:a16="http://schemas.microsoft.com/office/drawing/2014/main" id="{54DEBF99-76FB-CD3B-3561-4D563FB2D0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1F1108-2152-673D-ABE0-62FB564DDFDA}"/>
              </a:ext>
            </a:extLst>
          </p:cNvPr>
          <p:cNvSpPr>
            <a:spLocks noGrp="1"/>
          </p:cNvSpPr>
          <p:nvPr>
            <p:ph type="sldNum" sz="quarter" idx="12"/>
          </p:nvPr>
        </p:nvSpPr>
        <p:spPr/>
        <p:txBody>
          <a:bodyPr/>
          <a:lstStyle/>
          <a:p>
            <a:fld id="{A2BD8EB7-23A4-4309-B291-A5B9BB06AA72}" type="slidenum">
              <a:rPr lang="en-US" smtClean="0"/>
              <a:t>‹#›</a:t>
            </a:fld>
            <a:endParaRPr lang="en-US"/>
          </a:p>
        </p:txBody>
      </p:sp>
    </p:spTree>
    <p:extLst>
      <p:ext uri="{BB962C8B-B14F-4D97-AF65-F5344CB8AC3E}">
        <p14:creationId xmlns:p14="http://schemas.microsoft.com/office/powerpoint/2010/main" val="34286186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E67FFF6A-BAB8-417B-A862-667C85518E3E}" type="slidenum">
              <a:rPr lang="en-US" altLang="en-US"/>
              <a:pPr>
                <a:defRPr/>
              </a:pPr>
              <a:t>‹#›</a:t>
            </a:fld>
            <a:endParaRPr lang="en-US" altLang="en-US" dirty="0"/>
          </a:p>
        </p:txBody>
      </p:sp>
    </p:spTree>
    <p:extLst>
      <p:ext uri="{BB962C8B-B14F-4D97-AF65-F5344CB8AC3E}">
        <p14:creationId xmlns:p14="http://schemas.microsoft.com/office/powerpoint/2010/main" val="42528147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31655C1A-3CA6-4C46-8A1E-A8FF9B4F752E}" type="slidenum">
              <a:rPr lang="en-US" altLang="en-US"/>
              <a:pPr>
                <a:defRPr/>
              </a:pPr>
              <a:t>‹#›</a:t>
            </a:fld>
            <a:endParaRPr lang="en-US" altLang="en-US" dirty="0"/>
          </a:p>
        </p:txBody>
      </p:sp>
    </p:spTree>
    <p:extLst>
      <p:ext uri="{BB962C8B-B14F-4D97-AF65-F5344CB8AC3E}">
        <p14:creationId xmlns:p14="http://schemas.microsoft.com/office/powerpoint/2010/main" val="5346471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9D3F1C78-51A6-4501-83BE-01A9651064FC}" type="slidenum">
              <a:rPr lang="en-US" altLang="en-US"/>
              <a:pPr>
                <a:defRPr/>
              </a:pPr>
              <a:t>‹#›</a:t>
            </a:fld>
            <a:endParaRPr lang="en-US" altLang="en-US" dirty="0"/>
          </a:p>
        </p:txBody>
      </p:sp>
    </p:spTree>
    <p:extLst>
      <p:ext uri="{BB962C8B-B14F-4D97-AF65-F5344CB8AC3E}">
        <p14:creationId xmlns:p14="http://schemas.microsoft.com/office/powerpoint/2010/main" val="32897236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D8E4AE13-2AFF-4850-9229-8E20CD54EEA0}" type="slidenum">
              <a:rPr lang="en-US" altLang="en-US"/>
              <a:pPr>
                <a:defRPr/>
              </a:pPr>
              <a:t>‹#›</a:t>
            </a:fld>
            <a:endParaRPr lang="en-US" altLang="en-US" dirty="0"/>
          </a:p>
        </p:txBody>
      </p:sp>
    </p:spTree>
    <p:extLst>
      <p:ext uri="{BB962C8B-B14F-4D97-AF65-F5344CB8AC3E}">
        <p14:creationId xmlns:p14="http://schemas.microsoft.com/office/powerpoint/2010/main" val="10165166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78B59ABC-C4AA-42FB-9058-EC8302B36129}" type="slidenum">
              <a:rPr lang="en-US" altLang="en-US"/>
              <a:pPr>
                <a:defRPr/>
              </a:pPr>
              <a:t>‹#›</a:t>
            </a:fld>
            <a:endParaRPr lang="en-US" altLang="en-US" dirty="0"/>
          </a:p>
        </p:txBody>
      </p:sp>
    </p:spTree>
    <p:extLst>
      <p:ext uri="{BB962C8B-B14F-4D97-AF65-F5344CB8AC3E}">
        <p14:creationId xmlns:p14="http://schemas.microsoft.com/office/powerpoint/2010/main" val="14805010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C715B247-466A-4414-A8EF-74E291682208}" type="slidenum">
              <a:rPr lang="en-US" altLang="en-US"/>
              <a:pPr>
                <a:defRPr/>
              </a:pPr>
              <a:t>‹#›</a:t>
            </a:fld>
            <a:endParaRPr lang="en-US" altLang="en-US" dirty="0"/>
          </a:p>
        </p:txBody>
      </p:sp>
    </p:spTree>
    <p:extLst>
      <p:ext uri="{BB962C8B-B14F-4D97-AF65-F5344CB8AC3E}">
        <p14:creationId xmlns:p14="http://schemas.microsoft.com/office/powerpoint/2010/main" val="33111351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8FDB3736-879E-4949-BB0C-648C25A0EB7F}" type="slidenum">
              <a:rPr lang="en-US" altLang="en-US"/>
              <a:pPr>
                <a:defRPr/>
              </a:pPr>
              <a:t>‹#›</a:t>
            </a:fld>
            <a:endParaRPr lang="en-US" altLang="en-US" dirty="0"/>
          </a:p>
        </p:txBody>
      </p:sp>
    </p:spTree>
    <p:extLst>
      <p:ext uri="{BB962C8B-B14F-4D97-AF65-F5344CB8AC3E}">
        <p14:creationId xmlns:p14="http://schemas.microsoft.com/office/powerpoint/2010/main" val="31146259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204D88A0-FABB-498E-992E-5C8DE1A77A78}" type="slidenum">
              <a:rPr lang="en-US" altLang="en-US"/>
              <a:pPr>
                <a:defRPr/>
              </a:pPr>
              <a:t>‹#›</a:t>
            </a:fld>
            <a:endParaRPr lang="en-US" altLang="en-US" dirty="0"/>
          </a:p>
        </p:txBody>
      </p:sp>
    </p:spTree>
    <p:extLst>
      <p:ext uri="{BB962C8B-B14F-4D97-AF65-F5344CB8AC3E}">
        <p14:creationId xmlns:p14="http://schemas.microsoft.com/office/powerpoint/2010/main" val="111659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CB36D-A724-46D4-7E1C-15C76D5F780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B97896C-F884-CFAA-74A1-B67785234A5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D97E7D-55A4-8187-C55C-9AE2EE785E8F}"/>
              </a:ext>
            </a:extLst>
          </p:cNvPr>
          <p:cNvSpPr>
            <a:spLocks noGrp="1"/>
          </p:cNvSpPr>
          <p:nvPr>
            <p:ph type="dt" sz="half" idx="10"/>
          </p:nvPr>
        </p:nvSpPr>
        <p:spPr/>
        <p:txBody>
          <a:bodyPr/>
          <a:lstStyle/>
          <a:p>
            <a:fld id="{498F8E97-186F-4F92-B5D0-8C0BFA9EABE7}" type="datetimeFigureOut">
              <a:rPr lang="en-US" smtClean="0"/>
              <a:t>3/15/2026</a:t>
            </a:fld>
            <a:endParaRPr lang="en-US"/>
          </a:p>
        </p:txBody>
      </p:sp>
      <p:sp>
        <p:nvSpPr>
          <p:cNvPr id="5" name="Footer Placeholder 4">
            <a:extLst>
              <a:ext uri="{FF2B5EF4-FFF2-40B4-BE49-F238E27FC236}">
                <a16:creationId xmlns:a16="http://schemas.microsoft.com/office/drawing/2014/main" id="{DB206473-67EA-2292-BF77-49998FB010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98A150-5120-1C45-DFCA-20ED71B366E8}"/>
              </a:ext>
            </a:extLst>
          </p:cNvPr>
          <p:cNvSpPr>
            <a:spLocks noGrp="1"/>
          </p:cNvSpPr>
          <p:nvPr>
            <p:ph type="sldNum" sz="quarter" idx="12"/>
          </p:nvPr>
        </p:nvSpPr>
        <p:spPr/>
        <p:txBody>
          <a:bodyPr/>
          <a:lstStyle/>
          <a:p>
            <a:fld id="{A2BD8EB7-23A4-4309-B291-A5B9BB06AA72}" type="slidenum">
              <a:rPr lang="en-US" smtClean="0"/>
              <a:t>‹#›</a:t>
            </a:fld>
            <a:endParaRPr lang="en-US"/>
          </a:p>
        </p:txBody>
      </p:sp>
    </p:spTree>
    <p:extLst>
      <p:ext uri="{BB962C8B-B14F-4D97-AF65-F5344CB8AC3E}">
        <p14:creationId xmlns:p14="http://schemas.microsoft.com/office/powerpoint/2010/main" val="9742783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66F5933E-2EF6-4540-B64C-4273A8CF7FC2}" type="slidenum">
              <a:rPr lang="en-US" altLang="en-US"/>
              <a:pPr>
                <a:defRPr/>
              </a:pPr>
              <a:t>‹#›</a:t>
            </a:fld>
            <a:endParaRPr lang="en-US" altLang="en-US" dirty="0"/>
          </a:p>
        </p:txBody>
      </p:sp>
    </p:spTree>
    <p:extLst>
      <p:ext uri="{BB962C8B-B14F-4D97-AF65-F5344CB8AC3E}">
        <p14:creationId xmlns:p14="http://schemas.microsoft.com/office/powerpoint/2010/main" val="35385919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8795E122-9FA0-46A6-B6B5-413AF25787B4}" type="slidenum">
              <a:rPr lang="en-US" altLang="en-US"/>
              <a:pPr>
                <a:defRPr/>
              </a:pPr>
              <a:t>‹#›</a:t>
            </a:fld>
            <a:endParaRPr lang="en-US" altLang="en-US" dirty="0"/>
          </a:p>
        </p:txBody>
      </p:sp>
    </p:spTree>
    <p:extLst>
      <p:ext uri="{BB962C8B-B14F-4D97-AF65-F5344CB8AC3E}">
        <p14:creationId xmlns:p14="http://schemas.microsoft.com/office/powerpoint/2010/main" val="19777991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B098C555-4348-409E-86FB-53164A04BE7B}" type="slidenum">
              <a:rPr lang="en-US" altLang="en-US"/>
              <a:pPr>
                <a:defRPr/>
              </a:pPr>
              <a:t>‹#›</a:t>
            </a:fld>
            <a:endParaRPr lang="en-US" altLang="en-US" dirty="0"/>
          </a:p>
        </p:txBody>
      </p:sp>
    </p:spTree>
    <p:extLst>
      <p:ext uri="{BB962C8B-B14F-4D97-AF65-F5344CB8AC3E}">
        <p14:creationId xmlns:p14="http://schemas.microsoft.com/office/powerpoint/2010/main" val="32230857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10D0F-A317-2FA7-14A3-C26ECCE01CE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9C05544-31EE-14CB-5B65-3E7A3924ED7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7F5EE27-DFFC-E9F6-EEA1-500887AB212F}"/>
              </a:ext>
            </a:extLst>
          </p:cNvPr>
          <p:cNvSpPr>
            <a:spLocks noGrp="1"/>
          </p:cNvSpPr>
          <p:nvPr>
            <p:ph type="dt" sz="half" idx="10"/>
          </p:nvPr>
        </p:nvSpPr>
        <p:spPr/>
        <p:txBody>
          <a:bodyPr/>
          <a:lstStyle/>
          <a:p>
            <a:fld id="{498F8E97-186F-4F92-B5D0-8C0BFA9EABE7}" type="datetimeFigureOut">
              <a:rPr lang="en-US" smtClean="0"/>
              <a:t>3/15/2026</a:t>
            </a:fld>
            <a:endParaRPr lang="en-US"/>
          </a:p>
        </p:txBody>
      </p:sp>
      <p:sp>
        <p:nvSpPr>
          <p:cNvPr id="5" name="Footer Placeholder 4">
            <a:extLst>
              <a:ext uri="{FF2B5EF4-FFF2-40B4-BE49-F238E27FC236}">
                <a16:creationId xmlns:a16="http://schemas.microsoft.com/office/drawing/2014/main" id="{0E692F55-2521-51CD-5EDA-8EF9B08070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E4BE77-2CDC-DE89-5DA7-82E622718F46}"/>
              </a:ext>
            </a:extLst>
          </p:cNvPr>
          <p:cNvSpPr>
            <a:spLocks noGrp="1"/>
          </p:cNvSpPr>
          <p:nvPr>
            <p:ph type="sldNum" sz="quarter" idx="12"/>
          </p:nvPr>
        </p:nvSpPr>
        <p:spPr/>
        <p:txBody>
          <a:bodyPr/>
          <a:lstStyle/>
          <a:p>
            <a:fld id="{A2BD8EB7-23A4-4309-B291-A5B9BB06AA72}" type="slidenum">
              <a:rPr lang="en-US" smtClean="0"/>
              <a:t>‹#›</a:t>
            </a:fld>
            <a:endParaRPr lang="en-US"/>
          </a:p>
        </p:txBody>
      </p:sp>
    </p:spTree>
    <p:extLst>
      <p:ext uri="{BB962C8B-B14F-4D97-AF65-F5344CB8AC3E}">
        <p14:creationId xmlns:p14="http://schemas.microsoft.com/office/powerpoint/2010/main" val="8879143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79F97-5EA2-01E5-08C5-5CF4B9A3928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10FC1DC-C383-475C-0C37-B4188030771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75D4C3E-E06C-26F2-4809-B705077EEF8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4A66BC6-DE77-8EBE-4C92-12207A1FFF2A}"/>
              </a:ext>
            </a:extLst>
          </p:cNvPr>
          <p:cNvSpPr>
            <a:spLocks noGrp="1"/>
          </p:cNvSpPr>
          <p:nvPr>
            <p:ph type="dt" sz="half" idx="10"/>
          </p:nvPr>
        </p:nvSpPr>
        <p:spPr/>
        <p:txBody>
          <a:bodyPr/>
          <a:lstStyle/>
          <a:p>
            <a:fld id="{498F8E97-186F-4F92-B5D0-8C0BFA9EABE7}" type="datetimeFigureOut">
              <a:rPr lang="en-US" smtClean="0"/>
              <a:t>3/15/2026</a:t>
            </a:fld>
            <a:endParaRPr lang="en-US"/>
          </a:p>
        </p:txBody>
      </p:sp>
      <p:sp>
        <p:nvSpPr>
          <p:cNvPr id="6" name="Footer Placeholder 5">
            <a:extLst>
              <a:ext uri="{FF2B5EF4-FFF2-40B4-BE49-F238E27FC236}">
                <a16:creationId xmlns:a16="http://schemas.microsoft.com/office/drawing/2014/main" id="{3BEA663E-42DE-A58F-3BA5-13E28DB6152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DE9F916-4B68-183B-0BFC-520F0CADB755}"/>
              </a:ext>
            </a:extLst>
          </p:cNvPr>
          <p:cNvSpPr>
            <a:spLocks noGrp="1"/>
          </p:cNvSpPr>
          <p:nvPr>
            <p:ph type="sldNum" sz="quarter" idx="12"/>
          </p:nvPr>
        </p:nvSpPr>
        <p:spPr/>
        <p:txBody>
          <a:bodyPr/>
          <a:lstStyle/>
          <a:p>
            <a:fld id="{A2BD8EB7-23A4-4309-B291-A5B9BB06AA72}" type="slidenum">
              <a:rPr lang="en-US" smtClean="0"/>
              <a:t>‹#›</a:t>
            </a:fld>
            <a:endParaRPr lang="en-US"/>
          </a:p>
        </p:txBody>
      </p:sp>
    </p:spTree>
    <p:extLst>
      <p:ext uri="{BB962C8B-B14F-4D97-AF65-F5344CB8AC3E}">
        <p14:creationId xmlns:p14="http://schemas.microsoft.com/office/powerpoint/2010/main" val="32575423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9EF94-216E-E30F-D52A-8D632CD4BB6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611BAE3-9FD3-55B9-F4D8-3A8877615AD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7FEFE8A-9509-1F8F-7A44-6B6265DC4D0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05B0A66-450B-D987-9AFA-49FAA8E3B08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424DD12-2832-32F3-81A7-252F236CA85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A548A8F-ACE9-A2E3-5A0C-06001F121982}"/>
              </a:ext>
            </a:extLst>
          </p:cNvPr>
          <p:cNvSpPr>
            <a:spLocks noGrp="1"/>
          </p:cNvSpPr>
          <p:nvPr>
            <p:ph type="dt" sz="half" idx="10"/>
          </p:nvPr>
        </p:nvSpPr>
        <p:spPr/>
        <p:txBody>
          <a:bodyPr/>
          <a:lstStyle/>
          <a:p>
            <a:fld id="{498F8E97-186F-4F92-B5D0-8C0BFA9EABE7}" type="datetimeFigureOut">
              <a:rPr lang="en-US" smtClean="0"/>
              <a:t>3/15/2026</a:t>
            </a:fld>
            <a:endParaRPr lang="en-US"/>
          </a:p>
        </p:txBody>
      </p:sp>
      <p:sp>
        <p:nvSpPr>
          <p:cNvPr id="8" name="Footer Placeholder 7">
            <a:extLst>
              <a:ext uri="{FF2B5EF4-FFF2-40B4-BE49-F238E27FC236}">
                <a16:creationId xmlns:a16="http://schemas.microsoft.com/office/drawing/2014/main" id="{493CF32D-E89C-31B8-ADED-C55107FACFC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0D65C21-7495-A147-1C34-43A902CA8112}"/>
              </a:ext>
            </a:extLst>
          </p:cNvPr>
          <p:cNvSpPr>
            <a:spLocks noGrp="1"/>
          </p:cNvSpPr>
          <p:nvPr>
            <p:ph type="sldNum" sz="quarter" idx="12"/>
          </p:nvPr>
        </p:nvSpPr>
        <p:spPr/>
        <p:txBody>
          <a:bodyPr/>
          <a:lstStyle/>
          <a:p>
            <a:fld id="{A2BD8EB7-23A4-4309-B291-A5B9BB06AA72}" type="slidenum">
              <a:rPr lang="en-US" smtClean="0"/>
              <a:t>‹#›</a:t>
            </a:fld>
            <a:endParaRPr lang="en-US"/>
          </a:p>
        </p:txBody>
      </p:sp>
    </p:spTree>
    <p:extLst>
      <p:ext uri="{BB962C8B-B14F-4D97-AF65-F5344CB8AC3E}">
        <p14:creationId xmlns:p14="http://schemas.microsoft.com/office/powerpoint/2010/main" val="1373737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FC6B0-2FDE-ECF9-8DC9-A4AD69BC2E4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43A9303-D283-BFA8-27E2-71893154A916}"/>
              </a:ext>
            </a:extLst>
          </p:cNvPr>
          <p:cNvSpPr>
            <a:spLocks noGrp="1"/>
          </p:cNvSpPr>
          <p:nvPr>
            <p:ph type="dt" sz="half" idx="10"/>
          </p:nvPr>
        </p:nvSpPr>
        <p:spPr/>
        <p:txBody>
          <a:bodyPr/>
          <a:lstStyle/>
          <a:p>
            <a:fld id="{498F8E97-186F-4F92-B5D0-8C0BFA9EABE7}" type="datetimeFigureOut">
              <a:rPr lang="en-US" smtClean="0"/>
              <a:t>3/15/2026</a:t>
            </a:fld>
            <a:endParaRPr lang="en-US"/>
          </a:p>
        </p:txBody>
      </p:sp>
      <p:sp>
        <p:nvSpPr>
          <p:cNvPr id="4" name="Footer Placeholder 3">
            <a:extLst>
              <a:ext uri="{FF2B5EF4-FFF2-40B4-BE49-F238E27FC236}">
                <a16:creationId xmlns:a16="http://schemas.microsoft.com/office/drawing/2014/main" id="{5E0F2F54-9F66-346A-147F-752D554EB0C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C836110-ADE2-9867-0971-769DD7B7B3B9}"/>
              </a:ext>
            </a:extLst>
          </p:cNvPr>
          <p:cNvSpPr>
            <a:spLocks noGrp="1"/>
          </p:cNvSpPr>
          <p:nvPr>
            <p:ph type="sldNum" sz="quarter" idx="12"/>
          </p:nvPr>
        </p:nvSpPr>
        <p:spPr/>
        <p:txBody>
          <a:bodyPr/>
          <a:lstStyle/>
          <a:p>
            <a:fld id="{A2BD8EB7-23A4-4309-B291-A5B9BB06AA72}" type="slidenum">
              <a:rPr lang="en-US" smtClean="0"/>
              <a:t>‹#›</a:t>
            </a:fld>
            <a:endParaRPr lang="en-US"/>
          </a:p>
        </p:txBody>
      </p:sp>
    </p:spTree>
    <p:extLst>
      <p:ext uri="{BB962C8B-B14F-4D97-AF65-F5344CB8AC3E}">
        <p14:creationId xmlns:p14="http://schemas.microsoft.com/office/powerpoint/2010/main" val="2130956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B88AC3C-8E7F-000E-6BD1-DA53CF6991E6}"/>
              </a:ext>
            </a:extLst>
          </p:cNvPr>
          <p:cNvSpPr>
            <a:spLocks noGrp="1"/>
          </p:cNvSpPr>
          <p:nvPr>
            <p:ph type="dt" sz="half" idx="10"/>
          </p:nvPr>
        </p:nvSpPr>
        <p:spPr/>
        <p:txBody>
          <a:bodyPr/>
          <a:lstStyle/>
          <a:p>
            <a:fld id="{498F8E97-186F-4F92-B5D0-8C0BFA9EABE7}" type="datetimeFigureOut">
              <a:rPr lang="en-US" smtClean="0"/>
              <a:t>3/15/2026</a:t>
            </a:fld>
            <a:endParaRPr lang="en-US"/>
          </a:p>
        </p:txBody>
      </p:sp>
      <p:sp>
        <p:nvSpPr>
          <p:cNvPr id="3" name="Footer Placeholder 2">
            <a:extLst>
              <a:ext uri="{FF2B5EF4-FFF2-40B4-BE49-F238E27FC236}">
                <a16:creationId xmlns:a16="http://schemas.microsoft.com/office/drawing/2014/main" id="{41C70B60-CAEE-FF21-8DE4-03B4DA0175F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AC42932-727D-E7DA-CFAD-3DF5F76B391F}"/>
              </a:ext>
            </a:extLst>
          </p:cNvPr>
          <p:cNvSpPr>
            <a:spLocks noGrp="1"/>
          </p:cNvSpPr>
          <p:nvPr>
            <p:ph type="sldNum" sz="quarter" idx="12"/>
          </p:nvPr>
        </p:nvSpPr>
        <p:spPr/>
        <p:txBody>
          <a:bodyPr/>
          <a:lstStyle/>
          <a:p>
            <a:fld id="{A2BD8EB7-23A4-4309-B291-A5B9BB06AA72}" type="slidenum">
              <a:rPr lang="en-US" smtClean="0"/>
              <a:t>‹#›</a:t>
            </a:fld>
            <a:endParaRPr lang="en-US"/>
          </a:p>
        </p:txBody>
      </p:sp>
    </p:spTree>
    <p:extLst>
      <p:ext uri="{BB962C8B-B14F-4D97-AF65-F5344CB8AC3E}">
        <p14:creationId xmlns:p14="http://schemas.microsoft.com/office/powerpoint/2010/main" val="35567505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83A2B-892B-D8F2-93DA-0E481EA8540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8EBA7D0-DA4D-8D1A-7D4C-DA72B10E8E8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0278243-6034-BE91-D49E-77285E94AB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532C773-533E-5A81-A949-DCB26C9821FE}"/>
              </a:ext>
            </a:extLst>
          </p:cNvPr>
          <p:cNvSpPr>
            <a:spLocks noGrp="1"/>
          </p:cNvSpPr>
          <p:nvPr>
            <p:ph type="dt" sz="half" idx="10"/>
          </p:nvPr>
        </p:nvSpPr>
        <p:spPr/>
        <p:txBody>
          <a:bodyPr/>
          <a:lstStyle/>
          <a:p>
            <a:fld id="{498F8E97-186F-4F92-B5D0-8C0BFA9EABE7}" type="datetimeFigureOut">
              <a:rPr lang="en-US" smtClean="0"/>
              <a:t>3/15/2026</a:t>
            </a:fld>
            <a:endParaRPr lang="en-US"/>
          </a:p>
        </p:txBody>
      </p:sp>
      <p:sp>
        <p:nvSpPr>
          <p:cNvPr id="6" name="Footer Placeholder 5">
            <a:extLst>
              <a:ext uri="{FF2B5EF4-FFF2-40B4-BE49-F238E27FC236}">
                <a16:creationId xmlns:a16="http://schemas.microsoft.com/office/drawing/2014/main" id="{80F7EFC8-4EB6-BE0A-3CCA-6AA3C28B9E9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BF85C7-F3FB-DB86-66EB-BD003E36D52C}"/>
              </a:ext>
            </a:extLst>
          </p:cNvPr>
          <p:cNvSpPr>
            <a:spLocks noGrp="1"/>
          </p:cNvSpPr>
          <p:nvPr>
            <p:ph type="sldNum" sz="quarter" idx="12"/>
          </p:nvPr>
        </p:nvSpPr>
        <p:spPr/>
        <p:txBody>
          <a:bodyPr/>
          <a:lstStyle/>
          <a:p>
            <a:fld id="{A2BD8EB7-23A4-4309-B291-A5B9BB06AA72}" type="slidenum">
              <a:rPr lang="en-US" smtClean="0"/>
              <a:t>‹#›</a:t>
            </a:fld>
            <a:endParaRPr lang="en-US"/>
          </a:p>
        </p:txBody>
      </p:sp>
    </p:spTree>
    <p:extLst>
      <p:ext uri="{BB962C8B-B14F-4D97-AF65-F5344CB8AC3E}">
        <p14:creationId xmlns:p14="http://schemas.microsoft.com/office/powerpoint/2010/main" val="10491443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1484A-FF80-E495-226D-BF515845AF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67F6470-C45B-BB7A-2A00-533B7E6C830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D031CA4-2AF5-D1E8-C31E-15B8DACE65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A08E67D-FC1F-9923-7502-775487B2F352}"/>
              </a:ext>
            </a:extLst>
          </p:cNvPr>
          <p:cNvSpPr>
            <a:spLocks noGrp="1"/>
          </p:cNvSpPr>
          <p:nvPr>
            <p:ph type="dt" sz="half" idx="10"/>
          </p:nvPr>
        </p:nvSpPr>
        <p:spPr/>
        <p:txBody>
          <a:bodyPr/>
          <a:lstStyle/>
          <a:p>
            <a:fld id="{498F8E97-186F-4F92-B5D0-8C0BFA9EABE7}" type="datetimeFigureOut">
              <a:rPr lang="en-US" smtClean="0"/>
              <a:t>3/15/2026</a:t>
            </a:fld>
            <a:endParaRPr lang="en-US"/>
          </a:p>
        </p:txBody>
      </p:sp>
      <p:sp>
        <p:nvSpPr>
          <p:cNvPr id="6" name="Footer Placeholder 5">
            <a:extLst>
              <a:ext uri="{FF2B5EF4-FFF2-40B4-BE49-F238E27FC236}">
                <a16:creationId xmlns:a16="http://schemas.microsoft.com/office/drawing/2014/main" id="{8192B4A4-B45E-CF58-A9BF-9D918BB9CE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EC777F6-49EA-633A-F9AB-F0B354B00CB5}"/>
              </a:ext>
            </a:extLst>
          </p:cNvPr>
          <p:cNvSpPr>
            <a:spLocks noGrp="1"/>
          </p:cNvSpPr>
          <p:nvPr>
            <p:ph type="sldNum" sz="quarter" idx="12"/>
          </p:nvPr>
        </p:nvSpPr>
        <p:spPr/>
        <p:txBody>
          <a:bodyPr/>
          <a:lstStyle/>
          <a:p>
            <a:fld id="{A2BD8EB7-23A4-4309-B291-A5B9BB06AA72}" type="slidenum">
              <a:rPr lang="en-US" smtClean="0"/>
              <a:t>‹#›</a:t>
            </a:fld>
            <a:endParaRPr lang="en-US"/>
          </a:p>
        </p:txBody>
      </p:sp>
    </p:spTree>
    <p:extLst>
      <p:ext uri="{BB962C8B-B14F-4D97-AF65-F5344CB8AC3E}">
        <p14:creationId xmlns:p14="http://schemas.microsoft.com/office/powerpoint/2010/main" val="23746160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91CB4AA-C636-A09F-3B3B-80B7BB4DAF3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6B931AF-1984-DD52-40E3-B534A6A3058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CDFA7D-F0D5-4A40-2A4D-1DF47AE8E3A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98F8E97-186F-4F92-B5D0-8C0BFA9EABE7}" type="datetimeFigureOut">
              <a:rPr lang="en-US" smtClean="0"/>
              <a:t>3/15/2026</a:t>
            </a:fld>
            <a:endParaRPr lang="en-US"/>
          </a:p>
        </p:txBody>
      </p:sp>
      <p:sp>
        <p:nvSpPr>
          <p:cNvPr id="5" name="Footer Placeholder 4">
            <a:extLst>
              <a:ext uri="{FF2B5EF4-FFF2-40B4-BE49-F238E27FC236}">
                <a16:creationId xmlns:a16="http://schemas.microsoft.com/office/drawing/2014/main" id="{B3E599D8-BB42-A945-B5A1-258AA6A75CA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41B64563-4BB9-BF1B-8D9C-1F8CB65A089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2BD8EB7-23A4-4309-B291-A5B9BB06AA72}" type="slidenum">
              <a:rPr lang="en-US" smtClean="0"/>
              <a:t>‹#›</a:t>
            </a:fld>
            <a:endParaRPr lang="en-US"/>
          </a:p>
        </p:txBody>
      </p:sp>
    </p:spTree>
    <p:extLst>
      <p:ext uri="{BB962C8B-B14F-4D97-AF65-F5344CB8AC3E}">
        <p14:creationId xmlns:p14="http://schemas.microsoft.com/office/powerpoint/2010/main" val="39775397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09600" y="1600200"/>
            <a:ext cx="10972800" cy="495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Arial" charset="0"/>
              </a:defRPr>
            </a:lvl1pPr>
          </a:lstStyle>
          <a:p>
            <a:pPr>
              <a:defRPr/>
            </a:pPr>
            <a:endParaRPr lang="en-US" dirty="0"/>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Arial" charset="0"/>
              </a:defRPr>
            </a:lvl1pPr>
          </a:lstStyle>
          <a:p>
            <a:pPr>
              <a:defRPr/>
            </a:pPr>
            <a:endParaRPr lang="en-US" dirty="0"/>
          </a:p>
        </p:txBody>
      </p:sp>
      <p:sp>
        <p:nvSpPr>
          <p:cNvPr id="1030" name="Rectangle 6"/>
          <p:cNvSpPr>
            <a:spLocks noGrp="1" noChangeArrowheads="1"/>
          </p:cNvSpPr>
          <p:nvPr>
            <p:ph type="sldNum" sz="quarter" idx="4"/>
          </p:nvPr>
        </p:nvSpPr>
        <p:spPr bwMode="auto">
          <a:xfrm>
            <a:off x="8737600" y="6248400"/>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Arial" panose="020B0604020202020204" pitchFamily="34" charset="0"/>
                <a:cs typeface="Arial" panose="020B0604020202020204" pitchFamily="34" charset="0"/>
              </a:defRPr>
            </a:lvl1pPr>
          </a:lstStyle>
          <a:p>
            <a:pPr>
              <a:defRPr/>
            </a:pPr>
            <a:fld id="{9910B453-F4E5-489B-B2CF-66710B8E4011}" type="slidenum">
              <a:rPr lang="en-US" altLang="en-US"/>
              <a:pPr>
                <a:defRPr/>
              </a:pPr>
              <a:t>‹#›</a:t>
            </a:fld>
            <a:endParaRPr lang="en-US" altLang="en-US" dirty="0"/>
          </a:p>
        </p:txBody>
      </p:sp>
    </p:spTree>
    <p:extLst>
      <p:ext uri="{BB962C8B-B14F-4D97-AF65-F5344CB8AC3E}">
        <p14:creationId xmlns:p14="http://schemas.microsoft.com/office/powerpoint/2010/main" val="13733211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7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8.xml"/><Relationship Id="rId4" Type="http://schemas.openxmlformats.org/officeDocument/2006/relationships/image" Target="../media/image2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4.png"/><Relationship Id="rId1" Type="http://schemas.openxmlformats.org/officeDocument/2006/relationships/slideLayout" Target="../slideLayouts/slideLayout18.xml"/><Relationship Id="rId4" Type="http://schemas.openxmlformats.org/officeDocument/2006/relationships/image" Target="../media/image23.png"/></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4.png"/><Relationship Id="rId1" Type="http://schemas.openxmlformats.org/officeDocument/2006/relationships/slideLayout" Target="../slideLayouts/slideLayout18.xml"/><Relationship Id="rId4" Type="http://schemas.openxmlformats.org/officeDocument/2006/relationships/image" Target="../media/image2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6779E-E30A-5F39-657A-61CB33E7BAC8}"/>
              </a:ext>
            </a:extLst>
          </p:cNvPr>
          <p:cNvSpPr>
            <a:spLocks noGrp="1"/>
          </p:cNvSpPr>
          <p:nvPr>
            <p:ph type="ctrTitle"/>
          </p:nvPr>
        </p:nvSpPr>
        <p:spPr>
          <a:xfrm>
            <a:off x="713917" y="1122363"/>
            <a:ext cx="10843219" cy="2387600"/>
          </a:xfrm>
        </p:spPr>
        <p:txBody>
          <a:bodyPr>
            <a:normAutofit fontScale="90000"/>
          </a:bodyPr>
          <a:lstStyle/>
          <a:p>
            <a:r>
              <a:rPr lang="en-US" sz="3600" b="1" dirty="0">
                <a:latin typeface="Arial" panose="020B0604020202020204" pitchFamily="34" charset="0"/>
                <a:cs typeface="Arial" panose="020B0604020202020204" pitchFamily="34" charset="0"/>
              </a:rPr>
              <a:t>How can we assess students’ knowledge when small differences in problem properties can significantly alter students’ responses?</a:t>
            </a:r>
            <a:br>
              <a:rPr lang="en-US" b="1" i="0" dirty="0">
                <a:effectLst/>
                <a:latin typeface="Jost"/>
              </a:rPr>
            </a:br>
            <a:endParaRPr lang="en-US" dirty="0"/>
          </a:p>
        </p:txBody>
      </p:sp>
      <p:sp>
        <p:nvSpPr>
          <p:cNvPr id="3" name="Subtitle 2">
            <a:extLst>
              <a:ext uri="{FF2B5EF4-FFF2-40B4-BE49-F238E27FC236}">
                <a16:creationId xmlns:a16="http://schemas.microsoft.com/office/drawing/2014/main" id="{C8A86B8D-2419-1173-00D1-BD1A90612E64}"/>
              </a:ext>
            </a:extLst>
          </p:cNvPr>
          <p:cNvSpPr>
            <a:spLocks noGrp="1"/>
          </p:cNvSpPr>
          <p:nvPr>
            <p:ph type="subTitle" idx="1"/>
          </p:nvPr>
        </p:nvSpPr>
        <p:spPr>
          <a:xfrm>
            <a:off x="1524000" y="3188845"/>
            <a:ext cx="9144000" cy="3485785"/>
          </a:xfrm>
        </p:spPr>
        <p:txBody>
          <a:bodyPr>
            <a:normAutofit/>
          </a:bodyPr>
          <a:lstStyle/>
          <a:p>
            <a:pPr>
              <a:lnSpc>
                <a:spcPct val="100000"/>
              </a:lnSpc>
            </a:pPr>
            <a:r>
              <a:rPr lang="en-US" dirty="0">
                <a:latin typeface="Arial" panose="020B0604020202020204" pitchFamily="34" charset="0"/>
                <a:cs typeface="Arial" panose="020B0604020202020204" pitchFamily="34" charset="0"/>
              </a:rPr>
              <a:t>David E. Meltzer</a:t>
            </a:r>
          </a:p>
          <a:p>
            <a:pPr>
              <a:lnSpc>
                <a:spcPct val="100000"/>
              </a:lnSpc>
              <a:spcBef>
                <a:spcPts val="0"/>
              </a:spcBef>
            </a:pPr>
            <a:r>
              <a:rPr lang="en-US" dirty="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Arizona State University</a:t>
            </a:r>
          </a:p>
          <a:p>
            <a:pPr>
              <a:lnSpc>
                <a:spcPct val="100000"/>
              </a:lnSpc>
              <a:spcBef>
                <a:spcPts val="0"/>
              </a:spcBef>
            </a:pPr>
            <a:endParaRPr lang="en-US" sz="1800" dirty="0">
              <a:latin typeface="Arial" panose="020B0604020202020204" pitchFamily="34" charset="0"/>
              <a:cs typeface="Arial" panose="020B0604020202020204" pitchFamily="34" charset="0"/>
            </a:endParaRPr>
          </a:p>
          <a:p>
            <a:pPr>
              <a:lnSpc>
                <a:spcPct val="100000"/>
              </a:lnSpc>
              <a:spcBef>
                <a:spcPts val="0"/>
              </a:spcBef>
            </a:pPr>
            <a:r>
              <a:rPr lang="en-US" altLang="en-US" sz="1800" dirty="0"/>
              <a:t>Supported in part by NSF DUE #1504986 and #1914712</a:t>
            </a:r>
          </a:p>
          <a:p>
            <a:pPr>
              <a:lnSpc>
                <a:spcPct val="100000"/>
              </a:lnSpc>
              <a:spcBef>
                <a:spcPts val="0"/>
              </a:spcBef>
            </a:pPr>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73911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C0092CE-35C6-6ABF-FA67-E02E83FC7325}"/>
              </a:ext>
            </a:extLst>
          </p:cNvPr>
          <p:cNvPicPr>
            <a:picLocks noChangeAspect="1"/>
          </p:cNvPicPr>
          <p:nvPr/>
        </p:nvPicPr>
        <p:blipFill>
          <a:blip r:embed="rId2"/>
          <a:stretch>
            <a:fillRect/>
          </a:stretch>
        </p:blipFill>
        <p:spPr>
          <a:xfrm>
            <a:off x="237313" y="141205"/>
            <a:ext cx="7829952" cy="1390721"/>
          </a:xfrm>
          <a:prstGeom prst="rect">
            <a:avLst/>
          </a:prstGeom>
        </p:spPr>
      </p:pic>
      <p:pic>
        <p:nvPicPr>
          <p:cNvPr id="5" name="Picture 4">
            <a:extLst>
              <a:ext uri="{FF2B5EF4-FFF2-40B4-BE49-F238E27FC236}">
                <a16:creationId xmlns:a16="http://schemas.microsoft.com/office/drawing/2014/main" id="{36B0C4C0-73AD-9BB4-2053-22D2E7205FB6}"/>
              </a:ext>
            </a:extLst>
          </p:cNvPr>
          <p:cNvPicPr>
            <a:picLocks noChangeAspect="1"/>
          </p:cNvPicPr>
          <p:nvPr/>
        </p:nvPicPr>
        <p:blipFill>
          <a:blip r:embed="rId3"/>
          <a:stretch>
            <a:fillRect/>
          </a:stretch>
        </p:blipFill>
        <p:spPr>
          <a:xfrm>
            <a:off x="58298" y="1845996"/>
            <a:ext cx="4172164" cy="2971953"/>
          </a:xfrm>
          <a:prstGeom prst="rect">
            <a:avLst/>
          </a:prstGeom>
        </p:spPr>
      </p:pic>
      <p:pic>
        <p:nvPicPr>
          <p:cNvPr id="7" name="Picture 6">
            <a:extLst>
              <a:ext uri="{FF2B5EF4-FFF2-40B4-BE49-F238E27FC236}">
                <a16:creationId xmlns:a16="http://schemas.microsoft.com/office/drawing/2014/main" id="{47D7A3E0-1010-318D-C29A-5BC5C9666BE6}"/>
              </a:ext>
            </a:extLst>
          </p:cNvPr>
          <p:cNvPicPr>
            <a:picLocks noChangeAspect="1"/>
          </p:cNvPicPr>
          <p:nvPr/>
        </p:nvPicPr>
        <p:blipFill>
          <a:blip r:embed="rId4"/>
          <a:stretch>
            <a:fillRect/>
          </a:stretch>
        </p:blipFill>
        <p:spPr>
          <a:xfrm>
            <a:off x="3789804" y="1539280"/>
            <a:ext cx="8172870" cy="1933674"/>
          </a:xfrm>
          <a:prstGeom prst="rect">
            <a:avLst/>
          </a:prstGeom>
        </p:spPr>
      </p:pic>
      <p:pic>
        <p:nvPicPr>
          <p:cNvPr id="9" name="Picture 8">
            <a:extLst>
              <a:ext uri="{FF2B5EF4-FFF2-40B4-BE49-F238E27FC236}">
                <a16:creationId xmlns:a16="http://schemas.microsoft.com/office/drawing/2014/main" id="{C0055D9B-B0E8-F542-336E-B9863E817C2F}"/>
              </a:ext>
            </a:extLst>
          </p:cNvPr>
          <p:cNvPicPr>
            <a:picLocks noChangeAspect="1"/>
          </p:cNvPicPr>
          <p:nvPr/>
        </p:nvPicPr>
        <p:blipFill>
          <a:blip r:embed="rId5"/>
          <a:stretch>
            <a:fillRect/>
          </a:stretch>
        </p:blipFill>
        <p:spPr>
          <a:xfrm>
            <a:off x="4152289" y="4215069"/>
            <a:ext cx="7744223" cy="1752690"/>
          </a:xfrm>
          <a:prstGeom prst="rect">
            <a:avLst/>
          </a:prstGeom>
        </p:spPr>
      </p:pic>
      <p:sp>
        <p:nvSpPr>
          <p:cNvPr id="10" name="TextBox 9">
            <a:extLst>
              <a:ext uri="{FF2B5EF4-FFF2-40B4-BE49-F238E27FC236}">
                <a16:creationId xmlns:a16="http://schemas.microsoft.com/office/drawing/2014/main" id="{CED728B8-28F7-73E2-ACD1-F46D1523D6AC}"/>
              </a:ext>
            </a:extLst>
          </p:cNvPr>
          <p:cNvSpPr txBox="1"/>
          <p:nvPr/>
        </p:nvSpPr>
        <p:spPr>
          <a:xfrm>
            <a:off x="4121952" y="3429000"/>
            <a:ext cx="6783332" cy="646331"/>
          </a:xfrm>
          <a:prstGeom prst="rect">
            <a:avLst/>
          </a:prstGeom>
          <a:noFill/>
        </p:spPr>
        <p:txBody>
          <a:bodyPr wrap="none" rtlCol="0">
            <a:spAutoFit/>
          </a:bodyPr>
          <a:lstStyle/>
          <a:p>
            <a:r>
              <a:rPr lang="en-US" dirty="0">
                <a:solidFill>
                  <a:srgbClr val="FF0000"/>
                </a:solidFill>
              </a:rPr>
              <a:t>Answer: (b); temperature increases so internal energy increases.</a:t>
            </a:r>
          </a:p>
          <a:p>
            <a:r>
              <a:rPr lang="en-US" dirty="0">
                <a:solidFill>
                  <a:srgbClr val="0070C0"/>
                </a:solidFill>
              </a:rPr>
              <a:t>Correct-response rate; Calculus-based:  76%; Algebra-based: 81%</a:t>
            </a:r>
          </a:p>
        </p:txBody>
      </p:sp>
      <p:sp>
        <p:nvSpPr>
          <p:cNvPr id="11" name="TextBox 10">
            <a:extLst>
              <a:ext uri="{FF2B5EF4-FFF2-40B4-BE49-F238E27FC236}">
                <a16:creationId xmlns:a16="http://schemas.microsoft.com/office/drawing/2014/main" id="{BDD83736-805F-8CC1-6E6B-C3ECFB4EC43C}"/>
              </a:ext>
            </a:extLst>
          </p:cNvPr>
          <p:cNvSpPr txBox="1"/>
          <p:nvPr/>
        </p:nvSpPr>
        <p:spPr>
          <a:xfrm>
            <a:off x="4230462" y="5985251"/>
            <a:ext cx="6783332" cy="923330"/>
          </a:xfrm>
          <a:prstGeom prst="rect">
            <a:avLst/>
          </a:prstGeom>
          <a:noFill/>
        </p:spPr>
        <p:txBody>
          <a:bodyPr wrap="none" rtlCol="0">
            <a:spAutoFit/>
          </a:bodyPr>
          <a:lstStyle/>
          <a:p>
            <a:r>
              <a:rPr lang="en-US" dirty="0">
                <a:solidFill>
                  <a:srgbClr val="FF0000"/>
                </a:solidFill>
              </a:rPr>
              <a:t>Answer: (c); temperature decreases so internal energy decreases.</a:t>
            </a:r>
          </a:p>
          <a:p>
            <a:r>
              <a:rPr lang="en-US" dirty="0">
                <a:solidFill>
                  <a:srgbClr val="0070C0"/>
                </a:solidFill>
              </a:rPr>
              <a:t>Correct-response rate; Calculus-based:  58%; Algebra-based: 55%</a:t>
            </a:r>
          </a:p>
          <a:p>
            <a:endParaRPr lang="en-US" dirty="0">
              <a:solidFill>
                <a:srgbClr val="FF0000"/>
              </a:solidFill>
            </a:endParaRPr>
          </a:p>
        </p:txBody>
      </p:sp>
      <p:sp>
        <p:nvSpPr>
          <p:cNvPr id="12" name="TextBox 11">
            <a:extLst>
              <a:ext uri="{FF2B5EF4-FFF2-40B4-BE49-F238E27FC236}">
                <a16:creationId xmlns:a16="http://schemas.microsoft.com/office/drawing/2014/main" id="{12F55575-735D-2B30-D4DF-CECBF33DE12E}"/>
              </a:ext>
            </a:extLst>
          </p:cNvPr>
          <p:cNvSpPr txBox="1"/>
          <p:nvPr/>
        </p:nvSpPr>
        <p:spPr>
          <a:xfrm>
            <a:off x="74815" y="6167298"/>
            <a:ext cx="4228145" cy="369332"/>
          </a:xfrm>
          <a:prstGeom prst="rect">
            <a:avLst/>
          </a:prstGeom>
          <a:noFill/>
        </p:spPr>
        <p:txBody>
          <a:bodyPr wrap="none" rtlCol="0">
            <a:spAutoFit/>
          </a:bodyPr>
          <a:lstStyle/>
          <a:p>
            <a:r>
              <a:rPr lang="en-US" b="1" i="1" u="sng" dirty="0">
                <a:solidFill>
                  <a:srgbClr val="FF0000"/>
                </a:solidFill>
              </a:rPr>
              <a:t>Many </a:t>
            </a:r>
            <a:r>
              <a:rPr lang="en-US" b="1" i="1" dirty="0">
                <a:solidFill>
                  <a:srgbClr val="FF0000"/>
                </a:solidFill>
              </a:rPr>
              <a:t>more errors on #34 (Process 2) </a:t>
            </a:r>
            <a:r>
              <a:rPr lang="en-US" i="1" dirty="0">
                <a:solidFill>
                  <a:srgbClr val="FF0000"/>
                </a:solidFill>
                <a:sym typeface="Wingdings" panose="05000000000000000000" pitchFamily="2" charset="2"/>
              </a:rPr>
              <a:t></a:t>
            </a:r>
            <a:endParaRPr lang="en-US" i="1" dirty="0">
              <a:solidFill>
                <a:srgbClr val="FF0000"/>
              </a:solidFill>
            </a:endParaRPr>
          </a:p>
        </p:txBody>
      </p:sp>
      <p:sp>
        <p:nvSpPr>
          <p:cNvPr id="2" name="Rectangle 1">
            <a:extLst>
              <a:ext uri="{FF2B5EF4-FFF2-40B4-BE49-F238E27FC236}">
                <a16:creationId xmlns:a16="http://schemas.microsoft.com/office/drawing/2014/main" id="{4B5ABE2C-778E-8408-29E5-F0337869E023}"/>
              </a:ext>
            </a:extLst>
          </p:cNvPr>
          <p:cNvSpPr/>
          <p:nvPr/>
        </p:nvSpPr>
        <p:spPr>
          <a:xfrm>
            <a:off x="5440680" y="1948542"/>
            <a:ext cx="785949" cy="230778"/>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9AB0D426-82E0-E714-8DBF-31D50B5A187B}"/>
              </a:ext>
            </a:extLst>
          </p:cNvPr>
          <p:cNvSpPr/>
          <p:nvPr/>
        </p:nvSpPr>
        <p:spPr>
          <a:xfrm>
            <a:off x="635726" y="3703320"/>
            <a:ext cx="979714" cy="19812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03898B88-3451-678B-5EBC-7A93C0AF5FA9}"/>
              </a:ext>
            </a:extLst>
          </p:cNvPr>
          <p:cNvSpPr/>
          <p:nvPr/>
        </p:nvSpPr>
        <p:spPr>
          <a:xfrm>
            <a:off x="5521235" y="4557171"/>
            <a:ext cx="768531" cy="19812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01FBEE7-BE8B-8171-ECA2-BE678D946610}"/>
              </a:ext>
            </a:extLst>
          </p:cNvPr>
          <p:cNvSpPr/>
          <p:nvPr/>
        </p:nvSpPr>
        <p:spPr>
          <a:xfrm>
            <a:off x="2852058" y="2146662"/>
            <a:ext cx="829491" cy="455023"/>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63997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 grpId="0" animBg="1"/>
      <p:bldP spid="4" grpId="0" animBg="1"/>
      <p:bldP spid="6"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801E7C-EBB5-D0A7-180B-DCFBA8BB249B}"/>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2CC5B216-385F-47C5-FBE9-4F9AF9E90044}"/>
              </a:ext>
            </a:extLst>
          </p:cNvPr>
          <p:cNvPicPr>
            <a:picLocks noChangeAspect="1"/>
          </p:cNvPicPr>
          <p:nvPr/>
        </p:nvPicPr>
        <p:blipFill>
          <a:blip r:embed="rId2"/>
          <a:stretch>
            <a:fillRect/>
          </a:stretch>
        </p:blipFill>
        <p:spPr>
          <a:xfrm>
            <a:off x="58298" y="1845996"/>
            <a:ext cx="4172164" cy="2971953"/>
          </a:xfrm>
          <a:prstGeom prst="rect">
            <a:avLst/>
          </a:prstGeom>
        </p:spPr>
      </p:pic>
      <p:pic>
        <p:nvPicPr>
          <p:cNvPr id="9" name="Picture 8">
            <a:extLst>
              <a:ext uri="{FF2B5EF4-FFF2-40B4-BE49-F238E27FC236}">
                <a16:creationId xmlns:a16="http://schemas.microsoft.com/office/drawing/2014/main" id="{638C834D-1343-39EE-CA59-E933B362973C}"/>
              </a:ext>
            </a:extLst>
          </p:cNvPr>
          <p:cNvPicPr>
            <a:picLocks noChangeAspect="1"/>
          </p:cNvPicPr>
          <p:nvPr/>
        </p:nvPicPr>
        <p:blipFill>
          <a:blip r:embed="rId3"/>
          <a:stretch>
            <a:fillRect/>
          </a:stretch>
        </p:blipFill>
        <p:spPr>
          <a:xfrm>
            <a:off x="4004128" y="4337855"/>
            <a:ext cx="7744223" cy="1752690"/>
          </a:xfrm>
          <a:prstGeom prst="rect">
            <a:avLst/>
          </a:prstGeom>
        </p:spPr>
      </p:pic>
      <p:sp>
        <p:nvSpPr>
          <p:cNvPr id="11" name="TextBox 10">
            <a:extLst>
              <a:ext uri="{FF2B5EF4-FFF2-40B4-BE49-F238E27FC236}">
                <a16:creationId xmlns:a16="http://schemas.microsoft.com/office/drawing/2014/main" id="{DFEE4833-8518-3F2D-947A-72EF76685EF7}"/>
              </a:ext>
            </a:extLst>
          </p:cNvPr>
          <p:cNvSpPr txBox="1"/>
          <p:nvPr/>
        </p:nvSpPr>
        <p:spPr>
          <a:xfrm>
            <a:off x="3971914" y="6107497"/>
            <a:ext cx="6783332" cy="923330"/>
          </a:xfrm>
          <a:prstGeom prst="rect">
            <a:avLst/>
          </a:prstGeom>
          <a:noFill/>
        </p:spPr>
        <p:txBody>
          <a:bodyPr wrap="none" rtlCol="0">
            <a:spAutoFit/>
          </a:bodyPr>
          <a:lstStyle/>
          <a:p>
            <a:r>
              <a:rPr lang="en-US" dirty="0">
                <a:solidFill>
                  <a:srgbClr val="FF0000"/>
                </a:solidFill>
              </a:rPr>
              <a:t>Answer: (c); temperature decreases so internal energy decreases.</a:t>
            </a:r>
          </a:p>
          <a:p>
            <a:r>
              <a:rPr lang="en-US" dirty="0">
                <a:solidFill>
                  <a:srgbClr val="0070C0"/>
                </a:solidFill>
              </a:rPr>
              <a:t>Correct-response rate; Calculus-based:  58%; Algebra-based: 55%</a:t>
            </a:r>
          </a:p>
          <a:p>
            <a:endParaRPr lang="en-US" dirty="0">
              <a:solidFill>
                <a:srgbClr val="FF0000"/>
              </a:solidFill>
            </a:endParaRPr>
          </a:p>
        </p:txBody>
      </p:sp>
      <p:sp>
        <p:nvSpPr>
          <p:cNvPr id="2" name="TextBox 1">
            <a:extLst>
              <a:ext uri="{FF2B5EF4-FFF2-40B4-BE49-F238E27FC236}">
                <a16:creationId xmlns:a16="http://schemas.microsoft.com/office/drawing/2014/main" id="{1E2C185B-48D7-D6D0-BCF7-396FFC23D5B4}"/>
              </a:ext>
            </a:extLst>
          </p:cNvPr>
          <p:cNvSpPr txBox="1"/>
          <p:nvPr/>
        </p:nvSpPr>
        <p:spPr>
          <a:xfrm>
            <a:off x="4096524" y="1117328"/>
            <a:ext cx="7744223" cy="3139321"/>
          </a:xfrm>
          <a:prstGeom prst="rect">
            <a:avLst/>
          </a:prstGeom>
          <a:noFill/>
          <a:ln>
            <a:solidFill>
              <a:schemeClr val="accent6">
                <a:lumMod val="50000"/>
              </a:schemeClr>
            </a:solidFill>
          </a:ln>
        </p:spPr>
        <p:txBody>
          <a:bodyPr wrap="square" rtlCol="0">
            <a:spAutoFit/>
          </a:bodyPr>
          <a:lstStyle/>
          <a:p>
            <a:r>
              <a:rPr lang="en-US" b="1" i="1" dirty="0">
                <a:solidFill>
                  <a:schemeClr val="accent3">
                    <a:lumMod val="75000"/>
                  </a:schemeClr>
                </a:solidFill>
              </a:rPr>
              <a:t>Interviews: </a:t>
            </a:r>
            <a:r>
              <a:rPr lang="en-US" dirty="0">
                <a:solidFill>
                  <a:schemeClr val="accent3">
                    <a:lumMod val="75000"/>
                  </a:schemeClr>
                </a:solidFill>
              </a:rPr>
              <a:t>3 of 6 students who gave incorrect answer on #34 (Process 2) argued “Work done is negative so internal energy will increase”</a:t>
            </a:r>
          </a:p>
          <a:p>
            <a:endParaRPr lang="en-US" dirty="0">
              <a:solidFill>
                <a:schemeClr val="accent3">
                  <a:lumMod val="75000"/>
                </a:schemeClr>
              </a:solidFill>
            </a:endParaRPr>
          </a:p>
          <a:p>
            <a:r>
              <a:rPr lang="en-US" i="1" dirty="0">
                <a:solidFill>
                  <a:schemeClr val="accent3">
                    <a:lumMod val="75000"/>
                  </a:schemeClr>
                </a:solidFill>
              </a:rPr>
              <a:t>This would be true for an </a:t>
            </a:r>
            <a:r>
              <a:rPr lang="en-US" dirty="0">
                <a:solidFill>
                  <a:schemeClr val="accent3">
                    <a:lumMod val="75000"/>
                  </a:schemeClr>
                </a:solidFill>
              </a:rPr>
              <a:t>adiabatic</a:t>
            </a:r>
            <a:r>
              <a:rPr lang="en-US" i="1" dirty="0">
                <a:solidFill>
                  <a:schemeClr val="accent3">
                    <a:lumMod val="75000"/>
                  </a:schemeClr>
                </a:solidFill>
              </a:rPr>
              <a:t> process; however, students have completely ignored the role of heat transfer (Q &lt; 0 in this case).</a:t>
            </a:r>
          </a:p>
          <a:p>
            <a:endParaRPr lang="en-US" i="1" dirty="0">
              <a:solidFill>
                <a:schemeClr val="accent3">
                  <a:lumMod val="75000"/>
                </a:schemeClr>
              </a:solidFill>
            </a:endParaRPr>
          </a:p>
          <a:p>
            <a:r>
              <a:rPr lang="en-US" i="1" dirty="0">
                <a:solidFill>
                  <a:schemeClr val="accent3">
                    <a:lumMod val="75000"/>
                  </a:schemeClr>
                </a:solidFill>
              </a:rPr>
              <a:t>Students were distracted by work considerations; this was also true for Process 1 (zero work) but not, apparently, to the same degree as in Process 2.</a:t>
            </a:r>
          </a:p>
          <a:p>
            <a:endParaRPr lang="en-US" i="1" dirty="0">
              <a:solidFill>
                <a:schemeClr val="accent3">
                  <a:lumMod val="75000"/>
                </a:schemeClr>
              </a:solidFill>
            </a:endParaRPr>
          </a:p>
          <a:p>
            <a:r>
              <a:rPr lang="en-US" i="1" dirty="0">
                <a:solidFill>
                  <a:schemeClr val="accent3">
                    <a:lumMod val="75000"/>
                  </a:schemeClr>
                </a:solidFill>
              </a:rPr>
              <a:t>The salience of the negative-work feature in Process 2 seems to have played a key role in students’ thinking.</a:t>
            </a:r>
          </a:p>
        </p:txBody>
      </p:sp>
      <p:sp>
        <p:nvSpPr>
          <p:cNvPr id="4" name="TextBox 3">
            <a:extLst>
              <a:ext uri="{FF2B5EF4-FFF2-40B4-BE49-F238E27FC236}">
                <a16:creationId xmlns:a16="http://schemas.microsoft.com/office/drawing/2014/main" id="{8A87E92F-7D6C-8722-FD3D-A38D444E0BA9}"/>
              </a:ext>
            </a:extLst>
          </p:cNvPr>
          <p:cNvSpPr txBox="1"/>
          <p:nvPr/>
        </p:nvSpPr>
        <p:spPr>
          <a:xfrm>
            <a:off x="864107" y="324060"/>
            <a:ext cx="10499990" cy="584775"/>
          </a:xfrm>
          <a:prstGeom prst="rect">
            <a:avLst/>
          </a:prstGeom>
          <a:noFill/>
        </p:spPr>
        <p:txBody>
          <a:bodyPr wrap="none" rtlCol="0">
            <a:spAutoFit/>
          </a:bodyPr>
          <a:lstStyle/>
          <a:p>
            <a:r>
              <a:rPr lang="en-US" sz="3200" dirty="0">
                <a:latin typeface="Arial" panose="020B0604020202020204" pitchFamily="34" charset="0"/>
                <a:cs typeface="Arial" panose="020B0604020202020204" pitchFamily="34" charset="0"/>
              </a:rPr>
              <a:t>Why did students make significantly more errors on #34?</a:t>
            </a:r>
          </a:p>
        </p:txBody>
      </p:sp>
    </p:spTree>
    <p:extLst>
      <p:ext uri="{BB962C8B-B14F-4D97-AF65-F5344CB8AC3E}">
        <p14:creationId xmlns:p14="http://schemas.microsoft.com/office/powerpoint/2010/main" val="811826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EAA18A7-82E4-4020-2F93-53249CFF627C}"/>
              </a:ext>
            </a:extLst>
          </p:cNvPr>
          <p:cNvSpPr txBox="1"/>
          <p:nvPr/>
        </p:nvSpPr>
        <p:spPr>
          <a:xfrm>
            <a:off x="1432560" y="2186580"/>
            <a:ext cx="8815251" cy="1815882"/>
          </a:xfrm>
          <a:prstGeom prst="rect">
            <a:avLst/>
          </a:prstGeom>
          <a:noFill/>
        </p:spPr>
        <p:txBody>
          <a:bodyPr wrap="square">
            <a:spAutoFit/>
          </a:bodyPr>
          <a:lstStyle/>
          <a:p>
            <a:r>
              <a:rPr lang="en-US" sz="2800" dirty="0"/>
              <a:t>The use of a horizontal arrow on a </a:t>
            </a:r>
            <a:r>
              <a:rPr lang="en-US" sz="2800" i="1" dirty="0"/>
              <a:t>PV</a:t>
            </a:r>
            <a:r>
              <a:rPr lang="en-US" sz="2800" dirty="0"/>
              <a:t> diagram (instead of an arrow pointed straight up) lured some students into unproductive considerations regarding </a:t>
            </a:r>
            <a:r>
              <a:rPr lang="en-US" sz="2800" i="1" dirty="0"/>
              <a:t>work</a:t>
            </a:r>
            <a:r>
              <a:rPr lang="en-US" sz="2800" dirty="0"/>
              <a:t>, lowering the correct-response rate by 18-26%.</a:t>
            </a:r>
          </a:p>
        </p:txBody>
      </p:sp>
    </p:spTree>
    <p:extLst>
      <p:ext uri="{BB962C8B-B14F-4D97-AF65-F5344CB8AC3E}">
        <p14:creationId xmlns:p14="http://schemas.microsoft.com/office/powerpoint/2010/main" val="17915764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D2040C-12B6-E62C-A30E-64E0E96D6FB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A48999C-6394-91E2-FF4C-775C57426D3D}"/>
              </a:ext>
            </a:extLst>
          </p:cNvPr>
          <p:cNvSpPr>
            <a:spLocks noGrp="1"/>
          </p:cNvSpPr>
          <p:nvPr>
            <p:ph type="title"/>
          </p:nvPr>
        </p:nvSpPr>
        <p:spPr/>
        <p:txBody>
          <a:bodyPr>
            <a:normAutofit/>
          </a:bodyPr>
          <a:lstStyle/>
          <a:p>
            <a:pPr algn="ctr"/>
            <a:r>
              <a:rPr lang="en-US" sz="3600" dirty="0"/>
              <a:t>Targeted Concepts (among others)</a:t>
            </a:r>
            <a:br>
              <a:rPr lang="en-US" sz="3600" dirty="0"/>
            </a:br>
            <a:r>
              <a:rPr lang="en-US" sz="2200" dirty="0"/>
              <a:t>(</a:t>
            </a:r>
            <a:r>
              <a:rPr lang="en-US" sz="2200" i="1" dirty="0"/>
              <a:t>E</a:t>
            </a:r>
            <a:r>
              <a:rPr lang="en-US" sz="2200" dirty="0"/>
              <a:t>= internal energy; </a:t>
            </a:r>
            <a:r>
              <a:rPr lang="en-US" sz="2200" i="1" dirty="0"/>
              <a:t>W</a:t>
            </a:r>
            <a:r>
              <a:rPr lang="en-US" sz="2200" dirty="0"/>
              <a:t> = work done </a:t>
            </a:r>
            <a:r>
              <a:rPr lang="en-US" sz="2200" i="1" dirty="0"/>
              <a:t>by</a:t>
            </a:r>
            <a:r>
              <a:rPr lang="en-US" sz="2200" dirty="0"/>
              <a:t> system; </a:t>
            </a:r>
            <a:r>
              <a:rPr lang="en-US" sz="2200" i="1" dirty="0"/>
              <a:t>Q</a:t>
            </a:r>
            <a:r>
              <a:rPr lang="en-US" sz="2200" dirty="0"/>
              <a:t> = heat transfer </a:t>
            </a:r>
            <a:r>
              <a:rPr lang="en-US" sz="2200" i="1" dirty="0"/>
              <a:t>to</a:t>
            </a:r>
            <a:r>
              <a:rPr lang="en-US" sz="2200" dirty="0"/>
              <a:t> system)</a:t>
            </a:r>
          </a:p>
        </p:txBody>
      </p:sp>
      <p:sp>
        <p:nvSpPr>
          <p:cNvPr id="3" name="Content Placeholder 2">
            <a:extLst>
              <a:ext uri="{FF2B5EF4-FFF2-40B4-BE49-F238E27FC236}">
                <a16:creationId xmlns:a16="http://schemas.microsoft.com/office/drawing/2014/main" id="{20D9465D-89E0-DDD5-88C4-D78C26E3A0D0}"/>
              </a:ext>
            </a:extLst>
          </p:cNvPr>
          <p:cNvSpPr>
            <a:spLocks noGrp="1"/>
          </p:cNvSpPr>
          <p:nvPr>
            <p:ph idx="1"/>
          </p:nvPr>
        </p:nvSpPr>
        <p:spPr/>
        <p:txBody>
          <a:bodyPr>
            <a:normAutofit/>
          </a:bodyPr>
          <a:lstStyle/>
          <a:p>
            <a:r>
              <a:rPr lang="en-US" sz="2400" b="0" i="1" u="none" strike="noStrike" baseline="0" dirty="0">
                <a:solidFill>
                  <a:schemeClr val="bg2"/>
                </a:solidFill>
                <a:latin typeface="Arial" panose="020B0604020202020204" pitchFamily="34" charset="0"/>
                <a:cs typeface="Arial" panose="020B0604020202020204" pitchFamily="34" charset="0"/>
              </a:rPr>
              <a:t>E</a:t>
            </a:r>
            <a:r>
              <a:rPr lang="en-US" sz="2400" b="0" i="0" u="none" strike="noStrike" baseline="0" dirty="0">
                <a:solidFill>
                  <a:schemeClr val="bg2"/>
                </a:solidFill>
                <a:latin typeface="Arial" panose="020B0604020202020204" pitchFamily="34" charset="0"/>
                <a:cs typeface="Arial" panose="020B0604020202020204" pitchFamily="34" charset="0"/>
              </a:rPr>
              <a:t> is proportional to </a:t>
            </a:r>
            <a:r>
              <a:rPr lang="en-US" sz="2400" b="0" i="1" u="none" strike="noStrike" baseline="0" dirty="0">
                <a:solidFill>
                  <a:schemeClr val="bg2"/>
                </a:solidFill>
                <a:latin typeface="Arial" panose="020B0604020202020204" pitchFamily="34" charset="0"/>
                <a:cs typeface="Arial" panose="020B0604020202020204" pitchFamily="34" charset="0"/>
              </a:rPr>
              <a:t>T</a:t>
            </a:r>
            <a:r>
              <a:rPr lang="en-US" sz="2400" b="0" i="0" u="none" strike="noStrike" baseline="0" dirty="0">
                <a:solidFill>
                  <a:schemeClr val="bg2"/>
                </a:solidFill>
                <a:latin typeface="Arial" panose="020B0604020202020204" pitchFamily="34" charset="0"/>
                <a:cs typeface="Arial" panose="020B0604020202020204" pitchFamily="34" charset="0"/>
              </a:rPr>
              <a:t> for an ideal gas</a:t>
            </a:r>
          </a:p>
          <a:p>
            <a:pPr>
              <a:spcBef>
                <a:spcPts val="1800"/>
              </a:spcBef>
            </a:pPr>
            <a:r>
              <a:rPr lang="en-US" sz="2400" b="0" i="0" u="none" strike="noStrike" baseline="0" dirty="0">
                <a:solidFill>
                  <a:srgbClr val="231F20"/>
                </a:solidFill>
                <a:latin typeface="Arial" panose="020B0604020202020204" pitchFamily="34" charset="0"/>
                <a:cs typeface="Arial" panose="020B0604020202020204" pitchFamily="34" charset="0"/>
              </a:rPr>
              <a:t>The sign of </a:t>
            </a:r>
            <a:r>
              <a:rPr lang="en-US" sz="2400" b="0" i="1" u="none" strike="noStrike" baseline="0" dirty="0">
                <a:solidFill>
                  <a:srgbClr val="231F20"/>
                </a:solidFill>
                <a:latin typeface="Arial" panose="020B0604020202020204" pitchFamily="34" charset="0"/>
                <a:cs typeface="Arial" panose="020B0604020202020204" pitchFamily="34" charset="0"/>
              </a:rPr>
              <a:t>ΔE</a:t>
            </a:r>
            <a:r>
              <a:rPr lang="en-US" sz="2400" b="0" i="0" u="none" strike="noStrike" baseline="0" dirty="0">
                <a:solidFill>
                  <a:srgbClr val="231F20"/>
                </a:solidFill>
                <a:latin typeface="Arial" panose="020B0604020202020204" pitchFamily="34" charset="0"/>
                <a:cs typeface="Arial" panose="020B0604020202020204" pitchFamily="34" charset="0"/>
              </a:rPr>
              <a:t> for an ideal gas is determined by whether the product </a:t>
            </a:r>
            <a:r>
              <a:rPr lang="en-US" sz="2400" b="0" i="1" u="none" strike="noStrike" baseline="0" dirty="0">
                <a:solidFill>
                  <a:srgbClr val="231F20"/>
                </a:solidFill>
                <a:latin typeface="Arial" panose="020B0604020202020204" pitchFamily="34" charset="0"/>
                <a:cs typeface="Arial" panose="020B0604020202020204" pitchFamily="34" charset="0"/>
              </a:rPr>
              <a:t>PV</a:t>
            </a:r>
            <a:r>
              <a:rPr lang="en-US" sz="2400" b="0" i="0" u="none" strike="noStrike" baseline="0" dirty="0">
                <a:solidFill>
                  <a:srgbClr val="231F20"/>
                </a:solidFill>
                <a:latin typeface="Arial" panose="020B0604020202020204" pitchFamily="34" charset="0"/>
                <a:cs typeface="Arial" panose="020B0604020202020204" pitchFamily="34" charset="0"/>
              </a:rPr>
              <a:t> is increasing or decreasing  </a:t>
            </a:r>
          </a:p>
          <a:p>
            <a:pPr>
              <a:spcBef>
                <a:spcPts val="1800"/>
              </a:spcBef>
            </a:pPr>
            <a:r>
              <a:rPr lang="en-US" sz="2400" b="0" i="1" u="none" strike="noStrike" baseline="0" dirty="0">
                <a:solidFill>
                  <a:schemeClr val="bg2"/>
                </a:solidFill>
                <a:latin typeface="Arial" panose="020B0604020202020204" pitchFamily="34" charset="0"/>
                <a:cs typeface="Arial" panose="020B0604020202020204" pitchFamily="34" charset="0"/>
              </a:rPr>
              <a:t>W</a:t>
            </a:r>
            <a:r>
              <a:rPr lang="en-US" sz="2400" b="0" i="0" u="none" strike="noStrike" baseline="0" dirty="0">
                <a:solidFill>
                  <a:schemeClr val="bg2"/>
                </a:solidFill>
                <a:latin typeface="Arial" panose="020B0604020202020204" pitchFamily="34" charset="0"/>
                <a:cs typeface="Arial" panose="020B0604020202020204" pitchFamily="34" charset="0"/>
              </a:rPr>
              <a:t> is positive for an expansion</a:t>
            </a:r>
          </a:p>
          <a:p>
            <a:pPr>
              <a:spcBef>
                <a:spcPts val="1800"/>
              </a:spcBef>
            </a:pPr>
            <a:r>
              <a:rPr lang="en-US" dirty="0">
                <a:solidFill>
                  <a:schemeClr val="bg2"/>
                </a:solidFill>
                <a:latin typeface="Arial" panose="020B0604020202020204" pitchFamily="34" charset="0"/>
                <a:cs typeface="Arial" panose="020B0604020202020204" pitchFamily="34" charset="0"/>
              </a:rPr>
              <a:t>In a reversible isothermal process, </a:t>
            </a:r>
            <a:r>
              <a:rPr lang="en-US" i="1" dirty="0">
                <a:solidFill>
                  <a:schemeClr val="bg2"/>
                </a:solidFill>
                <a:latin typeface="Arial" panose="020B0604020202020204" pitchFamily="34" charset="0"/>
                <a:cs typeface="Arial" panose="020B0604020202020204" pitchFamily="34" charset="0"/>
              </a:rPr>
              <a:t>Q ≠ 0 </a:t>
            </a:r>
            <a:r>
              <a:rPr lang="en-US" dirty="0">
                <a:solidFill>
                  <a:schemeClr val="bg2"/>
                </a:solidFill>
                <a:latin typeface="Arial" panose="020B0604020202020204" pitchFamily="34" charset="0"/>
                <a:cs typeface="Arial" panose="020B0604020202020204" pitchFamily="34" charset="0"/>
              </a:rPr>
              <a:t>and the sign of </a:t>
            </a:r>
            <a:r>
              <a:rPr lang="en-US" i="1" dirty="0">
                <a:solidFill>
                  <a:schemeClr val="bg2"/>
                </a:solidFill>
                <a:latin typeface="Arial" panose="020B0604020202020204" pitchFamily="34" charset="0"/>
                <a:cs typeface="Arial" panose="020B0604020202020204" pitchFamily="34" charset="0"/>
              </a:rPr>
              <a:t>Q</a:t>
            </a:r>
            <a:r>
              <a:rPr lang="en-US" dirty="0">
                <a:solidFill>
                  <a:schemeClr val="bg2"/>
                </a:solidFill>
                <a:latin typeface="Arial" panose="020B0604020202020204" pitchFamily="34" charset="0"/>
                <a:cs typeface="Arial" panose="020B0604020202020204" pitchFamily="34" charset="0"/>
              </a:rPr>
              <a:t> is determined by whether volume is increasing or decreasing</a:t>
            </a:r>
          </a:p>
          <a:p>
            <a:pPr>
              <a:spcBef>
                <a:spcPts val="1800"/>
              </a:spcBef>
            </a:pPr>
            <a:endParaRPr lang="en-US" dirty="0"/>
          </a:p>
        </p:txBody>
      </p:sp>
    </p:spTree>
    <p:extLst>
      <p:ext uri="{BB962C8B-B14F-4D97-AF65-F5344CB8AC3E}">
        <p14:creationId xmlns:p14="http://schemas.microsoft.com/office/powerpoint/2010/main" val="37455947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CD367F-BDD0-BB81-C692-566B2615A94B}"/>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419A9342-A89A-B1CE-56B6-70FA98281E8E}"/>
              </a:ext>
            </a:extLst>
          </p:cNvPr>
          <p:cNvPicPr>
            <a:picLocks noChangeAspect="1"/>
          </p:cNvPicPr>
          <p:nvPr/>
        </p:nvPicPr>
        <p:blipFill>
          <a:blip r:embed="rId2"/>
          <a:stretch>
            <a:fillRect/>
          </a:stretch>
        </p:blipFill>
        <p:spPr>
          <a:xfrm>
            <a:off x="1840102" y="856227"/>
            <a:ext cx="8315752" cy="5077086"/>
          </a:xfrm>
          <a:prstGeom prst="rect">
            <a:avLst/>
          </a:prstGeom>
        </p:spPr>
      </p:pic>
      <p:sp>
        <p:nvSpPr>
          <p:cNvPr id="4" name="Rectangle 3">
            <a:extLst>
              <a:ext uri="{FF2B5EF4-FFF2-40B4-BE49-F238E27FC236}">
                <a16:creationId xmlns:a16="http://schemas.microsoft.com/office/drawing/2014/main" id="{51E37A52-DB43-777E-72AB-0C907240B5D5}"/>
              </a:ext>
            </a:extLst>
          </p:cNvPr>
          <p:cNvSpPr/>
          <p:nvPr/>
        </p:nvSpPr>
        <p:spPr>
          <a:xfrm>
            <a:off x="2169862" y="2378616"/>
            <a:ext cx="7641562" cy="488072"/>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AC6C8DEB-1D24-CFF3-9288-4A7A1CB114A8}"/>
              </a:ext>
            </a:extLst>
          </p:cNvPr>
          <p:cNvSpPr txBox="1"/>
          <p:nvPr/>
        </p:nvSpPr>
        <p:spPr>
          <a:xfrm>
            <a:off x="3391988" y="400594"/>
            <a:ext cx="5022465" cy="369332"/>
          </a:xfrm>
          <a:prstGeom prst="rect">
            <a:avLst/>
          </a:prstGeom>
          <a:noFill/>
          <a:ln w="28575">
            <a:solidFill>
              <a:srgbClr val="FF0000"/>
            </a:solidFill>
          </a:ln>
        </p:spPr>
        <p:txBody>
          <a:bodyPr wrap="none" rtlCol="0">
            <a:spAutoFit/>
          </a:bodyPr>
          <a:lstStyle/>
          <a:p>
            <a:r>
              <a:rPr lang="en-US" b="1" i="1" dirty="0">
                <a:solidFill>
                  <a:srgbClr val="FF0000"/>
                </a:solidFill>
              </a:rPr>
              <a:t>Information provided to students on first page:</a:t>
            </a:r>
          </a:p>
        </p:txBody>
      </p:sp>
    </p:spTree>
    <p:extLst>
      <p:ext uri="{BB962C8B-B14F-4D97-AF65-F5344CB8AC3E}">
        <p14:creationId xmlns:p14="http://schemas.microsoft.com/office/powerpoint/2010/main" val="431449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DB67C9D-0330-AA8C-C40A-51C807E00A6D}"/>
              </a:ext>
            </a:extLst>
          </p:cNvPr>
          <p:cNvPicPr>
            <a:picLocks noChangeAspect="1"/>
          </p:cNvPicPr>
          <p:nvPr/>
        </p:nvPicPr>
        <p:blipFill>
          <a:blip r:embed="rId2"/>
          <a:stretch>
            <a:fillRect/>
          </a:stretch>
        </p:blipFill>
        <p:spPr>
          <a:xfrm>
            <a:off x="426435" y="390709"/>
            <a:ext cx="5892040" cy="3168768"/>
          </a:xfrm>
          <a:prstGeom prst="rect">
            <a:avLst/>
          </a:prstGeom>
        </p:spPr>
      </p:pic>
      <p:pic>
        <p:nvPicPr>
          <p:cNvPr id="5" name="Picture 4">
            <a:extLst>
              <a:ext uri="{FF2B5EF4-FFF2-40B4-BE49-F238E27FC236}">
                <a16:creationId xmlns:a16="http://schemas.microsoft.com/office/drawing/2014/main" id="{87A487AA-70B6-F01F-A370-E2C3AF3F02B8}"/>
              </a:ext>
            </a:extLst>
          </p:cNvPr>
          <p:cNvPicPr>
            <a:picLocks noChangeAspect="1"/>
          </p:cNvPicPr>
          <p:nvPr/>
        </p:nvPicPr>
        <p:blipFill>
          <a:blip r:embed="rId3"/>
          <a:stretch>
            <a:fillRect/>
          </a:stretch>
        </p:blipFill>
        <p:spPr>
          <a:xfrm>
            <a:off x="5356795" y="1149050"/>
            <a:ext cx="6298130" cy="1347472"/>
          </a:xfrm>
          <a:prstGeom prst="rect">
            <a:avLst/>
          </a:prstGeom>
        </p:spPr>
      </p:pic>
      <p:sp>
        <p:nvSpPr>
          <p:cNvPr id="6" name="TextBox 5">
            <a:extLst>
              <a:ext uri="{FF2B5EF4-FFF2-40B4-BE49-F238E27FC236}">
                <a16:creationId xmlns:a16="http://schemas.microsoft.com/office/drawing/2014/main" id="{9F256A77-B781-722C-F095-4F3554B2E307}"/>
              </a:ext>
            </a:extLst>
          </p:cNvPr>
          <p:cNvSpPr txBox="1"/>
          <p:nvPr/>
        </p:nvSpPr>
        <p:spPr>
          <a:xfrm>
            <a:off x="454176" y="4072640"/>
            <a:ext cx="10697071" cy="3139321"/>
          </a:xfrm>
          <a:prstGeom prst="rect">
            <a:avLst/>
          </a:prstGeom>
          <a:noFill/>
        </p:spPr>
        <p:txBody>
          <a:bodyPr wrap="square" rtlCol="0">
            <a:spAutoFit/>
          </a:bodyPr>
          <a:lstStyle/>
          <a:p>
            <a:r>
              <a:rPr lang="en-US" b="1" dirty="0">
                <a:solidFill>
                  <a:srgbClr val="FF0000"/>
                </a:solidFill>
              </a:rPr>
              <a:t>Answer to </a:t>
            </a:r>
            <a:r>
              <a:rPr lang="en-US" b="1" i="1" u="sng" dirty="0">
                <a:solidFill>
                  <a:srgbClr val="FF0000"/>
                </a:solidFill>
              </a:rPr>
              <a:t>both</a:t>
            </a:r>
            <a:r>
              <a:rPr lang="en-US" b="1" dirty="0">
                <a:solidFill>
                  <a:srgbClr val="FF0000"/>
                </a:solidFill>
              </a:rPr>
              <a:t> #44 and #45:</a:t>
            </a:r>
            <a:r>
              <a:rPr lang="en-US" dirty="0">
                <a:solidFill>
                  <a:srgbClr val="FF0000"/>
                </a:solidFill>
              </a:rPr>
              <a:t> </a:t>
            </a:r>
            <a:r>
              <a:rPr lang="en-US" b="1" dirty="0">
                <a:solidFill>
                  <a:srgbClr val="FF0000"/>
                </a:solidFill>
              </a:rPr>
              <a:t>(b); </a:t>
            </a:r>
            <a:r>
              <a:rPr lang="en-US" i="1" dirty="0">
                <a:solidFill>
                  <a:srgbClr val="FF0000"/>
                </a:solidFill>
              </a:rPr>
              <a:t>PV</a:t>
            </a:r>
            <a:r>
              <a:rPr lang="en-US" dirty="0">
                <a:solidFill>
                  <a:srgbClr val="FF0000"/>
                </a:solidFill>
              </a:rPr>
              <a:t> increases so internal energy increases [</a:t>
            </a:r>
            <a:r>
              <a:rPr lang="en-US" i="1" dirty="0" err="1">
                <a:solidFill>
                  <a:srgbClr val="FF0000"/>
                </a:solidFill>
              </a:rPr>
              <a:t>E</a:t>
            </a:r>
            <a:r>
              <a:rPr lang="en-US" sz="1400" i="1" dirty="0" err="1">
                <a:solidFill>
                  <a:srgbClr val="FF0000"/>
                </a:solidFill>
              </a:rPr>
              <a:t>int</a:t>
            </a:r>
            <a:r>
              <a:rPr lang="en-US" dirty="0">
                <a:solidFill>
                  <a:srgbClr val="FF0000"/>
                </a:solidFill>
              </a:rPr>
              <a:t> = (3/2) </a:t>
            </a:r>
            <a:r>
              <a:rPr lang="en-US" i="1" dirty="0" err="1">
                <a:solidFill>
                  <a:srgbClr val="FF0000"/>
                </a:solidFill>
              </a:rPr>
              <a:t>NkT</a:t>
            </a:r>
            <a:r>
              <a:rPr lang="en-US" dirty="0">
                <a:solidFill>
                  <a:srgbClr val="FF0000"/>
                </a:solidFill>
              </a:rPr>
              <a:t> = (3/2) </a:t>
            </a:r>
            <a:r>
              <a:rPr lang="en-US" i="1" dirty="0">
                <a:solidFill>
                  <a:srgbClr val="FF0000"/>
                </a:solidFill>
              </a:rPr>
              <a:t>PV</a:t>
            </a:r>
            <a:r>
              <a:rPr lang="en-US" dirty="0">
                <a:solidFill>
                  <a:srgbClr val="FF0000"/>
                </a:solidFill>
              </a:rPr>
              <a:t>)].</a:t>
            </a:r>
          </a:p>
          <a:p>
            <a:r>
              <a:rPr lang="en-US" dirty="0">
                <a:solidFill>
                  <a:srgbClr val="0070C0"/>
                </a:solidFill>
              </a:rPr>
              <a:t>Correct-response rate on Process 1, Calculus-based:  69%; Algebra-based: 70%</a:t>
            </a:r>
          </a:p>
          <a:p>
            <a:r>
              <a:rPr lang="en-US" dirty="0">
                <a:solidFill>
                  <a:srgbClr val="0070C0"/>
                </a:solidFill>
              </a:rPr>
              <a:t>Correct-response rate on Process 2, Calculus-based: 43%; Algebra-based: 37%</a:t>
            </a:r>
          </a:p>
          <a:p>
            <a:endParaRPr lang="en-US" dirty="0">
              <a:solidFill>
                <a:srgbClr val="0070C0"/>
              </a:solidFill>
            </a:endParaRPr>
          </a:p>
          <a:p>
            <a:r>
              <a:rPr lang="en-US" b="1" i="1" dirty="0">
                <a:solidFill>
                  <a:schemeClr val="accent6">
                    <a:lumMod val="50000"/>
                  </a:schemeClr>
                </a:solidFill>
              </a:rPr>
              <a:t>Interviews: </a:t>
            </a:r>
            <a:r>
              <a:rPr lang="en-US" dirty="0">
                <a:solidFill>
                  <a:schemeClr val="accent6">
                    <a:lumMod val="50000"/>
                  </a:schemeClr>
                </a:solidFill>
              </a:rPr>
              <a:t>7 of 9 incorrect responses on Process 2 were justified by saying work done is positive so energy would decrease, thus ignoring the role of heat transfer. </a:t>
            </a:r>
          </a:p>
          <a:p>
            <a:endParaRPr lang="en-US" dirty="0">
              <a:solidFill>
                <a:schemeClr val="accent6">
                  <a:lumMod val="50000"/>
                </a:schemeClr>
              </a:solidFill>
            </a:endParaRPr>
          </a:p>
          <a:p>
            <a:r>
              <a:rPr lang="en-US" i="1" dirty="0">
                <a:solidFill>
                  <a:schemeClr val="accent6">
                    <a:lumMod val="50000"/>
                  </a:schemeClr>
                </a:solidFill>
              </a:rPr>
              <a:t>For Process 2, the salience of the right-pointing horizontal arrow indicating that positive work is done lured students into flawed arguments regarding work and ignoring heat transfer.</a:t>
            </a:r>
          </a:p>
          <a:p>
            <a:endParaRPr lang="en-US" dirty="0">
              <a:solidFill>
                <a:srgbClr val="0070C0"/>
              </a:solidFill>
            </a:endParaRPr>
          </a:p>
          <a:p>
            <a:endParaRPr lang="en-US" dirty="0">
              <a:solidFill>
                <a:srgbClr val="FF0000"/>
              </a:solidFill>
            </a:endParaRPr>
          </a:p>
        </p:txBody>
      </p:sp>
      <p:pic>
        <p:nvPicPr>
          <p:cNvPr id="8" name="Picture 7">
            <a:extLst>
              <a:ext uri="{FF2B5EF4-FFF2-40B4-BE49-F238E27FC236}">
                <a16:creationId xmlns:a16="http://schemas.microsoft.com/office/drawing/2014/main" id="{D08390BC-0B4E-821F-C26F-78B24CB2DAD2}"/>
              </a:ext>
            </a:extLst>
          </p:cNvPr>
          <p:cNvPicPr>
            <a:picLocks noChangeAspect="1"/>
          </p:cNvPicPr>
          <p:nvPr/>
        </p:nvPicPr>
        <p:blipFill>
          <a:blip r:embed="rId4"/>
          <a:stretch>
            <a:fillRect/>
          </a:stretch>
        </p:blipFill>
        <p:spPr>
          <a:xfrm>
            <a:off x="5356795" y="2621846"/>
            <a:ext cx="5858920" cy="1266033"/>
          </a:xfrm>
          <a:prstGeom prst="rect">
            <a:avLst/>
          </a:prstGeom>
        </p:spPr>
      </p:pic>
      <p:grpSp>
        <p:nvGrpSpPr>
          <p:cNvPr id="11" name="Group 10">
            <a:extLst>
              <a:ext uri="{FF2B5EF4-FFF2-40B4-BE49-F238E27FC236}">
                <a16:creationId xmlns:a16="http://schemas.microsoft.com/office/drawing/2014/main" id="{2DA4BBEE-2B8F-D010-5F38-FFCED6D0C575}"/>
              </a:ext>
            </a:extLst>
          </p:cNvPr>
          <p:cNvGrpSpPr/>
          <p:nvPr/>
        </p:nvGrpSpPr>
        <p:grpSpPr>
          <a:xfrm>
            <a:off x="8428383" y="4645295"/>
            <a:ext cx="3650145" cy="307777"/>
            <a:chOff x="8418444" y="4647780"/>
            <a:chExt cx="3650145" cy="307777"/>
          </a:xfrm>
        </p:grpSpPr>
        <p:sp>
          <p:nvSpPr>
            <p:cNvPr id="9" name="TextBox 8">
              <a:extLst>
                <a:ext uri="{FF2B5EF4-FFF2-40B4-BE49-F238E27FC236}">
                  <a16:creationId xmlns:a16="http://schemas.microsoft.com/office/drawing/2014/main" id="{761809C7-72EA-AF1D-0240-096551A26F10}"/>
                </a:ext>
              </a:extLst>
            </p:cNvPr>
            <p:cNvSpPr txBox="1"/>
            <p:nvPr/>
          </p:nvSpPr>
          <p:spPr>
            <a:xfrm>
              <a:off x="8977521" y="4647780"/>
              <a:ext cx="3091068" cy="307777"/>
            </a:xfrm>
            <a:prstGeom prst="rect">
              <a:avLst/>
            </a:prstGeom>
            <a:noFill/>
          </p:spPr>
          <p:txBody>
            <a:bodyPr wrap="square" rtlCol="0">
              <a:spAutoFit/>
            </a:bodyPr>
            <a:lstStyle/>
            <a:p>
              <a:r>
                <a:rPr lang="en-US" sz="1400" i="1" dirty="0">
                  <a:solidFill>
                    <a:srgbClr val="FF0000"/>
                  </a:solidFill>
                </a:rPr>
                <a:t>More incorrect answers on Process 2</a:t>
              </a:r>
            </a:p>
          </p:txBody>
        </p:sp>
        <p:sp>
          <p:nvSpPr>
            <p:cNvPr id="10" name="Arrow: Left 9">
              <a:extLst>
                <a:ext uri="{FF2B5EF4-FFF2-40B4-BE49-F238E27FC236}">
                  <a16:creationId xmlns:a16="http://schemas.microsoft.com/office/drawing/2014/main" id="{14131518-D1E9-8EE0-F9AC-3E1D1F49B664}"/>
                </a:ext>
              </a:extLst>
            </p:cNvPr>
            <p:cNvSpPr/>
            <p:nvPr/>
          </p:nvSpPr>
          <p:spPr>
            <a:xfrm>
              <a:off x="8418444" y="4718256"/>
              <a:ext cx="531744" cy="166826"/>
            </a:xfrm>
            <a:prstGeom prst="lef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a:extLst>
              <a:ext uri="{FF2B5EF4-FFF2-40B4-BE49-F238E27FC236}">
                <a16:creationId xmlns:a16="http://schemas.microsoft.com/office/drawing/2014/main" id="{9356C4BB-DBBE-064C-F58B-49B3A6516F63}"/>
              </a:ext>
            </a:extLst>
          </p:cNvPr>
          <p:cNvSpPr/>
          <p:nvPr/>
        </p:nvSpPr>
        <p:spPr>
          <a:xfrm>
            <a:off x="6483531" y="1412966"/>
            <a:ext cx="627018" cy="193765"/>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9246D27A-7569-009B-47FE-B884FE1CE7BD}"/>
              </a:ext>
            </a:extLst>
          </p:cNvPr>
          <p:cNvSpPr/>
          <p:nvPr/>
        </p:nvSpPr>
        <p:spPr>
          <a:xfrm>
            <a:off x="6355079" y="2844535"/>
            <a:ext cx="596538" cy="193765"/>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F9D95530-E029-3D0E-9900-A188F57EFCAE}"/>
              </a:ext>
            </a:extLst>
          </p:cNvPr>
          <p:cNvSpPr txBox="1"/>
          <p:nvPr/>
        </p:nvSpPr>
        <p:spPr>
          <a:xfrm>
            <a:off x="10021475" y="3601647"/>
            <a:ext cx="1023037" cy="369332"/>
          </a:xfrm>
          <a:prstGeom prst="rect">
            <a:avLst/>
          </a:prstGeom>
          <a:noFill/>
        </p:spPr>
        <p:txBody>
          <a:bodyPr wrap="none" rtlCol="0">
            <a:spAutoFit/>
          </a:bodyPr>
          <a:lstStyle/>
          <a:p>
            <a:r>
              <a:rPr lang="en-US" dirty="0">
                <a:solidFill>
                  <a:srgbClr val="FF0000"/>
                </a:solidFill>
              </a:rPr>
              <a:t>[</a:t>
            </a:r>
            <a:r>
              <a:rPr lang="en-US" i="1" dirty="0">
                <a:solidFill>
                  <a:srgbClr val="FF0000"/>
                </a:solidFill>
              </a:rPr>
              <a:t>N</a:t>
            </a:r>
            <a:r>
              <a:rPr lang="en-US" dirty="0">
                <a:solidFill>
                  <a:srgbClr val="FF0000"/>
                </a:solidFill>
              </a:rPr>
              <a:t> ≈500]</a:t>
            </a:r>
          </a:p>
        </p:txBody>
      </p:sp>
    </p:spTree>
    <p:extLst>
      <p:ext uri="{BB962C8B-B14F-4D97-AF65-F5344CB8AC3E}">
        <p14:creationId xmlns:p14="http://schemas.microsoft.com/office/powerpoint/2010/main" val="3131891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1D66BA9-C859-0F1C-14B6-FD07E761E8B7}"/>
              </a:ext>
            </a:extLst>
          </p:cNvPr>
          <p:cNvSpPr txBox="1"/>
          <p:nvPr/>
        </p:nvSpPr>
        <p:spPr>
          <a:xfrm>
            <a:off x="2462349" y="1999345"/>
            <a:ext cx="8501742" cy="1815882"/>
          </a:xfrm>
          <a:prstGeom prst="rect">
            <a:avLst/>
          </a:prstGeom>
          <a:noFill/>
        </p:spPr>
        <p:txBody>
          <a:bodyPr wrap="square">
            <a:spAutoFit/>
          </a:bodyPr>
          <a:lstStyle/>
          <a:p>
            <a:r>
              <a:rPr lang="en-US" sz="2800" dirty="0"/>
              <a:t>The use of a horizontal arrow on a </a:t>
            </a:r>
            <a:r>
              <a:rPr lang="en-US" sz="2800" i="1" dirty="0"/>
              <a:t>PV</a:t>
            </a:r>
            <a:r>
              <a:rPr lang="en-US" sz="2800" dirty="0"/>
              <a:t> diagram (instead of an arrow pointed straight up) lured students into unproductive considerations regarding </a:t>
            </a:r>
            <a:r>
              <a:rPr lang="en-US" sz="2800" i="1" dirty="0"/>
              <a:t>work</a:t>
            </a:r>
            <a:r>
              <a:rPr lang="en-US" sz="2800" dirty="0"/>
              <a:t>, lowering the correct-response rate by 26-33%.</a:t>
            </a:r>
          </a:p>
        </p:txBody>
      </p:sp>
      <p:sp>
        <p:nvSpPr>
          <p:cNvPr id="5" name="Arrow: Up 4">
            <a:extLst>
              <a:ext uri="{FF2B5EF4-FFF2-40B4-BE49-F238E27FC236}">
                <a16:creationId xmlns:a16="http://schemas.microsoft.com/office/drawing/2014/main" id="{7B1EFEC6-4F5E-0DEC-762E-3B3805DE2F08}"/>
              </a:ext>
            </a:extLst>
          </p:cNvPr>
          <p:cNvSpPr/>
          <p:nvPr/>
        </p:nvSpPr>
        <p:spPr>
          <a:xfrm>
            <a:off x="4372790" y="4119152"/>
            <a:ext cx="167640" cy="978408"/>
          </a:xfrm>
          <a:prstGeom prst="upArrow">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Up 7">
            <a:extLst>
              <a:ext uri="{FF2B5EF4-FFF2-40B4-BE49-F238E27FC236}">
                <a16:creationId xmlns:a16="http://schemas.microsoft.com/office/drawing/2014/main" id="{D69BD5AA-05E8-9658-23DF-CAE9BF17E33A}"/>
              </a:ext>
            </a:extLst>
          </p:cNvPr>
          <p:cNvSpPr/>
          <p:nvPr/>
        </p:nvSpPr>
        <p:spPr>
          <a:xfrm rot="5400000">
            <a:off x="6962503" y="4178805"/>
            <a:ext cx="167640" cy="978408"/>
          </a:xfrm>
          <a:prstGeom prst="upArrow">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623190ED-DE0D-9A40-50E3-0932DE28CB62}"/>
              </a:ext>
            </a:extLst>
          </p:cNvPr>
          <p:cNvSpPr txBox="1"/>
          <p:nvPr/>
        </p:nvSpPr>
        <p:spPr>
          <a:xfrm>
            <a:off x="6851468" y="5273909"/>
            <a:ext cx="389709" cy="584775"/>
          </a:xfrm>
          <a:prstGeom prst="rect">
            <a:avLst/>
          </a:prstGeom>
          <a:noFill/>
        </p:spPr>
        <p:txBody>
          <a:bodyPr wrap="square" rtlCol="0">
            <a:spAutoFit/>
          </a:bodyPr>
          <a:lstStyle/>
          <a:p>
            <a:r>
              <a:rPr lang="en-US" sz="3200" i="1" dirty="0">
                <a:solidFill>
                  <a:srgbClr val="FF0000"/>
                </a:solidFill>
              </a:rPr>
              <a:t>X</a:t>
            </a:r>
          </a:p>
        </p:txBody>
      </p:sp>
      <p:sp>
        <p:nvSpPr>
          <p:cNvPr id="10" name="TextBox 9">
            <a:extLst>
              <a:ext uri="{FF2B5EF4-FFF2-40B4-BE49-F238E27FC236}">
                <a16:creationId xmlns:a16="http://schemas.microsoft.com/office/drawing/2014/main" id="{84CAD596-9F02-89EC-3477-4CB02DA2607B}"/>
              </a:ext>
            </a:extLst>
          </p:cNvPr>
          <p:cNvSpPr txBox="1"/>
          <p:nvPr/>
        </p:nvSpPr>
        <p:spPr>
          <a:xfrm>
            <a:off x="4225832" y="5234720"/>
            <a:ext cx="420190" cy="586960"/>
          </a:xfrm>
          <a:prstGeom prst="rect">
            <a:avLst/>
          </a:prstGeom>
          <a:noFill/>
        </p:spPr>
        <p:txBody>
          <a:bodyPr wrap="square" rtlCol="0">
            <a:spAutoFit/>
          </a:bodyPr>
          <a:lstStyle/>
          <a:p>
            <a:r>
              <a:rPr lang="en-US" sz="3200" b="1" dirty="0">
                <a:solidFill>
                  <a:schemeClr val="accent6">
                    <a:lumMod val="75000"/>
                  </a:schemeClr>
                </a:solidFill>
              </a:rPr>
              <a:t>✓</a:t>
            </a:r>
            <a:endParaRPr lang="en-US" sz="3200" b="1" i="1" dirty="0">
              <a:solidFill>
                <a:schemeClr val="accent6">
                  <a:lumMod val="75000"/>
                </a:schemeClr>
              </a:solidFill>
            </a:endParaRPr>
          </a:p>
        </p:txBody>
      </p:sp>
    </p:spTree>
    <p:extLst>
      <p:ext uri="{BB962C8B-B14F-4D97-AF65-F5344CB8AC3E}">
        <p14:creationId xmlns:p14="http://schemas.microsoft.com/office/powerpoint/2010/main" val="25188740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6F0273-C9FF-C3EB-DC19-395389EBD38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9E21DD8-1F17-B8DD-FB35-FEDEE656672A}"/>
              </a:ext>
            </a:extLst>
          </p:cNvPr>
          <p:cNvSpPr>
            <a:spLocks noGrp="1"/>
          </p:cNvSpPr>
          <p:nvPr>
            <p:ph type="title"/>
          </p:nvPr>
        </p:nvSpPr>
        <p:spPr/>
        <p:txBody>
          <a:bodyPr>
            <a:normAutofit/>
          </a:bodyPr>
          <a:lstStyle/>
          <a:p>
            <a:pPr algn="ctr"/>
            <a:r>
              <a:rPr lang="en-US" sz="3600" dirty="0"/>
              <a:t>Targeted Concepts (among others)</a:t>
            </a:r>
            <a:br>
              <a:rPr lang="en-US" sz="3600" dirty="0"/>
            </a:br>
            <a:r>
              <a:rPr lang="en-US" sz="2200" dirty="0"/>
              <a:t>(</a:t>
            </a:r>
            <a:r>
              <a:rPr lang="en-US" sz="2200" i="1" dirty="0"/>
              <a:t>E</a:t>
            </a:r>
            <a:r>
              <a:rPr lang="en-US" sz="2200" dirty="0"/>
              <a:t>= internal energy; </a:t>
            </a:r>
            <a:r>
              <a:rPr lang="en-US" sz="2200" i="1" dirty="0"/>
              <a:t>W</a:t>
            </a:r>
            <a:r>
              <a:rPr lang="en-US" sz="2200" dirty="0"/>
              <a:t> = work done </a:t>
            </a:r>
            <a:r>
              <a:rPr lang="en-US" sz="2200" i="1" dirty="0"/>
              <a:t>by</a:t>
            </a:r>
            <a:r>
              <a:rPr lang="en-US" sz="2200" dirty="0"/>
              <a:t> system; </a:t>
            </a:r>
            <a:r>
              <a:rPr lang="en-US" sz="2200" i="1" dirty="0"/>
              <a:t>Q</a:t>
            </a:r>
            <a:r>
              <a:rPr lang="en-US" sz="2200" dirty="0"/>
              <a:t> = heat transfer </a:t>
            </a:r>
            <a:r>
              <a:rPr lang="en-US" sz="2200" i="1" dirty="0"/>
              <a:t>to</a:t>
            </a:r>
            <a:r>
              <a:rPr lang="en-US" sz="2200" dirty="0"/>
              <a:t> system)</a:t>
            </a:r>
          </a:p>
        </p:txBody>
      </p:sp>
      <p:sp>
        <p:nvSpPr>
          <p:cNvPr id="3" name="Content Placeholder 2">
            <a:extLst>
              <a:ext uri="{FF2B5EF4-FFF2-40B4-BE49-F238E27FC236}">
                <a16:creationId xmlns:a16="http://schemas.microsoft.com/office/drawing/2014/main" id="{0E9C5D66-E1A1-3DF9-EC49-35AFBFA97FF3}"/>
              </a:ext>
            </a:extLst>
          </p:cNvPr>
          <p:cNvSpPr>
            <a:spLocks noGrp="1"/>
          </p:cNvSpPr>
          <p:nvPr>
            <p:ph idx="1"/>
          </p:nvPr>
        </p:nvSpPr>
        <p:spPr/>
        <p:txBody>
          <a:bodyPr>
            <a:normAutofit/>
          </a:bodyPr>
          <a:lstStyle/>
          <a:p>
            <a:r>
              <a:rPr lang="en-US" sz="2400" b="0" i="1" u="none" strike="noStrike" baseline="0" dirty="0">
                <a:solidFill>
                  <a:schemeClr val="bg2"/>
                </a:solidFill>
                <a:latin typeface="Arial" panose="020B0604020202020204" pitchFamily="34" charset="0"/>
                <a:cs typeface="Arial" panose="020B0604020202020204" pitchFamily="34" charset="0"/>
              </a:rPr>
              <a:t>E</a:t>
            </a:r>
            <a:r>
              <a:rPr lang="en-US" sz="2400" b="0" i="0" u="none" strike="noStrike" baseline="0" dirty="0">
                <a:solidFill>
                  <a:schemeClr val="bg2"/>
                </a:solidFill>
                <a:latin typeface="Arial" panose="020B0604020202020204" pitchFamily="34" charset="0"/>
                <a:cs typeface="Arial" panose="020B0604020202020204" pitchFamily="34" charset="0"/>
              </a:rPr>
              <a:t> is proportional to </a:t>
            </a:r>
            <a:r>
              <a:rPr lang="en-US" sz="2400" b="0" i="1" u="none" strike="noStrike" baseline="0" dirty="0">
                <a:solidFill>
                  <a:schemeClr val="bg2"/>
                </a:solidFill>
                <a:latin typeface="Arial" panose="020B0604020202020204" pitchFamily="34" charset="0"/>
                <a:cs typeface="Arial" panose="020B0604020202020204" pitchFamily="34" charset="0"/>
              </a:rPr>
              <a:t>T</a:t>
            </a:r>
            <a:r>
              <a:rPr lang="en-US" sz="2400" b="0" i="0" u="none" strike="noStrike" baseline="0" dirty="0">
                <a:solidFill>
                  <a:schemeClr val="bg2"/>
                </a:solidFill>
                <a:latin typeface="Arial" panose="020B0604020202020204" pitchFamily="34" charset="0"/>
                <a:cs typeface="Arial" panose="020B0604020202020204" pitchFamily="34" charset="0"/>
              </a:rPr>
              <a:t> for an ideal gas</a:t>
            </a:r>
          </a:p>
          <a:p>
            <a:pPr>
              <a:spcBef>
                <a:spcPts val="1800"/>
              </a:spcBef>
            </a:pPr>
            <a:r>
              <a:rPr lang="en-US" sz="2400" b="0" i="0" u="none" strike="noStrike" baseline="0" dirty="0">
                <a:solidFill>
                  <a:schemeClr val="bg2"/>
                </a:solidFill>
                <a:latin typeface="Arial" panose="020B0604020202020204" pitchFamily="34" charset="0"/>
                <a:cs typeface="Arial" panose="020B0604020202020204" pitchFamily="34" charset="0"/>
              </a:rPr>
              <a:t>The sign of </a:t>
            </a:r>
            <a:r>
              <a:rPr lang="en-US" sz="2400" b="0" i="1" u="none" strike="noStrike" baseline="0" dirty="0">
                <a:solidFill>
                  <a:schemeClr val="bg2"/>
                </a:solidFill>
                <a:latin typeface="Arial" panose="020B0604020202020204" pitchFamily="34" charset="0"/>
                <a:cs typeface="Arial" panose="020B0604020202020204" pitchFamily="34" charset="0"/>
              </a:rPr>
              <a:t>ΔE</a:t>
            </a:r>
            <a:r>
              <a:rPr lang="en-US" sz="2400" b="0" i="0" u="none" strike="noStrike" baseline="0" dirty="0">
                <a:solidFill>
                  <a:schemeClr val="bg2"/>
                </a:solidFill>
                <a:latin typeface="Arial" panose="020B0604020202020204" pitchFamily="34" charset="0"/>
                <a:cs typeface="Arial" panose="020B0604020202020204" pitchFamily="34" charset="0"/>
              </a:rPr>
              <a:t> for an ideal gas is determined by whether the product </a:t>
            </a:r>
            <a:r>
              <a:rPr lang="en-US" sz="2400" b="0" i="1" u="none" strike="noStrike" baseline="0" dirty="0">
                <a:solidFill>
                  <a:schemeClr val="bg2"/>
                </a:solidFill>
                <a:latin typeface="Arial" panose="020B0604020202020204" pitchFamily="34" charset="0"/>
                <a:cs typeface="Arial" panose="020B0604020202020204" pitchFamily="34" charset="0"/>
              </a:rPr>
              <a:t>PV</a:t>
            </a:r>
            <a:r>
              <a:rPr lang="en-US" sz="2400" b="0" i="0" u="none" strike="noStrike" baseline="0" dirty="0">
                <a:solidFill>
                  <a:schemeClr val="bg2"/>
                </a:solidFill>
                <a:latin typeface="Arial" panose="020B0604020202020204" pitchFamily="34" charset="0"/>
                <a:cs typeface="Arial" panose="020B0604020202020204" pitchFamily="34" charset="0"/>
              </a:rPr>
              <a:t> is increasing or decreasing</a:t>
            </a:r>
          </a:p>
          <a:p>
            <a:pPr>
              <a:spcBef>
                <a:spcPts val="1800"/>
              </a:spcBef>
            </a:pPr>
            <a:r>
              <a:rPr lang="en-US" sz="2400" b="0" i="1" u="none" strike="noStrike" baseline="0" dirty="0">
                <a:solidFill>
                  <a:srgbClr val="231F20"/>
                </a:solidFill>
                <a:latin typeface="Arial" panose="020B0604020202020204" pitchFamily="34" charset="0"/>
                <a:cs typeface="Arial" panose="020B0604020202020204" pitchFamily="34" charset="0"/>
              </a:rPr>
              <a:t>W</a:t>
            </a:r>
            <a:r>
              <a:rPr lang="en-US" sz="2400" b="0" i="0" u="none" strike="noStrike" baseline="0" dirty="0">
                <a:solidFill>
                  <a:srgbClr val="231F20"/>
                </a:solidFill>
                <a:latin typeface="Arial" panose="020B0604020202020204" pitchFamily="34" charset="0"/>
                <a:cs typeface="Arial" panose="020B0604020202020204" pitchFamily="34" charset="0"/>
              </a:rPr>
              <a:t> is positive for an expansion</a:t>
            </a:r>
          </a:p>
          <a:p>
            <a:pPr>
              <a:spcBef>
                <a:spcPts val="1800"/>
              </a:spcBef>
            </a:pPr>
            <a:r>
              <a:rPr lang="en-US" sz="2400" dirty="0">
                <a:solidFill>
                  <a:schemeClr val="bg2"/>
                </a:solidFill>
                <a:latin typeface="Arial" panose="020B0604020202020204" pitchFamily="34" charset="0"/>
                <a:cs typeface="Arial" panose="020B0604020202020204" pitchFamily="34" charset="0"/>
              </a:rPr>
              <a:t>In a reversible isothermal process, </a:t>
            </a:r>
            <a:r>
              <a:rPr lang="en-US" sz="2400" i="1" dirty="0">
                <a:solidFill>
                  <a:schemeClr val="bg2"/>
                </a:solidFill>
                <a:latin typeface="Arial" panose="020B0604020202020204" pitchFamily="34" charset="0"/>
                <a:cs typeface="Arial" panose="020B0604020202020204" pitchFamily="34" charset="0"/>
              </a:rPr>
              <a:t>Q ≠ 0 </a:t>
            </a:r>
            <a:r>
              <a:rPr lang="en-US" sz="2400" dirty="0">
                <a:solidFill>
                  <a:schemeClr val="bg2"/>
                </a:solidFill>
                <a:latin typeface="Arial" panose="020B0604020202020204" pitchFamily="34" charset="0"/>
                <a:cs typeface="Arial" panose="020B0604020202020204" pitchFamily="34" charset="0"/>
              </a:rPr>
              <a:t>and the sign of </a:t>
            </a:r>
            <a:r>
              <a:rPr lang="en-US" sz="2400" i="1" dirty="0">
                <a:solidFill>
                  <a:schemeClr val="bg2"/>
                </a:solidFill>
                <a:latin typeface="Arial" panose="020B0604020202020204" pitchFamily="34" charset="0"/>
                <a:cs typeface="Arial" panose="020B0604020202020204" pitchFamily="34" charset="0"/>
              </a:rPr>
              <a:t>Q</a:t>
            </a:r>
            <a:r>
              <a:rPr lang="en-US" sz="2400" dirty="0">
                <a:solidFill>
                  <a:schemeClr val="bg2"/>
                </a:solidFill>
                <a:latin typeface="Arial" panose="020B0604020202020204" pitchFamily="34" charset="0"/>
                <a:cs typeface="Arial" panose="020B0604020202020204" pitchFamily="34" charset="0"/>
              </a:rPr>
              <a:t> is determined by whether volume is increasing or decreasing</a:t>
            </a:r>
          </a:p>
          <a:p>
            <a:pPr>
              <a:spcBef>
                <a:spcPts val="1800"/>
              </a:spcBef>
            </a:pPr>
            <a:endParaRPr lang="en-US" sz="2400" b="0" i="0" u="none" strike="noStrike" baseline="0" dirty="0">
              <a:solidFill>
                <a:srgbClr val="231F20"/>
              </a:solidFill>
              <a:latin typeface="Arial" panose="020B0604020202020204" pitchFamily="34" charset="0"/>
              <a:cs typeface="Arial" panose="020B0604020202020204" pitchFamily="34" charset="0"/>
            </a:endParaRPr>
          </a:p>
          <a:p>
            <a:pPr marL="0" indent="0" algn="l">
              <a:buNone/>
            </a:pPr>
            <a:endParaRPr lang="en-US" dirty="0"/>
          </a:p>
        </p:txBody>
      </p:sp>
    </p:spTree>
    <p:extLst>
      <p:ext uri="{BB962C8B-B14F-4D97-AF65-F5344CB8AC3E}">
        <p14:creationId xmlns:p14="http://schemas.microsoft.com/office/powerpoint/2010/main" val="6304316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838751-071A-E076-7200-4ACE76E93F0A}"/>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E3194C17-20CB-3736-FD07-D448FAD87567}"/>
              </a:ext>
            </a:extLst>
          </p:cNvPr>
          <p:cNvPicPr>
            <a:picLocks noChangeAspect="1"/>
          </p:cNvPicPr>
          <p:nvPr/>
        </p:nvPicPr>
        <p:blipFill>
          <a:blip r:embed="rId2"/>
          <a:stretch>
            <a:fillRect/>
          </a:stretch>
        </p:blipFill>
        <p:spPr>
          <a:xfrm>
            <a:off x="1853165" y="854050"/>
            <a:ext cx="8315752" cy="5077086"/>
          </a:xfrm>
          <a:prstGeom prst="rect">
            <a:avLst/>
          </a:prstGeom>
        </p:spPr>
      </p:pic>
      <p:sp>
        <p:nvSpPr>
          <p:cNvPr id="5" name="Rectangle 4">
            <a:extLst>
              <a:ext uri="{FF2B5EF4-FFF2-40B4-BE49-F238E27FC236}">
                <a16:creationId xmlns:a16="http://schemas.microsoft.com/office/drawing/2014/main" id="{5ACB787A-A99F-9AE5-A577-519777355CC6}"/>
              </a:ext>
            </a:extLst>
          </p:cNvPr>
          <p:cNvSpPr/>
          <p:nvPr/>
        </p:nvSpPr>
        <p:spPr>
          <a:xfrm>
            <a:off x="2169862" y="3729505"/>
            <a:ext cx="7641562" cy="488072"/>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01739B28-1352-267C-9129-39D2501A2538}"/>
              </a:ext>
            </a:extLst>
          </p:cNvPr>
          <p:cNvSpPr/>
          <p:nvPr/>
        </p:nvSpPr>
        <p:spPr>
          <a:xfrm>
            <a:off x="2169862" y="3231534"/>
            <a:ext cx="7641562" cy="488072"/>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B3B976D-78FB-047E-61F4-C53ECA189B04}"/>
              </a:ext>
            </a:extLst>
          </p:cNvPr>
          <p:cNvSpPr/>
          <p:nvPr/>
        </p:nvSpPr>
        <p:spPr>
          <a:xfrm>
            <a:off x="2275219" y="4629572"/>
            <a:ext cx="7641562" cy="264645"/>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CDF4D8CB-BC80-5B9F-4393-3CCA825FEF22}"/>
              </a:ext>
            </a:extLst>
          </p:cNvPr>
          <p:cNvSpPr txBox="1"/>
          <p:nvPr/>
        </p:nvSpPr>
        <p:spPr>
          <a:xfrm>
            <a:off x="3391988" y="400594"/>
            <a:ext cx="5022465" cy="369332"/>
          </a:xfrm>
          <a:prstGeom prst="rect">
            <a:avLst/>
          </a:prstGeom>
          <a:noFill/>
          <a:ln w="28575">
            <a:solidFill>
              <a:srgbClr val="FF0000"/>
            </a:solidFill>
          </a:ln>
        </p:spPr>
        <p:txBody>
          <a:bodyPr wrap="none" rtlCol="0">
            <a:spAutoFit/>
          </a:bodyPr>
          <a:lstStyle/>
          <a:p>
            <a:r>
              <a:rPr lang="en-US" b="1" i="1" dirty="0">
                <a:solidFill>
                  <a:srgbClr val="FF0000"/>
                </a:solidFill>
              </a:rPr>
              <a:t>Information provided to students on first page:</a:t>
            </a:r>
          </a:p>
        </p:txBody>
      </p:sp>
    </p:spTree>
    <p:extLst>
      <p:ext uri="{BB962C8B-B14F-4D97-AF65-F5344CB8AC3E}">
        <p14:creationId xmlns:p14="http://schemas.microsoft.com/office/powerpoint/2010/main" val="3398274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D5342943-5165-DD22-F5C4-0BD60A9F7194}"/>
              </a:ext>
            </a:extLst>
          </p:cNvPr>
          <p:cNvGrpSpPr/>
          <p:nvPr/>
        </p:nvGrpSpPr>
        <p:grpSpPr>
          <a:xfrm>
            <a:off x="326026" y="2847119"/>
            <a:ext cx="8180155" cy="2537397"/>
            <a:chOff x="421378" y="644604"/>
            <a:chExt cx="8180155" cy="2537397"/>
          </a:xfrm>
        </p:grpSpPr>
        <p:pic>
          <p:nvPicPr>
            <p:cNvPr id="3" name="Picture 2">
              <a:extLst>
                <a:ext uri="{FF2B5EF4-FFF2-40B4-BE49-F238E27FC236}">
                  <a16:creationId xmlns:a16="http://schemas.microsoft.com/office/drawing/2014/main" id="{72A7754A-E83F-84F8-D3D6-328BAAC30234}"/>
                </a:ext>
              </a:extLst>
            </p:cNvPr>
            <p:cNvPicPr>
              <a:picLocks noChangeAspect="1"/>
            </p:cNvPicPr>
            <p:nvPr/>
          </p:nvPicPr>
          <p:blipFill>
            <a:blip r:embed="rId2"/>
            <a:stretch>
              <a:fillRect/>
            </a:stretch>
          </p:blipFill>
          <p:spPr>
            <a:xfrm>
              <a:off x="421378" y="644604"/>
              <a:ext cx="7868054" cy="676310"/>
            </a:xfrm>
            <a:prstGeom prst="rect">
              <a:avLst/>
            </a:prstGeom>
          </p:spPr>
        </p:pic>
        <p:pic>
          <p:nvPicPr>
            <p:cNvPr id="5" name="Picture 4">
              <a:extLst>
                <a:ext uri="{FF2B5EF4-FFF2-40B4-BE49-F238E27FC236}">
                  <a16:creationId xmlns:a16="http://schemas.microsoft.com/office/drawing/2014/main" id="{49E9EBE9-C33B-60C4-5D0E-86DF841B1BC3}"/>
                </a:ext>
              </a:extLst>
            </p:cNvPr>
            <p:cNvPicPr>
              <a:picLocks noChangeAspect="1"/>
            </p:cNvPicPr>
            <p:nvPr/>
          </p:nvPicPr>
          <p:blipFill>
            <a:blip r:embed="rId3"/>
            <a:stretch>
              <a:fillRect/>
            </a:stretch>
          </p:blipFill>
          <p:spPr>
            <a:xfrm>
              <a:off x="685851" y="1419785"/>
              <a:ext cx="7915682" cy="1762216"/>
            </a:xfrm>
            <a:prstGeom prst="rect">
              <a:avLst/>
            </a:prstGeom>
          </p:spPr>
        </p:pic>
      </p:grpSp>
      <p:grpSp>
        <p:nvGrpSpPr>
          <p:cNvPr id="18" name="Group 17">
            <a:extLst>
              <a:ext uri="{FF2B5EF4-FFF2-40B4-BE49-F238E27FC236}">
                <a16:creationId xmlns:a16="http://schemas.microsoft.com/office/drawing/2014/main" id="{2EE33299-FA2D-89BF-B230-E656239D29B7}"/>
              </a:ext>
            </a:extLst>
          </p:cNvPr>
          <p:cNvGrpSpPr/>
          <p:nvPr/>
        </p:nvGrpSpPr>
        <p:grpSpPr>
          <a:xfrm>
            <a:off x="0" y="291571"/>
            <a:ext cx="8577622" cy="2405136"/>
            <a:chOff x="195173" y="3673987"/>
            <a:chExt cx="8577622" cy="2405136"/>
          </a:xfrm>
        </p:grpSpPr>
        <p:pic>
          <p:nvPicPr>
            <p:cNvPr id="7" name="Picture 6">
              <a:extLst>
                <a:ext uri="{FF2B5EF4-FFF2-40B4-BE49-F238E27FC236}">
                  <a16:creationId xmlns:a16="http://schemas.microsoft.com/office/drawing/2014/main" id="{1453ACC4-3175-6B5B-7716-EB46B4DF47C1}"/>
                </a:ext>
              </a:extLst>
            </p:cNvPr>
            <p:cNvPicPr>
              <a:picLocks noChangeAspect="1"/>
            </p:cNvPicPr>
            <p:nvPr/>
          </p:nvPicPr>
          <p:blipFill>
            <a:blip r:embed="rId4"/>
            <a:stretch>
              <a:fillRect/>
            </a:stretch>
          </p:blipFill>
          <p:spPr>
            <a:xfrm>
              <a:off x="195173" y="3673987"/>
              <a:ext cx="8220497" cy="619157"/>
            </a:xfrm>
            <a:prstGeom prst="rect">
              <a:avLst/>
            </a:prstGeom>
          </p:spPr>
        </p:pic>
        <p:pic>
          <p:nvPicPr>
            <p:cNvPr id="9" name="Picture 8">
              <a:extLst>
                <a:ext uri="{FF2B5EF4-FFF2-40B4-BE49-F238E27FC236}">
                  <a16:creationId xmlns:a16="http://schemas.microsoft.com/office/drawing/2014/main" id="{B289B7BC-1902-B6F2-8A90-2BC6ECFE08FA}"/>
                </a:ext>
              </a:extLst>
            </p:cNvPr>
            <p:cNvPicPr>
              <a:picLocks noChangeAspect="1"/>
            </p:cNvPicPr>
            <p:nvPr/>
          </p:nvPicPr>
          <p:blipFill>
            <a:blip r:embed="rId5"/>
            <a:stretch>
              <a:fillRect/>
            </a:stretch>
          </p:blipFill>
          <p:spPr>
            <a:xfrm>
              <a:off x="714231" y="4393111"/>
              <a:ext cx="8058564" cy="1686012"/>
            </a:xfrm>
            <a:prstGeom prst="rect">
              <a:avLst/>
            </a:prstGeom>
          </p:spPr>
        </p:pic>
      </p:grpSp>
      <p:sp>
        <p:nvSpPr>
          <p:cNvPr id="10" name="Rectangle 9">
            <a:extLst>
              <a:ext uri="{FF2B5EF4-FFF2-40B4-BE49-F238E27FC236}">
                <a16:creationId xmlns:a16="http://schemas.microsoft.com/office/drawing/2014/main" id="{BE2D26CF-97F1-3688-26E9-20D7BF725FB4}"/>
              </a:ext>
            </a:extLst>
          </p:cNvPr>
          <p:cNvSpPr/>
          <p:nvPr/>
        </p:nvSpPr>
        <p:spPr>
          <a:xfrm>
            <a:off x="1358369" y="1596573"/>
            <a:ext cx="4054526" cy="285199"/>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6CEDD35-742B-B5A4-F49B-2D2734D4DF5A}"/>
              </a:ext>
            </a:extLst>
          </p:cNvPr>
          <p:cNvSpPr/>
          <p:nvPr/>
        </p:nvSpPr>
        <p:spPr>
          <a:xfrm>
            <a:off x="1358369" y="4254426"/>
            <a:ext cx="4054526" cy="285199"/>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6881A5-C026-7E27-4479-743CAE42FEC8}"/>
              </a:ext>
            </a:extLst>
          </p:cNvPr>
          <p:cNvSpPr txBox="1"/>
          <p:nvPr/>
        </p:nvSpPr>
        <p:spPr>
          <a:xfrm>
            <a:off x="5963974" y="1447077"/>
            <a:ext cx="4432111" cy="646331"/>
          </a:xfrm>
          <a:prstGeom prst="rect">
            <a:avLst/>
          </a:prstGeom>
          <a:noFill/>
        </p:spPr>
        <p:txBody>
          <a:bodyPr wrap="none" rtlCol="0">
            <a:spAutoFit/>
          </a:bodyPr>
          <a:lstStyle/>
          <a:p>
            <a:pPr algn="ctr"/>
            <a:r>
              <a:rPr lang="en-US" b="1" u="sng" dirty="0">
                <a:solidFill>
                  <a:srgbClr val="0070C0"/>
                </a:solidFill>
              </a:rPr>
              <a:t>Correct-response rate</a:t>
            </a:r>
          </a:p>
          <a:p>
            <a:r>
              <a:rPr lang="en-US" dirty="0">
                <a:solidFill>
                  <a:srgbClr val="0070C0"/>
                </a:solidFill>
              </a:rPr>
              <a:t>Calculus-based: 65%; Algebra-based: 55%</a:t>
            </a:r>
          </a:p>
        </p:txBody>
      </p:sp>
      <p:sp>
        <p:nvSpPr>
          <p:cNvPr id="13" name="TextBox 12">
            <a:extLst>
              <a:ext uri="{FF2B5EF4-FFF2-40B4-BE49-F238E27FC236}">
                <a16:creationId xmlns:a16="http://schemas.microsoft.com/office/drawing/2014/main" id="{26C93329-53D2-F799-454D-E7D1A177A030}"/>
              </a:ext>
            </a:extLst>
          </p:cNvPr>
          <p:cNvSpPr txBox="1"/>
          <p:nvPr/>
        </p:nvSpPr>
        <p:spPr>
          <a:xfrm>
            <a:off x="5869991" y="4154390"/>
            <a:ext cx="4497834" cy="646331"/>
          </a:xfrm>
          <a:prstGeom prst="rect">
            <a:avLst/>
          </a:prstGeom>
          <a:noFill/>
        </p:spPr>
        <p:txBody>
          <a:bodyPr wrap="none" rtlCol="0">
            <a:spAutoFit/>
          </a:bodyPr>
          <a:lstStyle/>
          <a:p>
            <a:pPr algn="ctr"/>
            <a:r>
              <a:rPr lang="en-US" b="1" u="sng" dirty="0">
                <a:solidFill>
                  <a:srgbClr val="0070C0"/>
                </a:solidFill>
              </a:rPr>
              <a:t>Correct-response rate</a:t>
            </a:r>
          </a:p>
          <a:p>
            <a:r>
              <a:rPr lang="en-US" dirty="0">
                <a:solidFill>
                  <a:srgbClr val="0070C0"/>
                </a:solidFill>
              </a:rPr>
              <a:t>Calculus-based: 54%; Algebra-based: 41%</a:t>
            </a:r>
          </a:p>
        </p:txBody>
      </p:sp>
      <p:sp>
        <p:nvSpPr>
          <p:cNvPr id="15" name="TextBox 14">
            <a:extLst>
              <a:ext uri="{FF2B5EF4-FFF2-40B4-BE49-F238E27FC236}">
                <a16:creationId xmlns:a16="http://schemas.microsoft.com/office/drawing/2014/main" id="{765C000D-AE42-26DE-20B6-B5B74A3C160B}"/>
              </a:ext>
            </a:extLst>
          </p:cNvPr>
          <p:cNvSpPr txBox="1"/>
          <p:nvPr/>
        </p:nvSpPr>
        <p:spPr>
          <a:xfrm>
            <a:off x="5097047" y="2205638"/>
            <a:ext cx="6096406" cy="646331"/>
          </a:xfrm>
          <a:prstGeom prst="rect">
            <a:avLst/>
          </a:prstGeom>
          <a:noFill/>
        </p:spPr>
        <p:txBody>
          <a:bodyPr wrap="square">
            <a:spAutoFit/>
          </a:bodyPr>
          <a:lstStyle/>
          <a:p>
            <a:pPr algn="ctr"/>
            <a:r>
              <a:rPr lang="en-US" b="1" u="sng" dirty="0">
                <a:solidFill>
                  <a:srgbClr val="0070C0"/>
                </a:solidFill>
              </a:rPr>
              <a:t>Work = 0 responses</a:t>
            </a:r>
          </a:p>
          <a:p>
            <a:pPr algn="ctr"/>
            <a:r>
              <a:rPr lang="en-US" dirty="0">
                <a:solidFill>
                  <a:srgbClr val="0070C0"/>
                </a:solidFill>
              </a:rPr>
              <a:t>Calculus-based: 11%; Algebra-based: 16%</a:t>
            </a:r>
          </a:p>
        </p:txBody>
      </p:sp>
      <p:sp>
        <p:nvSpPr>
          <p:cNvPr id="16" name="TextBox 15">
            <a:extLst>
              <a:ext uri="{FF2B5EF4-FFF2-40B4-BE49-F238E27FC236}">
                <a16:creationId xmlns:a16="http://schemas.microsoft.com/office/drawing/2014/main" id="{BB6F4043-EFB9-D7B8-58D2-CE7BD87DC59B}"/>
              </a:ext>
            </a:extLst>
          </p:cNvPr>
          <p:cNvSpPr txBox="1"/>
          <p:nvPr/>
        </p:nvSpPr>
        <p:spPr>
          <a:xfrm>
            <a:off x="5003051" y="4974947"/>
            <a:ext cx="6096406" cy="646331"/>
          </a:xfrm>
          <a:prstGeom prst="rect">
            <a:avLst/>
          </a:prstGeom>
          <a:noFill/>
        </p:spPr>
        <p:txBody>
          <a:bodyPr wrap="square">
            <a:spAutoFit/>
          </a:bodyPr>
          <a:lstStyle/>
          <a:p>
            <a:pPr algn="ctr"/>
            <a:r>
              <a:rPr lang="en-US" b="1" u="sng" dirty="0">
                <a:solidFill>
                  <a:srgbClr val="0070C0"/>
                </a:solidFill>
              </a:rPr>
              <a:t>Work = 0 responses</a:t>
            </a:r>
          </a:p>
          <a:p>
            <a:pPr algn="ctr"/>
            <a:r>
              <a:rPr lang="en-US" dirty="0">
                <a:solidFill>
                  <a:srgbClr val="0070C0"/>
                </a:solidFill>
              </a:rPr>
              <a:t>Calculus-based: 19%; Algebra-based: 27%</a:t>
            </a:r>
          </a:p>
        </p:txBody>
      </p:sp>
      <p:sp>
        <p:nvSpPr>
          <p:cNvPr id="4" name="Rectangle 3">
            <a:extLst>
              <a:ext uri="{FF2B5EF4-FFF2-40B4-BE49-F238E27FC236}">
                <a16:creationId xmlns:a16="http://schemas.microsoft.com/office/drawing/2014/main" id="{88744A99-59C8-158C-1928-95931DD25C77}"/>
              </a:ext>
            </a:extLst>
          </p:cNvPr>
          <p:cNvSpPr/>
          <p:nvPr/>
        </p:nvSpPr>
        <p:spPr>
          <a:xfrm>
            <a:off x="4685210" y="366326"/>
            <a:ext cx="896983" cy="240093"/>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26FE2075-F8D0-4253-71AC-4B723F614905}"/>
              </a:ext>
            </a:extLst>
          </p:cNvPr>
          <p:cNvSpPr/>
          <p:nvPr/>
        </p:nvSpPr>
        <p:spPr>
          <a:xfrm>
            <a:off x="618307" y="3244906"/>
            <a:ext cx="896983" cy="240093"/>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F152D3A4-F00A-9A3D-1DB6-437CF0BA0C53}"/>
              </a:ext>
            </a:extLst>
          </p:cNvPr>
          <p:cNvSpPr txBox="1"/>
          <p:nvPr/>
        </p:nvSpPr>
        <p:spPr>
          <a:xfrm>
            <a:off x="10367825" y="3923998"/>
            <a:ext cx="1548759" cy="584775"/>
          </a:xfrm>
          <a:prstGeom prst="rect">
            <a:avLst/>
          </a:prstGeom>
          <a:noFill/>
        </p:spPr>
        <p:txBody>
          <a:bodyPr wrap="square" rtlCol="0">
            <a:spAutoFit/>
          </a:bodyPr>
          <a:lstStyle/>
          <a:p>
            <a:r>
              <a:rPr lang="en-US" sz="1600" i="1" dirty="0">
                <a:solidFill>
                  <a:srgbClr val="FF0000"/>
                </a:solidFill>
              </a:rPr>
              <a:t>Lower correct-response rate</a:t>
            </a:r>
          </a:p>
        </p:txBody>
      </p:sp>
      <p:sp>
        <p:nvSpPr>
          <p:cNvPr id="21" name="Arrow: Left 20">
            <a:extLst>
              <a:ext uri="{FF2B5EF4-FFF2-40B4-BE49-F238E27FC236}">
                <a16:creationId xmlns:a16="http://schemas.microsoft.com/office/drawing/2014/main" id="{9852C37D-0A77-933A-F54B-2C9181DF5DB4}"/>
              </a:ext>
            </a:extLst>
          </p:cNvPr>
          <p:cNvSpPr/>
          <p:nvPr/>
        </p:nvSpPr>
        <p:spPr>
          <a:xfrm>
            <a:off x="10544401" y="4541750"/>
            <a:ext cx="720635" cy="143691"/>
          </a:xfrm>
          <a:prstGeom prst="lef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208AB71-3416-B8AD-F289-12B184A9883D}"/>
              </a:ext>
            </a:extLst>
          </p:cNvPr>
          <p:cNvSpPr txBox="1"/>
          <p:nvPr/>
        </p:nvSpPr>
        <p:spPr>
          <a:xfrm>
            <a:off x="10367825" y="5618396"/>
            <a:ext cx="1351735" cy="584775"/>
          </a:xfrm>
          <a:prstGeom prst="rect">
            <a:avLst/>
          </a:prstGeom>
          <a:noFill/>
        </p:spPr>
        <p:txBody>
          <a:bodyPr wrap="square" rtlCol="0">
            <a:spAutoFit/>
          </a:bodyPr>
          <a:lstStyle/>
          <a:p>
            <a:r>
              <a:rPr lang="en-US" sz="1600" i="1" dirty="0">
                <a:solidFill>
                  <a:srgbClr val="FF0000"/>
                </a:solidFill>
              </a:rPr>
              <a:t>More W = 0 responses</a:t>
            </a:r>
          </a:p>
        </p:txBody>
      </p:sp>
      <p:sp>
        <p:nvSpPr>
          <p:cNvPr id="23" name="Arrow: Left 22">
            <a:extLst>
              <a:ext uri="{FF2B5EF4-FFF2-40B4-BE49-F238E27FC236}">
                <a16:creationId xmlns:a16="http://schemas.microsoft.com/office/drawing/2014/main" id="{D7DC62E2-4F66-FD17-2577-2E8E853EE1A7}"/>
              </a:ext>
            </a:extLst>
          </p:cNvPr>
          <p:cNvSpPr/>
          <p:nvPr/>
        </p:nvSpPr>
        <p:spPr>
          <a:xfrm>
            <a:off x="10532925" y="5334073"/>
            <a:ext cx="720635" cy="143691"/>
          </a:xfrm>
          <a:prstGeom prst="lef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F37F627C-D99B-A7AE-DE59-5189C47025B0}"/>
              </a:ext>
            </a:extLst>
          </p:cNvPr>
          <p:cNvSpPr txBox="1"/>
          <p:nvPr/>
        </p:nvSpPr>
        <p:spPr>
          <a:xfrm>
            <a:off x="4491532" y="5902786"/>
            <a:ext cx="2454775" cy="369332"/>
          </a:xfrm>
          <a:prstGeom prst="rect">
            <a:avLst/>
          </a:prstGeom>
          <a:noFill/>
        </p:spPr>
        <p:txBody>
          <a:bodyPr wrap="none" rtlCol="0">
            <a:spAutoFit/>
          </a:bodyPr>
          <a:lstStyle/>
          <a:p>
            <a:r>
              <a:rPr lang="en-US" dirty="0">
                <a:solidFill>
                  <a:srgbClr val="FF0000"/>
                </a:solidFill>
              </a:rPr>
              <a:t>[</a:t>
            </a:r>
            <a:r>
              <a:rPr lang="en-US" i="1" dirty="0">
                <a:solidFill>
                  <a:srgbClr val="FF0000"/>
                </a:solidFill>
              </a:rPr>
              <a:t>N</a:t>
            </a:r>
            <a:r>
              <a:rPr lang="en-US" dirty="0">
                <a:solidFill>
                  <a:srgbClr val="FF0000"/>
                </a:solidFill>
              </a:rPr>
              <a:t> ≈300 for each class]</a:t>
            </a:r>
          </a:p>
        </p:txBody>
      </p:sp>
    </p:spTree>
    <p:extLst>
      <p:ext uri="{BB962C8B-B14F-4D97-AF65-F5344CB8AC3E}">
        <p14:creationId xmlns:p14="http://schemas.microsoft.com/office/powerpoint/2010/main" val="4159748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p:bldP spid="13" grpId="0"/>
      <p:bldP spid="15" grpId="0"/>
      <p:bldP spid="16" grpId="0"/>
      <p:bldP spid="4" grpId="0" animBg="1"/>
      <p:bldP spid="6" grpId="0" animBg="1"/>
      <p:bldP spid="14" grpId="0"/>
      <p:bldP spid="21" grpId="0" animBg="1"/>
      <p:bldP spid="22" grpId="0"/>
      <p:bldP spid="23" grpId="0" animBg="1"/>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FC3C6-D5F6-EABA-F493-99B741591A7A}"/>
              </a:ext>
            </a:extLst>
          </p:cNvPr>
          <p:cNvSpPr>
            <a:spLocks noGrp="1"/>
          </p:cNvSpPr>
          <p:nvPr>
            <p:ph type="title"/>
          </p:nvPr>
        </p:nvSpPr>
        <p:spPr/>
        <p:txBody>
          <a:bodyPr/>
          <a:lstStyle/>
          <a:p>
            <a:r>
              <a:rPr lang="en-US" dirty="0"/>
              <a:t>Overview: Experts’ vs. Learners’ Knowledge</a:t>
            </a:r>
          </a:p>
        </p:txBody>
      </p:sp>
      <p:sp>
        <p:nvSpPr>
          <p:cNvPr id="3" name="Content Placeholder 2">
            <a:extLst>
              <a:ext uri="{FF2B5EF4-FFF2-40B4-BE49-F238E27FC236}">
                <a16:creationId xmlns:a16="http://schemas.microsoft.com/office/drawing/2014/main" id="{3ACCD885-29E0-A53F-1765-1A1F44312769}"/>
              </a:ext>
            </a:extLst>
          </p:cNvPr>
          <p:cNvSpPr>
            <a:spLocks noGrp="1"/>
          </p:cNvSpPr>
          <p:nvPr>
            <p:ph idx="1"/>
          </p:nvPr>
        </p:nvSpPr>
        <p:spPr>
          <a:xfrm>
            <a:off x="838200" y="1825625"/>
            <a:ext cx="10515600" cy="4667250"/>
          </a:xfrm>
        </p:spPr>
        <p:txBody>
          <a:bodyPr>
            <a:normAutofit/>
          </a:bodyPr>
          <a:lstStyle/>
          <a:p>
            <a:r>
              <a:rPr lang="en-US" dirty="0"/>
              <a:t>An “expert” can see through superficial differences between problem properties (e.g., diagrams, wording, physical context) and focus sharply on the underlying concept, usually proceeding smoothly towards a productive solution pathway.</a:t>
            </a:r>
          </a:p>
          <a:p>
            <a:pPr>
              <a:spcBef>
                <a:spcPts val="2400"/>
              </a:spcBef>
            </a:pPr>
            <a:r>
              <a:rPr lang="en-US" dirty="0"/>
              <a:t>A “learner” has incomplete and imperfect knowledge, and can often be distracted or misled by irrelevant or insignificant problem properties, leading to incorrect responses. </a:t>
            </a:r>
          </a:p>
        </p:txBody>
      </p:sp>
    </p:spTree>
    <p:extLst>
      <p:ext uri="{BB962C8B-B14F-4D97-AF65-F5344CB8AC3E}">
        <p14:creationId xmlns:p14="http://schemas.microsoft.com/office/powerpoint/2010/main" val="2419577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249852-4D98-603A-95AE-48FE2E1D1A52}"/>
            </a:ext>
          </a:extLst>
        </p:cNvPr>
        <p:cNvGrpSpPr/>
        <p:nvPr/>
      </p:nvGrpSpPr>
      <p:grpSpPr>
        <a:xfrm>
          <a:off x="0" y="0"/>
          <a:ext cx="0" cy="0"/>
          <a:chOff x="0" y="0"/>
          <a:chExt cx="0" cy="0"/>
        </a:xfrm>
      </p:grpSpPr>
      <p:grpSp>
        <p:nvGrpSpPr>
          <p:cNvPr id="17" name="Group 16">
            <a:extLst>
              <a:ext uri="{FF2B5EF4-FFF2-40B4-BE49-F238E27FC236}">
                <a16:creationId xmlns:a16="http://schemas.microsoft.com/office/drawing/2014/main" id="{D9DB1293-2B48-B03D-63E4-6322B872C334}"/>
              </a:ext>
            </a:extLst>
          </p:cNvPr>
          <p:cNvGrpSpPr/>
          <p:nvPr/>
        </p:nvGrpSpPr>
        <p:grpSpPr>
          <a:xfrm>
            <a:off x="326026" y="2847119"/>
            <a:ext cx="8180155" cy="2537397"/>
            <a:chOff x="421378" y="644604"/>
            <a:chExt cx="8180155" cy="2537397"/>
          </a:xfrm>
        </p:grpSpPr>
        <p:pic>
          <p:nvPicPr>
            <p:cNvPr id="3" name="Picture 2">
              <a:extLst>
                <a:ext uri="{FF2B5EF4-FFF2-40B4-BE49-F238E27FC236}">
                  <a16:creationId xmlns:a16="http://schemas.microsoft.com/office/drawing/2014/main" id="{DB2B13AC-033E-9088-AF53-E1BBDBF28D5F}"/>
                </a:ext>
              </a:extLst>
            </p:cNvPr>
            <p:cNvPicPr>
              <a:picLocks noChangeAspect="1"/>
            </p:cNvPicPr>
            <p:nvPr/>
          </p:nvPicPr>
          <p:blipFill>
            <a:blip r:embed="rId2"/>
            <a:stretch>
              <a:fillRect/>
            </a:stretch>
          </p:blipFill>
          <p:spPr>
            <a:xfrm>
              <a:off x="421378" y="644604"/>
              <a:ext cx="7868054" cy="676310"/>
            </a:xfrm>
            <a:prstGeom prst="rect">
              <a:avLst/>
            </a:prstGeom>
          </p:spPr>
        </p:pic>
        <p:pic>
          <p:nvPicPr>
            <p:cNvPr id="5" name="Picture 4">
              <a:extLst>
                <a:ext uri="{FF2B5EF4-FFF2-40B4-BE49-F238E27FC236}">
                  <a16:creationId xmlns:a16="http://schemas.microsoft.com/office/drawing/2014/main" id="{6F05A558-6781-1CB9-2500-2D4EE16AC8D3}"/>
                </a:ext>
              </a:extLst>
            </p:cNvPr>
            <p:cNvPicPr>
              <a:picLocks noChangeAspect="1"/>
            </p:cNvPicPr>
            <p:nvPr/>
          </p:nvPicPr>
          <p:blipFill>
            <a:blip r:embed="rId3"/>
            <a:stretch>
              <a:fillRect/>
            </a:stretch>
          </p:blipFill>
          <p:spPr>
            <a:xfrm>
              <a:off x="685851" y="1419785"/>
              <a:ext cx="7915682" cy="1762216"/>
            </a:xfrm>
            <a:prstGeom prst="rect">
              <a:avLst/>
            </a:prstGeom>
          </p:spPr>
        </p:pic>
      </p:grpSp>
      <p:grpSp>
        <p:nvGrpSpPr>
          <p:cNvPr id="18" name="Group 17">
            <a:extLst>
              <a:ext uri="{FF2B5EF4-FFF2-40B4-BE49-F238E27FC236}">
                <a16:creationId xmlns:a16="http://schemas.microsoft.com/office/drawing/2014/main" id="{41ACCE8F-6F71-57EB-DE3C-DE4479148D20}"/>
              </a:ext>
            </a:extLst>
          </p:cNvPr>
          <p:cNvGrpSpPr/>
          <p:nvPr/>
        </p:nvGrpSpPr>
        <p:grpSpPr>
          <a:xfrm>
            <a:off x="0" y="291571"/>
            <a:ext cx="8577622" cy="2405136"/>
            <a:chOff x="195173" y="3673987"/>
            <a:chExt cx="8577622" cy="2405136"/>
          </a:xfrm>
        </p:grpSpPr>
        <p:pic>
          <p:nvPicPr>
            <p:cNvPr id="7" name="Picture 6">
              <a:extLst>
                <a:ext uri="{FF2B5EF4-FFF2-40B4-BE49-F238E27FC236}">
                  <a16:creationId xmlns:a16="http://schemas.microsoft.com/office/drawing/2014/main" id="{4E923144-D734-C39A-B9C0-506CA624DE66}"/>
                </a:ext>
              </a:extLst>
            </p:cNvPr>
            <p:cNvPicPr>
              <a:picLocks noChangeAspect="1"/>
            </p:cNvPicPr>
            <p:nvPr/>
          </p:nvPicPr>
          <p:blipFill>
            <a:blip r:embed="rId4"/>
            <a:stretch>
              <a:fillRect/>
            </a:stretch>
          </p:blipFill>
          <p:spPr>
            <a:xfrm>
              <a:off x="195173" y="3673987"/>
              <a:ext cx="8220497" cy="619157"/>
            </a:xfrm>
            <a:prstGeom prst="rect">
              <a:avLst/>
            </a:prstGeom>
          </p:spPr>
        </p:pic>
        <p:pic>
          <p:nvPicPr>
            <p:cNvPr id="9" name="Picture 8">
              <a:extLst>
                <a:ext uri="{FF2B5EF4-FFF2-40B4-BE49-F238E27FC236}">
                  <a16:creationId xmlns:a16="http://schemas.microsoft.com/office/drawing/2014/main" id="{EE846E5C-2385-A956-D0F1-C3D8C17D2996}"/>
                </a:ext>
              </a:extLst>
            </p:cNvPr>
            <p:cNvPicPr>
              <a:picLocks noChangeAspect="1"/>
            </p:cNvPicPr>
            <p:nvPr/>
          </p:nvPicPr>
          <p:blipFill>
            <a:blip r:embed="rId5"/>
            <a:stretch>
              <a:fillRect/>
            </a:stretch>
          </p:blipFill>
          <p:spPr>
            <a:xfrm>
              <a:off x="714231" y="4393111"/>
              <a:ext cx="8058564" cy="1686012"/>
            </a:xfrm>
            <a:prstGeom prst="rect">
              <a:avLst/>
            </a:prstGeom>
          </p:spPr>
        </p:pic>
      </p:grpSp>
      <p:sp>
        <p:nvSpPr>
          <p:cNvPr id="12" name="TextBox 11">
            <a:extLst>
              <a:ext uri="{FF2B5EF4-FFF2-40B4-BE49-F238E27FC236}">
                <a16:creationId xmlns:a16="http://schemas.microsoft.com/office/drawing/2014/main" id="{50927654-08DC-C39E-3C55-2FCFABBA9674}"/>
              </a:ext>
            </a:extLst>
          </p:cNvPr>
          <p:cNvSpPr txBox="1"/>
          <p:nvPr/>
        </p:nvSpPr>
        <p:spPr>
          <a:xfrm>
            <a:off x="5963974" y="1447077"/>
            <a:ext cx="4432111" cy="646331"/>
          </a:xfrm>
          <a:prstGeom prst="rect">
            <a:avLst/>
          </a:prstGeom>
          <a:noFill/>
        </p:spPr>
        <p:txBody>
          <a:bodyPr wrap="none" rtlCol="0">
            <a:spAutoFit/>
          </a:bodyPr>
          <a:lstStyle/>
          <a:p>
            <a:pPr algn="ctr"/>
            <a:r>
              <a:rPr lang="en-US" b="1" u="sng" dirty="0">
                <a:solidFill>
                  <a:srgbClr val="0070C0"/>
                </a:solidFill>
              </a:rPr>
              <a:t>Correct-response rate</a:t>
            </a:r>
          </a:p>
          <a:p>
            <a:r>
              <a:rPr lang="en-US" dirty="0">
                <a:solidFill>
                  <a:srgbClr val="0070C0"/>
                </a:solidFill>
              </a:rPr>
              <a:t>Calculus-based: 65%; Algebra-based: 55%</a:t>
            </a:r>
          </a:p>
        </p:txBody>
      </p:sp>
      <p:sp>
        <p:nvSpPr>
          <p:cNvPr id="13" name="TextBox 12">
            <a:extLst>
              <a:ext uri="{FF2B5EF4-FFF2-40B4-BE49-F238E27FC236}">
                <a16:creationId xmlns:a16="http://schemas.microsoft.com/office/drawing/2014/main" id="{3F2B222E-D901-E6B3-961B-FE358563C225}"/>
              </a:ext>
            </a:extLst>
          </p:cNvPr>
          <p:cNvSpPr txBox="1"/>
          <p:nvPr/>
        </p:nvSpPr>
        <p:spPr>
          <a:xfrm>
            <a:off x="5869991" y="4154390"/>
            <a:ext cx="4497834" cy="646331"/>
          </a:xfrm>
          <a:prstGeom prst="rect">
            <a:avLst/>
          </a:prstGeom>
          <a:noFill/>
        </p:spPr>
        <p:txBody>
          <a:bodyPr wrap="none" rtlCol="0">
            <a:spAutoFit/>
          </a:bodyPr>
          <a:lstStyle/>
          <a:p>
            <a:pPr algn="ctr"/>
            <a:r>
              <a:rPr lang="en-US" b="1" u="sng" dirty="0">
                <a:solidFill>
                  <a:srgbClr val="0070C0"/>
                </a:solidFill>
              </a:rPr>
              <a:t>Correct-response rate</a:t>
            </a:r>
          </a:p>
          <a:p>
            <a:r>
              <a:rPr lang="en-US" dirty="0">
                <a:solidFill>
                  <a:srgbClr val="0070C0"/>
                </a:solidFill>
              </a:rPr>
              <a:t>Calculus-based: 54%; Algebra-based: 41%</a:t>
            </a:r>
          </a:p>
        </p:txBody>
      </p:sp>
      <p:sp>
        <p:nvSpPr>
          <p:cNvPr id="15" name="TextBox 14">
            <a:extLst>
              <a:ext uri="{FF2B5EF4-FFF2-40B4-BE49-F238E27FC236}">
                <a16:creationId xmlns:a16="http://schemas.microsoft.com/office/drawing/2014/main" id="{38B39385-B249-1771-F27D-53A210A6E85F}"/>
              </a:ext>
            </a:extLst>
          </p:cNvPr>
          <p:cNvSpPr txBox="1"/>
          <p:nvPr/>
        </p:nvSpPr>
        <p:spPr>
          <a:xfrm>
            <a:off x="5097047" y="2205638"/>
            <a:ext cx="6096406" cy="646331"/>
          </a:xfrm>
          <a:prstGeom prst="rect">
            <a:avLst/>
          </a:prstGeom>
          <a:noFill/>
        </p:spPr>
        <p:txBody>
          <a:bodyPr wrap="square">
            <a:spAutoFit/>
          </a:bodyPr>
          <a:lstStyle/>
          <a:p>
            <a:pPr algn="ctr"/>
            <a:r>
              <a:rPr lang="en-US" b="1" u="sng" dirty="0">
                <a:solidFill>
                  <a:srgbClr val="0070C0"/>
                </a:solidFill>
              </a:rPr>
              <a:t>Work = 0 responses</a:t>
            </a:r>
          </a:p>
          <a:p>
            <a:pPr algn="ctr"/>
            <a:r>
              <a:rPr lang="en-US" dirty="0">
                <a:solidFill>
                  <a:srgbClr val="0070C0"/>
                </a:solidFill>
              </a:rPr>
              <a:t>Calculus-based: 11%; Algebra-based: 16%</a:t>
            </a:r>
          </a:p>
        </p:txBody>
      </p:sp>
      <p:sp>
        <p:nvSpPr>
          <p:cNvPr id="16" name="TextBox 15">
            <a:extLst>
              <a:ext uri="{FF2B5EF4-FFF2-40B4-BE49-F238E27FC236}">
                <a16:creationId xmlns:a16="http://schemas.microsoft.com/office/drawing/2014/main" id="{81EE2D49-0E2F-F607-E5C4-951367ABB2E7}"/>
              </a:ext>
            </a:extLst>
          </p:cNvPr>
          <p:cNvSpPr txBox="1"/>
          <p:nvPr/>
        </p:nvSpPr>
        <p:spPr>
          <a:xfrm>
            <a:off x="5003051" y="4974947"/>
            <a:ext cx="6096406" cy="646331"/>
          </a:xfrm>
          <a:prstGeom prst="rect">
            <a:avLst/>
          </a:prstGeom>
          <a:noFill/>
        </p:spPr>
        <p:txBody>
          <a:bodyPr wrap="square">
            <a:spAutoFit/>
          </a:bodyPr>
          <a:lstStyle/>
          <a:p>
            <a:pPr algn="ctr"/>
            <a:r>
              <a:rPr lang="en-US" b="1" u="sng" dirty="0">
                <a:solidFill>
                  <a:srgbClr val="0070C0"/>
                </a:solidFill>
              </a:rPr>
              <a:t>Work = 0 responses</a:t>
            </a:r>
          </a:p>
          <a:p>
            <a:pPr algn="ctr"/>
            <a:r>
              <a:rPr lang="en-US" dirty="0">
                <a:solidFill>
                  <a:srgbClr val="0070C0"/>
                </a:solidFill>
              </a:rPr>
              <a:t>Calculus-based: 19%; Algebra-based: 27%</a:t>
            </a:r>
          </a:p>
        </p:txBody>
      </p:sp>
      <p:sp>
        <p:nvSpPr>
          <p:cNvPr id="19" name="TextBox 18">
            <a:extLst>
              <a:ext uri="{FF2B5EF4-FFF2-40B4-BE49-F238E27FC236}">
                <a16:creationId xmlns:a16="http://schemas.microsoft.com/office/drawing/2014/main" id="{2A66ECEA-060E-37BE-F9DF-A9E69502F98D}"/>
              </a:ext>
            </a:extLst>
          </p:cNvPr>
          <p:cNvSpPr txBox="1"/>
          <p:nvPr/>
        </p:nvSpPr>
        <p:spPr>
          <a:xfrm>
            <a:off x="1423605" y="5761910"/>
            <a:ext cx="7808548" cy="923330"/>
          </a:xfrm>
          <a:prstGeom prst="rect">
            <a:avLst/>
          </a:prstGeom>
          <a:noFill/>
        </p:spPr>
        <p:txBody>
          <a:bodyPr wrap="none" rtlCol="0">
            <a:spAutoFit/>
          </a:bodyPr>
          <a:lstStyle/>
          <a:p>
            <a:r>
              <a:rPr lang="en-US" i="1" dirty="0">
                <a:solidFill>
                  <a:srgbClr val="FF0000"/>
                </a:solidFill>
                <a:latin typeface="Arial" panose="020B0604020202020204" pitchFamily="34" charset="0"/>
                <a:cs typeface="Arial" panose="020B0604020202020204" pitchFamily="34" charset="0"/>
              </a:rPr>
              <a:t>More Work = 0 responses on “reversible adiabatic” expansion question</a:t>
            </a:r>
          </a:p>
          <a:p>
            <a:endParaRPr lang="en-US" i="1" dirty="0">
              <a:solidFill>
                <a:srgbClr val="FF0000"/>
              </a:solidFill>
              <a:latin typeface="Arial" panose="020B0604020202020204" pitchFamily="34" charset="0"/>
              <a:cs typeface="Arial" panose="020B0604020202020204" pitchFamily="34" charset="0"/>
            </a:endParaRPr>
          </a:p>
          <a:p>
            <a:r>
              <a:rPr lang="en-US" i="1" dirty="0">
                <a:solidFill>
                  <a:schemeClr val="accent6">
                    <a:lumMod val="50000"/>
                  </a:schemeClr>
                </a:solidFill>
                <a:latin typeface="Arial" panose="020B0604020202020204" pitchFamily="34" charset="0"/>
                <a:cs typeface="Arial" panose="020B0604020202020204" pitchFamily="34" charset="0"/>
              </a:rPr>
              <a:t>Interviews: Most incorrect answers on #3 were justified by Q = 0 arguments</a:t>
            </a:r>
          </a:p>
        </p:txBody>
      </p:sp>
      <p:sp>
        <p:nvSpPr>
          <p:cNvPr id="20" name="Rectangle 19">
            <a:extLst>
              <a:ext uri="{FF2B5EF4-FFF2-40B4-BE49-F238E27FC236}">
                <a16:creationId xmlns:a16="http://schemas.microsoft.com/office/drawing/2014/main" id="{218749FA-1F63-7DE1-108E-92BDF7E0B4D9}"/>
              </a:ext>
            </a:extLst>
          </p:cNvPr>
          <p:cNvSpPr/>
          <p:nvPr/>
        </p:nvSpPr>
        <p:spPr>
          <a:xfrm>
            <a:off x="6442364" y="3043925"/>
            <a:ext cx="1652766" cy="217613"/>
          </a:xfrm>
          <a:prstGeom prst="rect">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9F47167-BCBF-2ABE-C731-2B9BF030CACD}"/>
              </a:ext>
            </a:extLst>
          </p:cNvPr>
          <p:cNvSpPr/>
          <p:nvPr/>
        </p:nvSpPr>
        <p:spPr>
          <a:xfrm>
            <a:off x="2220686" y="3918857"/>
            <a:ext cx="1611085" cy="285199"/>
          </a:xfrm>
          <a:prstGeom prst="rect">
            <a:avLst/>
          </a:prstGeom>
          <a:noFill/>
          <a:ln w="2222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865EAF3D-3D7C-A88C-69A0-D5FF03EE1F50}"/>
              </a:ext>
            </a:extLst>
          </p:cNvPr>
          <p:cNvSpPr/>
          <p:nvPr/>
        </p:nvSpPr>
        <p:spPr>
          <a:xfrm>
            <a:off x="3807823" y="366325"/>
            <a:ext cx="851264" cy="240093"/>
          </a:xfrm>
          <a:prstGeom prst="rect">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479B68BD-3F48-25D1-1814-0062649E834A}"/>
              </a:ext>
            </a:extLst>
          </p:cNvPr>
          <p:cNvSpPr txBox="1"/>
          <p:nvPr/>
        </p:nvSpPr>
        <p:spPr>
          <a:xfrm>
            <a:off x="10367825" y="3923998"/>
            <a:ext cx="1548759" cy="584775"/>
          </a:xfrm>
          <a:prstGeom prst="rect">
            <a:avLst/>
          </a:prstGeom>
          <a:noFill/>
        </p:spPr>
        <p:txBody>
          <a:bodyPr wrap="square" rtlCol="0">
            <a:spAutoFit/>
          </a:bodyPr>
          <a:lstStyle/>
          <a:p>
            <a:r>
              <a:rPr lang="en-US" sz="1600" i="1" dirty="0">
                <a:solidFill>
                  <a:srgbClr val="FF0000"/>
                </a:solidFill>
              </a:rPr>
              <a:t>Lower correct-response rate</a:t>
            </a:r>
          </a:p>
        </p:txBody>
      </p:sp>
      <p:sp>
        <p:nvSpPr>
          <p:cNvPr id="21" name="Arrow: Left 20">
            <a:extLst>
              <a:ext uri="{FF2B5EF4-FFF2-40B4-BE49-F238E27FC236}">
                <a16:creationId xmlns:a16="http://schemas.microsoft.com/office/drawing/2014/main" id="{A299543F-10F0-B0F8-1FE6-EE24DE6F0203}"/>
              </a:ext>
            </a:extLst>
          </p:cNvPr>
          <p:cNvSpPr/>
          <p:nvPr/>
        </p:nvSpPr>
        <p:spPr>
          <a:xfrm>
            <a:off x="10544401" y="4541750"/>
            <a:ext cx="720635" cy="143691"/>
          </a:xfrm>
          <a:prstGeom prst="lef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7134D31D-2C57-E6AC-ECAC-13B1B1D1A18B}"/>
              </a:ext>
            </a:extLst>
          </p:cNvPr>
          <p:cNvSpPr txBox="1"/>
          <p:nvPr/>
        </p:nvSpPr>
        <p:spPr>
          <a:xfrm>
            <a:off x="10367825" y="5618396"/>
            <a:ext cx="1351735" cy="584775"/>
          </a:xfrm>
          <a:prstGeom prst="rect">
            <a:avLst/>
          </a:prstGeom>
          <a:noFill/>
        </p:spPr>
        <p:txBody>
          <a:bodyPr wrap="square" rtlCol="0">
            <a:spAutoFit/>
          </a:bodyPr>
          <a:lstStyle/>
          <a:p>
            <a:r>
              <a:rPr lang="en-US" sz="1600" i="1" dirty="0">
                <a:solidFill>
                  <a:srgbClr val="FF0000"/>
                </a:solidFill>
              </a:rPr>
              <a:t>More W = 0 responses</a:t>
            </a:r>
          </a:p>
        </p:txBody>
      </p:sp>
      <p:sp>
        <p:nvSpPr>
          <p:cNvPr id="23" name="Arrow: Left 22">
            <a:extLst>
              <a:ext uri="{FF2B5EF4-FFF2-40B4-BE49-F238E27FC236}">
                <a16:creationId xmlns:a16="http://schemas.microsoft.com/office/drawing/2014/main" id="{951EA140-E3C7-47E2-4B96-E81936D2346F}"/>
              </a:ext>
            </a:extLst>
          </p:cNvPr>
          <p:cNvSpPr/>
          <p:nvPr/>
        </p:nvSpPr>
        <p:spPr>
          <a:xfrm>
            <a:off x="10532925" y="5334073"/>
            <a:ext cx="720635" cy="143691"/>
          </a:xfrm>
          <a:prstGeom prst="lef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66976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 grpId="0" animBg="1"/>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073B7DB-3172-8215-79E8-F73F2B6A3D77}"/>
              </a:ext>
            </a:extLst>
          </p:cNvPr>
          <p:cNvSpPr txBox="1"/>
          <p:nvPr/>
        </p:nvSpPr>
        <p:spPr>
          <a:xfrm>
            <a:off x="2044338" y="1900646"/>
            <a:ext cx="7744097" cy="1815882"/>
          </a:xfrm>
          <a:prstGeom prst="rect">
            <a:avLst/>
          </a:prstGeom>
          <a:noFill/>
        </p:spPr>
        <p:txBody>
          <a:bodyPr wrap="square" rtlCol="0">
            <a:spAutoFit/>
          </a:bodyPr>
          <a:lstStyle/>
          <a:p>
            <a:r>
              <a:rPr lang="en-US" sz="2800" dirty="0"/>
              <a:t>The replacement of the word </a:t>
            </a:r>
            <a:r>
              <a:rPr lang="en-US" sz="2800" i="1" dirty="0">
                <a:solidFill>
                  <a:srgbClr val="FF0000"/>
                </a:solidFill>
              </a:rPr>
              <a:t>isothermal</a:t>
            </a:r>
            <a:r>
              <a:rPr lang="en-US" sz="2800" dirty="0"/>
              <a:t> by the term </a:t>
            </a:r>
            <a:r>
              <a:rPr lang="en-US" sz="2800" i="1" dirty="0">
                <a:solidFill>
                  <a:srgbClr val="FF0000"/>
                </a:solidFill>
              </a:rPr>
              <a:t>reversible adiabatic </a:t>
            </a:r>
            <a:r>
              <a:rPr lang="en-US" sz="2800" dirty="0"/>
              <a:t>lowered the correct-response rate by 11-14%, even though both processes were described as an “expansion.”</a:t>
            </a:r>
          </a:p>
        </p:txBody>
      </p:sp>
    </p:spTree>
    <p:extLst>
      <p:ext uri="{BB962C8B-B14F-4D97-AF65-F5344CB8AC3E}">
        <p14:creationId xmlns:p14="http://schemas.microsoft.com/office/powerpoint/2010/main" val="35269798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ADDE47-3701-38A5-55E4-EE4B4726A78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61844B1-846F-2C18-68DA-1EAA3837E947}"/>
              </a:ext>
            </a:extLst>
          </p:cNvPr>
          <p:cNvSpPr>
            <a:spLocks noGrp="1"/>
          </p:cNvSpPr>
          <p:nvPr>
            <p:ph type="title"/>
          </p:nvPr>
        </p:nvSpPr>
        <p:spPr/>
        <p:txBody>
          <a:bodyPr>
            <a:normAutofit/>
          </a:bodyPr>
          <a:lstStyle/>
          <a:p>
            <a:pPr algn="ctr"/>
            <a:r>
              <a:rPr lang="en-US" sz="3600" dirty="0"/>
              <a:t>Targeted Concepts (among others)</a:t>
            </a:r>
            <a:br>
              <a:rPr lang="en-US" sz="3600" dirty="0"/>
            </a:br>
            <a:r>
              <a:rPr lang="en-US" sz="2200" dirty="0"/>
              <a:t>(</a:t>
            </a:r>
            <a:r>
              <a:rPr lang="en-US" sz="2200" i="1" dirty="0"/>
              <a:t>E</a:t>
            </a:r>
            <a:r>
              <a:rPr lang="en-US" sz="2200" dirty="0"/>
              <a:t>= internal energy; </a:t>
            </a:r>
            <a:r>
              <a:rPr lang="en-US" sz="2200" i="1" dirty="0"/>
              <a:t>W</a:t>
            </a:r>
            <a:r>
              <a:rPr lang="en-US" sz="2200" dirty="0"/>
              <a:t> = work done </a:t>
            </a:r>
            <a:r>
              <a:rPr lang="en-US" sz="2200" i="1" dirty="0"/>
              <a:t>by</a:t>
            </a:r>
            <a:r>
              <a:rPr lang="en-US" sz="2200" dirty="0"/>
              <a:t> system; </a:t>
            </a:r>
            <a:r>
              <a:rPr lang="en-US" sz="2200" i="1" dirty="0"/>
              <a:t>Q</a:t>
            </a:r>
            <a:r>
              <a:rPr lang="en-US" sz="2200" dirty="0"/>
              <a:t> = heat transfer </a:t>
            </a:r>
            <a:r>
              <a:rPr lang="en-US" sz="2200" i="1" dirty="0"/>
              <a:t>to</a:t>
            </a:r>
            <a:r>
              <a:rPr lang="en-US" sz="2200" dirty="0"/>
              <a:t> system)</a:t>
            </a:r>
          </a:p>
        </p:txBody>
      </p:sp>
      <p:sp>
        <p:nvSpPr>
          <p:cNvPr id="3" name="Content Placeholder 2">
            <a:extLst>
              <a:ext uri="{FF2B5EF4-FFF2-40B4-BE49-F238E27FC236}">
                <a16:creationId xmlns:a16="http://schemas.microsoft.com/office/drawing/2014/main" id="{CA035F6B-791D-AB98-212F-7F13780514CD}"/>
              </a:ext>
            </a:extLst>
          </p:cNvPr>
          <p:cNvSpPr>
            <a:spLocks noGrp="1"/>
          </p:cNvSpPr>
          <p:nvPr>
            <p:ph idx="1"/>
          </p:nvPr>
        </p:nvSpPr>
        <p:spPr/>
        <p:txBody>
          <a:bodyPr>
            <a:normAutofit/>
          </a:bodyPr>
          <a:lstStyle/>
          <a:p>
            <a:r>
              <a:rPr lang="en-US" sz="2400" b="0" i="1" u="none" strike="noStrike" baseline="0" dirty="0">
                <a:solidFill>
                  <a:schemeClr val="bg2"/>
                </a:solidFill>
                <a:latin typeface="Arial" panose="020B0604020202020204" pitchFamily="34" charset="0"/>
                <a:cs typeface="Arial" panose="020B0604020202020204" pitchFamily="34" charset="0"/>
              </a:rPr>
              <a:t>E</a:t>
            </a:r>
            <a:r>
              <a:rPr lang="en-US" sz="2400" b="0" i="0" u="none" strike="noStrike" baseline="0" dirty="0">
                <a:solidFill>
                  <a:schemeClr val="bg2"/>
                </a:solidFill>
                <a:latin typeface="Arial" panose="020B0604020202020204" pitchFamily="34" charset="0"/>
                <a:cs typeface="Arial" panose="020B0604020202020204" pitchFamily="34" charset="0"/>
              </a:rPr>
              <a:t> is proportional to </a:t>
            </a:r>
            <a:r>
              <a:rPr lang="en-US" sz="2400" b="0" i="1" u="none" strike="noStrike" baseline="0" dirty="0">
                <a:solidFill>
                  <a:schemeClr val="bg2"/>
                </a:solidFill>
                <a:latin typeface="Arial" panose="020B0604020202020204" pitchFamily="34" charset="0"/>
                <a:cs typeface="Arial" panose="020B0604020202020204" pitchFamily="34" charset="0"/>
              </a:rPr>
              <a:t>T</a:t>
            </a:r>
            <a:r>
              <a:rPr lang="en-US" sz="2400" b="0" i="0" u="none" strike="noStrike" baseline="0" dirty="0">
                <a:solidFill>
                  <a:schemeClr val="bg2"/>
                </a:solidFill>
                <a:latin typeface="Arial" panose="020B0604020202020204" pitchFamily="34" charset="0"/>
                <a:cs typeface="Arial" panose="020B0604020202020204" pitchFamily="34" charset="0"/>
              </a:rPr>
              <a:t> for an ideal gas</a:t>
            </a:r>
          </a:p>
          <a:p>
            <a:pPr>
              <a:spcBef>
                <a:spcPts val="1800"/>
              </a:spcBef>
            </a:pPr>
            <a:r>
              <a:rPr lang="en-US" sz="2400" b="0" i="0" u="none" strike="noStrike" baseline="0" dirty="0">
                <a:solidFill>
                  <a:schemeClr val="bg2"/>
                </a:solidFill>
                <a:latin typeface="Arial" panose="020B0604020202020204" pitchFamily="34" charset="0"/>
                <a:cs typeface="Arial" panose="020B0604020202020204" pitchFamily="34" charset="0"/>
              </a:rPr>
              <a:t>The sign of </a:t>
            </a:r>
            <a:r>
              <a:rPr lang="en-US" sz="2400" b="0" i="1" u="none" strike="noStrike" baseline="0" dirty="0">
                <a:solidFill>
                  <a:schemeClr val="bg2"/>
                </a:solidFill>
                <a:latin typeface="Arial" panose="020B0604020202020204" pitchFamily="34" charset="0"/>
                <a:cs typeface="Arial" panose="020B0604020202020204" pitchFamily="34" charset="0"/>
              </a:rPr>
              <a:t>ΔE</a:t>
            </a:r>
            <a:r>
              <a:rPr lang="en-US" sz="2400" b="0" i="0" u="none" strike="noStrike" baseline="0" dirty="0">
                <a:solidFill>
                  <a:schemeClr val="bg2"/>
                </a:solidFill>
                <a:latin typeface="Arial" panose="020B0604020202020204" pitchFamily="34" charset="0"/>
                <a:cs typeface="Arial" panose="020B0604020202020204" pitchFamily="34" charset="0"/>
              </a:rPr>
              <a:t> for an ideal gas undergoing an isochoric or isobaric process is determined by whether pressure or volume are increasing</a:t>
            </a:r>
          </a:p>
          <a:p>
            <a:pPr>
              <a:spcBef>
                <a:spcPts val="1800"/>
              </a:spcBef>
            </a:pPr>
            <a:r>
              <a:rPr lang="en-US" sz="2400" b="0" i="1" u="none" strike="noStrike" baseline="0" dirty="0">
                <a:solidFill>
                  <a:schemeClr val="bg2"/>
                </a:solidFill>
                <a:latin typeface="Arial" panose="020B0604020202020204" pitchFamily="34" charset="0"/>
                <a:cs typeface="Arial" panose="020B0604020202020204" pitchFamily="34" charset="0"/>
              </a:rPr>
              <a:t>W</a:t>
            </a:r>
            <a:r>
              <a:rPr lang="en-US" sz="2400" b="0" i="0" u="none" strike="noStrike" baseline="0" dirty="0">
                <a:solidFill>
                  <a:schemeClr val="bg2"/>
                </a:solidFill>
                <a:latin typeface="Arial" panose="020B0604020202020204" pitchFamily="34" charset="0"/>
                <a:cs typeface="Arial" panose="020B0604020202020204" pitchFamily="34" charset="0"/>
              </a:rPr>
              <a:t> is positive for an expansion whether adiabatic or isothermal</a:t>
            </a:r>
          </a:p>
          <a:p>
            <a:pPr>
              <a:spcBef>
                <a:spcPts val="1800"/>
              </a:spcBef>
            </a:pPr>
            <a:r>
              <a:rPr lang="en-US" sz="2400" b="0" i="0" u="none" strike="noStrike" baseline="0" dirty="0">
                <a:solidFill>
                  <a:srgbClr val="231F20"/>
                </a:solidFill>
                <a:latin typeface="Arial" panose="020B0604020202020204" pitchFamily="34" charset="0"/>
                <a:cs typeface="Arial" panose="020B0604020202020204" pitchFamily="34" charset="0"/>
              </a:rPr>
              <a:t>In a reversible isothermal process, </a:t>
            </a:r>
            <a:r>
              <a:rPr lang="en-US" sz="2400" b="0" i="1" u="none" strike="noStrike" baseline="0" dirty="0">
                <a:solidFill>
                  <a:srgbClr val="231F20"/>
                </a:solidFill>
                <a:latin typeface="Arial" panose="020B0604020202020204" pitchFamily="34" charset="0"/>
                <a:cs typeface="Arial" panose="020B0604020202020204" pitchFamily="34" charset="0"/>
              </a:rPr>
              <a:t>Q ≠ 0 </a:t>
            </a:r>
            <a:r>
              <a:rPr lang="en-US" sz="2400" b="0" i="0" u="none" strike="noStrike" baseline="0" dirty="0">
                <a:solidFill>
                  <a:srgbClr val="231F20"/>
                </a:solidFill>
                <a:latin typeface="Arial" panose="020B0604020202020204" pitchFamily="34" charset="0"/>
                <a:cs typeface="Arial" panose="020B0604020202020204" pitchFamily="34" charset="0"/>
              </a:rPr>
              <a:t>and the sign of </a:t>
            </a:r>
            <a:r>
              <a:rPr lang="en-US" sz="2400" b="0" i="1" u="none" strike="noStrike" baseline="0" dirty="0">
                <a:solidFill>
                  <a:srgbClr val="231F20"/>
                </a:solidFill>
                <a:latin typeface="Arial" panose="020B0604020202020204" pitchFamily="34" charset="0"/>
                <a:cs typeface="Arial" panose="020B0604020202020204" pitchFamily="34" charset="0"/>
              </a:rPr>
              <a:t>Q</a:t>
            </a:r>
            <a:r>
              <a:rPr lang="en-US" sz="2400" b="0" i="0" u="none" strike="noStrike" baseline="0" dirty="0">
                <a:solidFill>
                  <a:srgbClr val="231F20"/>
                </a:solidFill>
                <a:latin typeface="Arial" panose="020B0604020202020204" pitchFamily="34" charset="0"/>
                <a:cs typeface="Arial" panose="020B0604020202020204" pitchFamily="34" charset="0"/>
              </a:rPr>
              <a:t> is determined by whether volume is increasing or decreasing</a:t>
            </a:r>
          </a:p>
          <a:p>
            <a:pPr marL="0" indent="0" algn="l">
              <a:buNone/>
            </a:pPr>
            <a:endParaRPr lang="en-US" dirty="0"/>
          </a:p>
        </p:txBody>
      </p:sp>
    </p:spTree>
    <p:extLst>
      <p:ext uri="{BB962C8B-B14F-4D97-AF65-F5344CB8AC3E}">
        <p14:creationId xmlns:p14="http://schemas.microsoft.com/office/powerpoint/2010/main" val="8783376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AF95CF-A1ED-6632-6480-5468DB8F9E0C}"/>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FACE1070-6337-9526-26AD-2DCC6E26E3D5}"/>
              </a:ext>
            </a:extLst>
          </p:cNvPr>
          <p:cNvPicPr>
            <a:picLocks noChangeAspect="1"/>
          </p:cNvPicPr>
          <p:nvPr/>
        </p:nvPicPr>
        <p:blipFill>
          <a:blip r:embed="rId2"/>
          <a:stretch>
            <a:fillRect/>
          </a:stretch>
        </p:blipFill>
        <p:spPr>
          <a:xfrm>
            <a:off x="486506" y="3509086"/>
            <a:ext cx="8182396" cy="2457576"/>
          </a:xfrm>
          <a:prstGeom prst="rect">
            <a:avLst/>
          </a:prstGeom>
        </p:spPr>
      </p:pic>
      <p:pic>
        <p:nvPicPr>
          <p:cNvPr id="4" name="Picture 3">
            <a:extLst>
              <a:ext uri="{FF2B5EF4-FFF2-40B4-BE49-F238E27FC236}">
                <a16:creationId xmlns:a16="http://schemas.microsoft.com/office/drawing/2014/main" id="{8D5C8E96-78C0-E253-457F-757251D3E990}"/>
              </a:ext>
            </a:extLst>
          </p:cNvPr>
          <p:cNvPicPr>
            <a:picLocks noChangeAspect="1"/>
          </p:cNvPicPr>
          <p:nvPr/>
        </p:nvPicPr>
        <p:blipFill>
          <a:blip r:embed="rId3"/>
          <a:stretch>
            <a:fillRect/>
          </a:stretch>
        </p:blipFill>
        <p:spPr>
          <a:xfrm>
            <a:off x="326026" y="576115"/>
            <a:ext cx="8191921" cy="2238490"/>
          </a:xfrm>
          <a:prstGeom prst="rect">
            <a:avLst/>
          </a:prstGeom>
        </p:spPr>
      </p:pic>
      <p:sp>
        <p:nvSpPr>
          <p:cNvPr id="10" name="Rectangle 9">
            <a:extLst>
              <a:ext uri="{FF2B5EF4-FFF2-40B4-BE49-F238E27FC236}">
                <a16:creationId xmlns:a16="http://schemas.microsoft.com/office/drawing/2014/main" id="{155C415F-C314-C4E5-F54D-1FB7DBB9FB2C}"/>
              </a:ext>
            </a:extLst>
          </p:cNvPr>
          <p:cNvSpPr/>
          <p:nvPr/>
        </p:nvSpPr>
        <p:spPr>
          <a:xfrm>
            <a:off x="1077301" y="1952941"/>
            <a:ext cx="4054526" cy="285199"/>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55FD9D8-A68D-B718-0240-C7F5B066F56F}"/>
              </a:ext>
            </a:extLst>
          </p:cNvPr>
          <p:cNvSpPr/>
          <p:nvPr/>
        </p:nvSpPr>
        <p:spPr>
          <a:xfrm>
            <a:off x="1152542" y="5163322"/>
            <a:ext cx="4054526" cy="285199"/>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7C1AC85-A87B-6178-36E4-FE295987B284}"/>
              </a:ext>
            </a:extLst>
          </p:cNvPr>
          <p:cNvSpPr txBox="1"/>
          <p:nvPr/>
        </p:nvSpPr>
        <p:spPr>
          <a:xfrm>
            <a:off x="6564187" y="1744161"/>
            <a:ext cx="4478598" cy="646331"/>
          </a:xfrm>
          <a:prstGeom prst="rect">
            <a:avLst/>
          </a:prstGeom>
          <a:noFill/>
        </p:spPr>
        <p:txBody>
          <a:bodyPr wrap="none" rtlCol="0">
            <a:spAutoFit/>
          </a:bodyPr>
          <a:lstStyle/>
          <a:p>
            <a:pPr algn="ctr"/>
            <a:r>
              <a:rPr lang="en-US" b="1" u="sng" dirty="0">
                <a:solidFill>
                  <a:srgbClr val="0070C0"/>
                </a:solidFill>
              </a:rPr>
              <a:t>Correct-response rate</a:t>
            </a:r>
          </a:p>
          <a:p>
            <a:r>
              <a:rPr lang="en-US" dirty="0">
                <a:solidFill>
                  <a:srgbClr val="0070C0"/>
                </a:solidFill>
              </a:rPr>
              <a:t>Calculus-based: 43%; Algebra-based: 44%</a:t>
            </a:r>
          </a:p>
        </p:txBody>
      </p:sp>
      <p:sp>
        <p:nvSpPr>
          <p:cNvPr id="13" name="TextBox 12">
            <a:extLst>
              <a:ext uri="{FF2B5EF4-FFF2-40B4-BE49-F238E27FC236}">
                <a16:creationId xmlns:a16="http://schemas.microsoft.com/office/drawing/2014/main" id="{092EAE1B-8DA7-7D00-3B9F-FD6FDF1C79F9}"/>
              </a:ext>
            </a:extLst>
          </p:cNvPr>
          <p:cNvSpPr txBox="1"/>
          <p:nvPr/>
        </p:nvSpPr>
        <p:spPr>
          <a:xfrm>
            <a:off x="6356531" y="4802190"/>
            <a:ext cx="4497834" cy="646331"/>
          </a:xfrm>
          <a:prstGeom prst="rect">
            <a:avLst/>
          </a:prstGeom>
          <a:noFill/>
        </p:spPr>
        <p:txBody>
          <a:bodyPr wrap="none" rtlCol="0">
            <a:spAutoFit/>
          </a:bodyPr>
          <a:lstStyle/>
          <a:p>
            <a:pPr algn="ctr"/>
            <a:r>
              <a:rPr lang="en-US" b="1" u="sng" dirty="0">
                <a:solidFill>
                  <a:srgbClr val="0070C0"/>
                </a:solidFill>
              </a:rPr>
              <a:t>Correct-response rate</a:t>
            </a:r>
          </a:p>
          <a:p>
            <a:r>
              <a:rPr lang="en-US" dirty="0">
                <a:solidFill>
                  <a:srgbClr val="0070C0"/>
                </a:solidFill>
              </a:rPr>
              <a:t>Calculus-based: 30%; Algebra-based: 21%</a:t>
            </a:r>
          </a:p>
        </p:txBody>
      </p:sp>
      <p:sp>
        <p:nvSpPr>
          <p:cNvPr id="15" name="TextBox 14">
            <a:extLst>
              <a:ext uri="{FF2B5EF4-FFF2-40B4-BE49-F238E27FC236}">
                <a16:creationId xmlns:a16="http://schemas.microsoft.com/office/drawing/2014/main" id="{49FC8926-3092-1958-EB6A-4FFE6A58B3CD}"/>
              </a:ext>
            </a:extLst>
          </p:cNvPr>
          <p:cNvSpPr txBox="1"/>
          <p:nvPr/>
        </p:nvSpPr>
        <p:spPr>
          <a:xfrm>
            <a:off x="5724170" y="2303457"/>
            <a:ext cx="6096406" cy="646331"/>
          </a:xfrm>
          <a:prstGeom prst="rect">
            <a:avLst/>
          </a:prstGeom>
          <a:noFill/>
        </p:spPr>
        <p:txBody>
          <a:bodyPr wrap="square">
            <a:spAutoFit/>
          </a:bodyPr>
          <a:lstStyle/>
          <a:p>
            <a:pPr algn="ctr"/>
            <a:r>
              <a:rPr lang="en-US" b="1" u="sng" dirty="0">
                <a:solidFill>
                  <a:srgbClr val="0070C0"/>
                </a:solidFill>
              </a:rPr>
              <a:t>Q = 0 responses</a:t>
            </a:r>
          </a:p>
          <a:p>
            <a:pPr algn="ctr"/>
            <a:r>
              <a:rPr lang="en-US" dirty="0">
                <a:solidFill>
                  <a:srgbClr val="0070C0"/>
                </a:solidFill>
              </a:rPr>
              <a:t>Calculus-based: 30%; Algebra-based: 37%</a:t>
            </a:r>
          </a:p>
        </p:txBody>
      </p:sp>
      <p:sp>
        <p:nvSpPr>
          <p:cNvPr id="16" name="TextBox 15">
            <a:extLst>
              <a:ext uri="{FF2B5EF4-FFF2-40B4-BE49-F238E27FC236}">
                <a16:creationId xmlns:a16="http://schemas.microsoft.com/office/drawing/2014/main" id="{615D5EFE-256C-E5A1-A43C-8C0B7358BDB0}"/>
              </a:ext>
            </a:extLst>
          </p:cNvPr>
          <p:cNvSpPr txBox="1"/>
          <p:nvPr/>
        </p:nvSpPr>
        <p:spPr>
          <a:xfrm>
            <a:off x="5523014" y="5433071"/>
            <a:ext cx="6096406" cy="646331"/>
          </a:xfrm>
          <a:prstGeom prst="rect">
            <a:avLst/>
          </a:prstGeom>
          <a:noFill/>
        </p:spPr>
        <p:txBody>
          <a:bodyPr wrap="square">
            <a:spAutoFit/>
          </a:bodyPr>
          <a:lstStyle/>
          <a:p>
            <a:pPr algn="ctr"/>
            <a:r>
              <a:rPr lang="en-US" b="1" u="sng" dirty="0">
                <a:solidFill>
                  <a:srgbClr val="0070C0"/>
                </a:solidFill>
              </a:rPr>
              <a:t>Q = 0 responses</a:t>
            </a:r>
          </a:p>
          <a:p>
            <a:pPr algn="ctr"/>
            <a:r>
              <a:rPr lang="en-US" dirty="0">
                <a:solidFill>
                  <a:srgbClr val="0070C0"/>
                </a:solidFill>
              </a:rPr>
              <a:t>Calculus-based: 50%; Algebra-based: 59%</a:t>
            </a:r>
          </a:p>
        </p:txBody>
      </p:sp>
      <p:sp>
        <p:nvSpPr>
          <p:cNvPr id="19" name="TextBox 18">
            <a:extLst>
              <a:ext uri="{FF2B5EF4-FFF2-40B4-BE49-F238E27FC236}">
                <a16:creationId xmlns:a16="http://schemas.microsoft.com/office/drawing/2014/main" id="{7C9BB8DE-96A7-4023-1502-41E8959EBB09}"/>
              </a:ext>
            </a:extLst>
          </p:cNvPr>
          <p:cNvSpPr txBox="1"/>
          <p:nvPr/>
        </p:nvSpPr>
        <p:spPr>
          <a:xfrm>
            <a:off x="210414" y="6262687"/>
            <a:ext cx="11771171" cy="369332"/>
          </a:xfrm>
          <a:prstGeom prst="rect">
            <a:avLst/>
          </a:prstGeom>
          <a:noFill/>
        </p:spPr>
        <p:txBody>
          <a:bodyPr wrap="none" rtlCol="0">
            <a:spAutoFit/>
          </a:bodyPr>
          <a:lstStyle/>
          <a:p>
            <a:r>
              <a:rPr lang="en-US" i="1" dirty="0">
                <a:solidFill>
                  <a:srgbClr val="FF0000"/>
                </a:solidFill>
                <a:latin typeface="Arial" panose="020B0604020202020204" pitchFamily="34" charset="0"/>
                <a:cs typeface="Arial" panose="020B0604020202020204" pitchFamily="34" charset="0"/>
              </a:rPr>
              <a:t>Many more Q = 0 responses on “reversible compression” question, justified by “process is isothermal” arguments </a:t>
            </a:r>
          </a:p>
        </p:txBody>
      </p:sp>
      <p:sp>
        <p:nvSpPr>
          <p:cNvPr id="20" name="Rectangle 19">
            <a:extLst>
              <a:ext uri="{FF2B5EF4-FFF2-40B4-BE49-F238E27FC236}">
                <a16:creationId xmlns:a16="http://schemas.microsoft.com/office/drawing/2014/main" id="{3324F6AC-16A0-9ACD-1265-051C492E4AF0}"/>
              </a:ext>
            </a:extLst>
          </p:cNvPr>
          <p:cNvSpPr/>
          <p:nvPr/>
        </p:nvSpPr>
        <p:spPr>
          <a:xfrm>
            <a:off x="2322673" y="3845860"/>
            <a:ext cx="1097769" cy="25427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AA50AA1-EA55-175D-51D5-4F0CC8B089A0}"/>
              </a:ext>
            </a:extLst>
          </p:cNvPr>
          <p:cNvSpPr txBox="1"/>
          <p:nvPr/>
        </p:nvSpPr>
        <p:spPr>
          <a:xfrm>
            <a:off x="3474232" y="1019814"/>
            <a:ext cx="3945311" cy="369332"/>
          </a:xfrm>
          <a:prstGeom prst="rect">
            <a:avLst/>
          </a:prstGeom>
          <a:noFill/>
        </p:spPr>
        <p:txBody>
          <a:bodyPr wrap="none" rtlCol="0">
            <a:spAutoFit/>
          </a:bodyPr>
          <a:lstStyle/>
          <a:p>
            <a:r>
              <a:rPr lang="en-US" i="1" dirty="0">
                <a:solidFill>
                  <a:srgbClr val="FF0000"/>
                </a:solidFill>
              </a:rPr>
              <a:t>Q─W = </a:t>
            </a:r>
            <a:r>
              <a:rPr lang="el-GR" i="1" dirty="0">
                <a:solidFill>
                  <a:srgbClr val="FF0000"/>
                </a:solidFill>
              </a:rPr>
              <a:t>Δ</a:t>
            </a:r>
            <a:r>
              <a:rPr lang="en-US" i="1" dirty="0">
                <a:solidFill>
                  <a:srgbClr val="FF0000"/>
                </a:solidFill>
              </a:rPr>
              <a:t>E = 0 </a:t>
            </a:r>
            <a:r>
              <a:rPr lang="en-US" dirty="0">
                <a:solidFill>
                  <a:srgbClr val="FF0000"/>
                </a:solidFill>
              </a:rPr>
              <a:t>since</a:t>
            </a:r>
            <a:r>
              <a:rPr lang="en-US" i="1" dirty="0">
                <a:solidFill>
                  <a:srgbClr val="FF0000"/>
                </a:solidFill>
              </a:rPr>
              <a:t> </a:t>
            </a:r>
            <a:r>
              <a:rPr lang="el-GR" i="1" dirty="0">
                <a:solidFill>
                  <a:srgbClr val="FF0000"/>
                </a:solidFill>
              </a:rPr>
              <a:t>Δ</a:t>
            </a:r>
            <a:r>
              <a:rPr lang="en-US" i="1" dirty="0">
                <a:solidFill>
                  <a:srgbClr val="FF0000"/>
                </a:solidFill>
              </a:rPr>
              <a:t>T=0, </a:t>
            </a:r>
            <a:r>
              <a:rPr lang="en-US" dirty="0">
                <a:solidFill>
                  <a:srgbClr val="FF0000"/>
                </a:solidFill>
              </a:rPr>
              <a:t>so</a:t>
            </a:r>
            <a:r>
              <a:rPr lang="en-US" i="1" dirty="0">
                <a:solidFill>
                  <a:srgbClr val="FF0000"/>
                </a:solidFill>
              </a:rPr>
              <a:t> Q = W &gt; 0</a:t>
            </a:r>
          </a:p>
        </p:txBody>
      </p:sp>
      <p:sp>
        <p:nvSpPr>
          <p:cNvPr id="21" name="TextBox 20">
            <a:extLst>
              <a:ext uri="{FF2B5EF4-FFF2-40B4-BE49-F238E27FC236}">
                <a16:creationId xmlns:a16="http://schemas.microsoft.com/office/drawing/2014/main" id="{D7AF39FD-C043-21B6-57E9-35F90F07D4FB}"/>
              </a:ext>
            </a:extLst>
          </p:cNvPr>
          <p:cNvSpPr txBox="1"/>
          <p:nvPr/>
        </p:nvSpPr>
        <p:spPr>
          <a:xfrm>
            <a:off x="3958459" y="3972995"/>
            <a:ext cx="3945311" cy="369332"/>
          </a:xfrm>
          <a:prstGeom prst="rect">
            <a:avLst/>
          </a:prstGeom>
          <a:noFill/>
        </p:spPr>
        <p:txBody>
          <a:bodyPr wrap="none" rtlCol="0">
            <a:spAutoFit/>
          </a:bodyPr>
          <a:lstStyle/>
          <a:p>
            <a:r>
              <a:rPr lang="en-US" i="1" dirty="0">
                <a:solidFill>
                  <a:srgbClr val="FF0000"/>
                </a:solidFill>
              </a:rPr>
              <a:t>Q─W = </a:t>
            </a:r>
            <a:r>
              <a:rPr lang="el-GR" i="1" dirty="0">
                <a:solidFill>
                  <a:srgbClr val="FF0000"/>
                </a:solidFill>
              </a:rPr>
              <a:t>Δ</a:t>
            </a:r>
            <a:r>
              <a:rPr lang="en-US" i="1" dirty="0">
                <a:solidFill>
                  <a:srgbClr val="FF0000"/>
                </a:solidFill>
              </a:rPr>
              <a:t>E = 0 </a:t>
            </a:r>
            <a:r>
              <a:rPr lang="en-US" dirty="0">
                <a:solidFill>
                  <a:srgbClr val="FF0000"/>
                </a:solidFill>
              </a:rPr>
              <a:t>since</a:t>
            </a:r>
            <a:r>
              <a:rPr lang="en-US" i="1" dirty="0">
                <a:solidFill>
                  <a:srgbClr val="FF0000"/>
                </a:solidFill>
              </a:rPr>
              <a:t> </a:t>
            </a:r>
            <a:r>
              <a:rPr lang="el-GR" i="1" dirty="0">
                <a:solidFill>
                  <a:srgbClr val="FF0000"/>
                </a:solidFill>
              </a:rPr>
              <a:t>Δ</a:t>
            </a:r>
            <a:r>
              <a:rPr lang="en-US" i="1" dirty="0">
                <a:solidFill>
                  <a:srgbClr val="FF0000"/>
                </a:solidFill>
              </a:rPr>
              <a:t>T=0, </a:t>
            </a:r>
            <a:r>
              <a:rPr lang="en-US" dirty="0">
                <a:solidFill>
                  <a:srgbClr val="FF0000"/>
                </a:solidFill>
              </a:rPr>
              <a:t>so</a:t>
            </a:r>
            <a:r>
              <a:rPr lang="en-US" i="1" dirty="0">
                <a:solidFill>
                  <a:srgbClr val="FF0000"/>
                </a:solidFill>
              </a:rPr>
              <a:t> Q = W &lt; 0</a:t>
            </a:r>
          </a:p>
        </p:txBody>
      </p:sp>
      <p:sp>
        <p:nvSpPr>
          <p:cNvPr id="22" name="Rectangle 21">
            <a:extLst>
              <a:ext uri="{FF2B5EF4-FFF2-40B4-BE49-F238E27FC236}">
                <a16:creationId xmlns:a16="http://schemas.microsoft.com/office/drawing/2014/main" id="{5DFEC042-82ED-AB91-1377-7ECD437235E6}"/>
              </a:ext>
            </a:extLst>
          </p:cNvPr>
          <p:cNvSpPr/>
          <p:nvPr/>
        </p:nvSpPr>
        <p:spPr>
          <a:xfrm>
            <a:off x="777484" y="3805111"/>
            <a:ext cx="690282" cy="25427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984D8169-2B04-848A-7032-3B70DC766120}"/>
              </a:ext>
            </a:extLst>
          </p:cNvPr>
          <p:cNvSpPr/>
          <p:nvPr/>
        </p:nvSpPr>
        <p:spPr>
          <a:xfrm>
            <a:off x="7902273" y="3567829"/>
            <a:ext cx="327328" cy="25427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32762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0"/>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p:bldP spid="13" grpId="0"/>
      <p:bldP spid="15" grpId="0"/>
      <p:bldP spid="16" grpId="0"/>
      <p:bldP spid="19" grpId="0"/>
      <p:bldP spid="20" grpId="0" animBg="1"/>
      <p:bldP spid="14" grpId="0"/>
      <p:bldP spid="21" grpId="0"/>
      <p:bldP spid="22" grpId="0" animBg="1"/>
      <p:bldP spid="2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F48186-FFE3-149F-5F38-FD340C96CAFE}"/>
              </a:ext>
            </a:extLst>
          </p:cNvPr>
          <p:cNvSpPr>
            <a:spLocks noGrp="1"/>
          </p:cNvSpPr>
          <p:nvPr>
            <p:ph type="title"/>
          </p:nvPr>
        </p:nvSpPr>
        <p:spPr/>
        <p:txBody>
          <a:bodyPr>
            <a:normAutofit/>
          </a:bodyPr>
          <a:lstStyle/>
          <a:p>
            <a:pPr algn="ctr"/>
            <a:r>
              <a:rPr lang="en-US" sz="3600" dirty="0"/>
              <a:t>General Findings</a:t>
            </a:r>
          </a:p>
        </p:txBody>
      </p:sp>
      <p:sp>
        <p:nvSpPr>
          <p:cNvPr id="3" name="Content Placeholder 2">
            <a:extLst>
              <a:ext uri="{FF2B5EF4-FFF2-40B4-BE49-F238E27FC236}">
                <a16:creationId xmlns:a16="http://schemas.microsoft.com/office/drawing/2014/main" id="{21FD3D88-8C87-3057-7A1B-743BDD8F4C8E}"/>
              </a:ext>
            </a:extLst>
          </p:cNvPr>
          <p:cNvSpPr>
            <a:spLocks noGrp="1"/>
          </p:cNvSpPr>
          <p:nvPr>
            <p:ph idx="1"/>
          </p:nvPr>
        </p:nvSpPr>
        <p:spPr>
          <a:xfrm>
            <a:off x="838199" y="1825625"/>
            <a:ext cx="10826931" cy="4351338"/>
          </a:xfrm>
        </p:spPr>
        <p:txBody>
          <a:bodyPr>
            <a:normAutofit/>
          </a:bodyPr>
          <a:lstStyle/>
          <a:p>
            <a:pPr>
              <a:lnSpc>
                <a:spcPct val="100000"/>
              </a:lnSpc>
            </a:pPr>
            <a:r>
              <a:rPr lang="en-US" dirty="0"/>
              <a:t>Horizontal process arrows on </a:t>
            </a:r>
            <a:r>
              <a:rPr lang="en-US" i="1" dirty="0"/>
              <a:t>PV</a:t>
            </a:r>
            <a:r>
              <a:rPr lang="en-US" dirty="0"/>
              <a:t> diagrams often triggered unproductive lines of reasoning regarding work</a:t>
            </a:r>
          </a:p>
          <a:p>
            <a:pPr>
              <a:lnSpc>
                <a:spcPct val="100000"/>
              </a:lnSpc>
              <a:spcBef>
                <a:spcPts val="1200"/>
              </a:spcBef>
            </a:pPr>
            <a:r>
              <a:rPr lang="en-US" dirty="0"/>
              <a:t>Certain terms may trigger unproductive lines of reasoning (e.g., </a:t>
            </a:r>
            <a:r>
              <a:rPr lang="en-US" i="1" dirty="0"/>
              <a:t>adiabatic</a:t>
            </a:r>
            <a:r>
              <a:rPr lang="en-US" dirty="0"/>
              <a:t>)</a:t>
            </a:r>
          </a:p>
          <a:p>
            <a:pPr>
              <a:lnSpc>
                <a:spcPct val="100000"/>
              </a:lnSpc>
              <a:spcBef>
                <a:spcPts val="1200"/>
              </a:spcBef>
            </a:pPr>
            <a:r>
              <a:rPr lang="en-US" dirty="0"/>
              <a:t>Students tend to focus attention on the “most salient” variable (such as heat in an adiabatic process) while ignoring other variables</a:t>
            </a:r>
          </a:p>
        </p:txBody>
      </p:sp>
    </p:spTree>
    <p:extLst>
      <p:ext uri="{BB962C8B-B14F-4D97-AF65-F5344CB8AC3E}">
        <p14:creationId xmlns:p14="http://schemas.microsoft.com/office/powerpoint/2010/main" val="1395545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Symbolic Procedures</a:t>
            </a:r>
          </a:p>
        </p:txBody>
      </p:sp>
      <p:sp>
        <p:nvSpPr>
          <p:cNvPr id="3" name="Content Placeholder 2"/>
          <p:cNvSpPr>
            <a:spLocks noGrp="1"/>
          </p:cNvSpPr>
          <p:nvPr>
            <p:ph idx="1"/>
          </p:nvPr>
        </p:nvSpPr>
        <p:spPr/>
        <p:txBody>
          <a:bodyPr/>
          <a:lstStyle/>
          <a:p>
            <a:pPr marL="0" lvl="2" indent="0">
              <a:buNone/>
            </a:pPr>
            <a:r>
              <a:rPr lang="en-US" sz="2000" b="1" dirty="0"/>
              <a:t>Confusion of symbolic meaning: </a:t>
            </a:r>
            <a:r>
              <a:rPr lang="en-US" sz="2000" dirty="0"/>
              <a:t>Students perform worse on solving problems when symbols are used to represent common physical quantities in equations [</a:t>
            </a:r>
            <a:r>
              <a:rPr lang="en-US" sz="2000" dirty="0" err="1"/>
              <a:t>Torigoe</a:t>
            </a:r>
            <a:r>
              <a:rPr lang="en-US" sz="2000" dirty="0"/>
              <a:t> and Gladding, 2007; 2011)</a:t>
            </a:r>
          </a:p>
          <a:p>
            <a:pPr marL="914400" lvl="2" indent="0">
              <a:buNone/>
            </a:pPr>
            <a:endParaRPr lang="en-US" sz="2000" dirty="0"/>
          </a:p>
          <a:p>
            <a:pPr marL="914400" lvl="2" indent="0">
              <a:buNone/>
            </a:pPr>
            <a:r>
              <a:rPr lang="en-US" sz="2000" b="1" i="1" dirty="0"/>
              <a:t>Example </a:t>
            </a:r>
            <a:r>
              <a:rPr lang="en-US" sz="1800" b="1" i="1" dirty="0"/>
              <a:t>[Multiple-choice questions; University of Illinois]:</a:t>
            </a:r>
          </a:p>
          <a:p>
            <a:pPr marL="0" indent="0">
              <a:buNone/>
            </a:pPr>
            <a:r>
              <a:rPr lang="en-US" sz="1800" i="1" dirty="0"/>
              <a:t>Version #1</a:t>
            </a:r>
            <a:r>
              <a:rPr lang="en-US" sz="1800" dirty="0"/>
              <a:t>: A car can go from 0 to 60 m/s in 8 s. At what distance </a:t>
            </a:r>
            <a:r>
              <a:rPr lang="en-US" sz="1800" i="1" dirty="0"/>
              <a:t>d </a:t>
            </a:r>
            <a:r>
              <a:rPr lang="en-US" sz="1800" dirty="0"/>
              <a:t>from the start at rest is the car traveling 30 m/s? </a:t>
            </a:r>
            <a:endParaRPr lang="en-US" sz="1800" i="1" dirty="0"/>
          </a:p>
          <a:p>
            <a:pPr marL="0" indent="0">
              <a:buNone/>
            </a:pPr>
            <a:r>
              <a:rPr lang="en-US" sz="1800" i="1" dirty="0"/>
              <a:t>Version #2</a:t>
            </a:r>
            <a:r>
              <a:rPr lang="en-US" sz="1800" dirty="0"/>
              <a:t>:</a:t>
            </a:r>
            <a:r>
              <a:rPr lang="en-US" sz="1800" i="1" dirty="0"/>
              <a:t> </a:t>
            </a:r>
            <a:r>
              <a:rPr lang="en-US" sz="1800" dirty="0"/>
              <a:t>A car can go from 0 to </a:t>
            </a:r>
            <a:r>
              <a:rPr lang="en-US" sz="1800" i="1" dirty="0"/>
              <a:t>v</a:t>
            </a:r>
            <a:r>
              <a:rPr lang="en-US" sz="1800" baseline="-25000" dirty="0"/>
              <a:t>1</a:t>
            </a:r>
            <a:r>
              <a:rPr lang="en-US" sz="1800" dirty="0"/>
              <a:t> in </a:t>
            </a:r>
            <a:r>
              <a:rPr lang="en-US" sz="1800" i="1" dirty="0"/>
              <a:t>t</a:t>
            </a:r>
            <a:r>
              <a:rPr lang="en-US" sz="1800" baseline="-25000" dirty="0"/>
              <a:t>1</a:t>
            </a:r>
            <a:r>
              <a:rPr lang="en-US" sz="1800" dirty="0"/>
              <a:t> seconds. At what distance </a:t>
            </a:r>
            <a:r>
              <a:rPr lang="en-US" sz="1800" i="1" dirty="0"/>
              <a:t>d </a:t>
            </a:r>
            <a:r>
              <a:rPr lang="en-US" sz="1800" dirty="0"/>
              <a:t>from the start at rest is the car traveling (</a:t>
            </a:r>
            <a:r>
              <a:rPr lang="en-US" sz="1800" i="1" dirty="0"/>
              <a:t>v</a:t>
            </a:r>
            <a:r>
              <a:rPr lang="en-US" sz="1800" baseline="-25000" dirty="0"/>
              <a:t>1</a:t>
            </a:r>
            <a:r>
              <a:rPr lang="en-US" sz="1800" dirty="0"/>
              <a:t>/2)? </a:t>
            </a:r>
            <a:endParaRPr lang="en-US" sz="1800" i="1" dirty="0"/>
          </a:p>
          <a:p>
            <a:pPr marL="914400" lvl="2" indent="0">
              <a:buNone/>
            </a:pPr>
            <a:endParaRPr lang="en-US" sz="2000" dirty="0"/>
          </a:p>
          <a:p>
            <a:pPr>
              <a:buFont typeface="Wingdings" panose="05000000000000000000" pitchFamily="2" charset="2"/>
              <a:buChar char="Ø"/>
            </a:pPr>
            <a:r>
              <a:rPr lang="en-US" sz="2400" i="1" dirty="0">
                <a:solidFill>
                  <a:srgbClr val="0000FF"/>
                </a:solidFill>
              </a:rPr>
              <a:t>Our results on “stripped-down” versions are analogous, although differences are smaller</a:t>
            </a:r>
          </a:p>
        </p:txBody>
      </p:sp>
      <p:sp>
        <p:nvSpPr>
          <p:cNvPr id="4" name="TextBox 3"/>
          <p:cNvSpPr txBox="1"/>
          <p:nvPr/>
        </p:nvSpPr>
        <p:spPr>
          <a:xfrm>
            <a:off x="8184914" y="4862404"/>
            <a:ext cx="2286000" cy="46166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Arial" charset="0"/>
                <a:ea typeface="+mn-ea"/>
                <a:cs typeface="Arial" charset="0"/>
              </a:rPr>
              <a:t>Much worse!</a:t>
            </a:r>
          </a:p>
        </p:txBody>
      </p:sp>
      <p:sp>
        <p:nvSpPr>
          <p:cNvPr id="8" name="Arrow: Right 7"/>
          <p:cNvSpPr/>
          <p:nvPr/>
        </p:nvSpPr>
        <p:spPr>
          <a:xfrm rot="12889615">
            <a:off x="7507201" y="4784979"/>
            <a:ext cx="624489" cy="252189"/>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Arial"/>
            </a:endParaRPr>
          </a:p>
        </p:txBody>
      </p:sp>
      <p:sp>
        <p:nvSpPr>
          <p:cNvPr id="6" name="Rectangle: Single Corner Rounded 5">
            <a:extLst>
              <a:ext uri="{FF2B5EF4-FFF2-40B4-BE49-F238E27FC236}">
                <a16:creationId xmlns:a16="http://schemas.microsoft.com/office/drawing/2014/main" id="{933CE2A1-D209-4E52-85B1-AEC85DA254F9}"/>
              </a:ext>
            </a:extLst>
          </p:cNvPr>
          <p:cNvSpPr/>
          <p:nvPr/>
        </p:nvSpPr>
        <p:spPr>
          <a:xfrm>
            <a:off x="6187751" y="3736911"/>
            <a:ext cx="1447800" cy="381000"/>
          </a:xfrm>
          <a:prstGeom prst="round1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a:endParaRPr>
          </a:p>
        </p:txBody>
      </p:sp>
      <p:sp>
        <p:nvSpPr>
          <p:cNvPr id="9" name="Rectangle: Single Corner Rounded 8">
            <a:extLst>
              <a:ext uri="{FF2B5EF4-FFF2-40B4-BE49-F238E27FC236}">
                <a16:creationId xmlns:a16="http://schemas.microsoft.com/office/drawing/2014/main" id="{F4D882B5-2CED-48C6-B1B9-36CC633EEA05}"/>
              </a:ext>
            </a:extLst>
          </p:cNvPr>
          <p:cNvSpPr/>
          <p:nvPr/>
        </p:nvSpPr>
        <p:spPr>
          <a:xfrm>
            <a:off x="5944440" y="4452240"/>
            <a:ext cx="1447800" cy="381000"/>
          </a:xfrm>
          <a:prstGeom prst="round1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a:endParaRPr>
          </a:p>
        </p:txBody>
      </p:sp>
      <p:sp>
        <p:nvSpPr>
          <p:cNvPr id="7" name="TextBox 6">
            <a:extLst>
              <a:ext uri="{FF2B5EF4-FFF2-40B4-BE49-F238E27FC236}">
                <a16:creationId xmlns:a16="http://schemas.microsoft.com/office/drawing/2014/main" id="{95034C98-22CD-48CB-92AF-879D3CA04B98}"/>
              </a:ext>
            </a:extLst>
          </p:cNvPr>
          <p:cNvSpPr txBox="1"/>
          <p:nvPr/>
        </p:nvSpPr>
        <p:spPr>
          <a:xfrm>
            <a:off x="6144347" y="3707368"/>
            <a:ext cx="1569815"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1" u="none" strike="noStrike" kern="1200" cap="none" spc="0" normalizeH="0" baseline="0" noProof="0" dirty="0">
                <a:ln>
                  <a:noFill/>
                </a:ln>
                <a:solidFill>
                  <a:srgbClr val="000000"/>
                </a:solidFill>
                <a:effectLst/>
                <a:uLnTx/>
                <a:uFillTx/>
                <a:latin typeface="Arial" charset="0"/>
                <a:ea typeface="+mn-ea"/>
                <a:cs typeface="Arial" charset="0"/>
              </a:rPr>
              <a:t>[93% correct]</a:t>
            </a:r>
          </a:p>
        </p:txBody>
      </p:sp>
      <p:sp>
        <p:nvSpPr>
          <p:cNvPr id="10" name="TextBox 9">
            <a:extLst>
              <a:ext uri="{FF2B5EF4-FFF2-40B4-BE49-F238E27FC236}">
                <a16:creationId xmlns:a16="http://schemas.microsoft.com/office/drawing/2014/main" id="{C5B27D10-5D4F-40AC-9C9D-61A20B2339A0}"/>
              </a:ext>
            </a:extLst>
          </p:cNvPr>
          <p:cNvSpPr txBox="1"/>
          <p:nvPr/>
        </p:nvSpPr>
        <p:spPr>
          <a:xfrm>
            <a:off x="5897786" y="4474427"/>
            <a:ext cx="1576282"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1" u="none" strike="noStrike" kern="1200" cap="none" spc="0" normalizeH="0" baseline="0" noProof="0" dirty="0">
                <a:ln>
                  <a:noFill/>
                </a:ln>
                <a:solidFill>
                  <a:srgbClr val="000000"/>
                </a:solidFill>
                <a:effectLst/>
                <a:uLnTx/>
                <a:uFillTx/>
                <a:latin typeface="Arial" charset="0"/>
                <a:ea typeface="+mn-ea"/>
                <a:cs typeface="Arial" charset="0"/>
              </a:rPr>
              <a:t>[57% correct]</a:t>
            </a:r>
          </a:p>
        </p:txBody>
      </p:sp>
    </p:spTree>
    <p:extLst>
      <p:ext uri="{BB962C8B-B14F-4D97-AF65-F5344CB8AC3E}">
        <p14:creationId xmlns:p14="http://schemas.microsoft.com/office/powerpoint/2010/main" val="4092153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8" grpId="0" animBg="1"/>
      <p:bldP spid="6" grpId="0" animBg="1"/>
      <p:bldP spid="9" grpId="0" animBg="1"/>
      <p:bldP spid="7" grpId="0"/>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5036698-2496-4385-9B7A-2728C7FA1631}"/>
              </a:ext>
            </a:extLst>
          </p:cNvPr>
          <p:cNvPicPr>
            <a:picLocks noChangeAspect="1"/>
          </p:cNvPicPr>
          <p:nvPr/>
        </p:nvPicPr>
        <p:blipFill>
          <a:blip r:embed="rId2"/>
          <a:stretch>
            <a:fillRect/>
          </a:stretch>
        </p:blipFill>
        <p:spPr>
          <a:xfrm>
            <a:off x="6553200" y="3429000"/>
            <a:ext cx="5393446" cy="2971800"/>
          </a:xfrm>
          <a:prstGeom prst="rect">
            <a:avLst/>
          </a:prstGeom>
        </p:spPr>
      </p:pic>
      <p:pic>
        <p:nvPicPr>
          <p:cNvPr id="5" name="Picture 4">
            <a:extLst>
              <a:ext uri="{FF2B5EF4-FFF2-40B4-BE49-F238E27FC236}">
                <a16:creationId xmlns:a16="http://schemas.microsoft.com/office/drawing/2014/main" id="{DA0B5C15-A8A1-4180-BC2E-90675E602666}"/>
              </a:ext>
            </a:extLst>
          </p:cNvPr>
          <p:cNvPicPr>
            <a:picLocks noChangeAspect="1"/>
          </p:cNvPicPr>
          <p:nvPr/>
        </p:nvPicPr>
        <p:blipFill>
          <a:blip r:embed="rId3"/>
          <a:stretch>
            <a:fillRect/>
          </a:stretch>
        </p:blipFill>
        <p:spPr>
          <a:xfrm>
            <a:off x="304800" y="457200"/>
            <a:ext cx="5956190" cy="2971800"/>
          </a:xfrm>
          <a:prstGeom prst="rect">
            <a:avLst/>
          </a:prstGeom>
        </p:spPr>
      </p:pic>
      <p:sp>
        <p:nvSpPr>
          <p:cNvPr id="6" name="TextBox 5">
            <a:extLst>
              <a:ext uri="{FF2B5EF4-FFF2-40B4-BE49-F238E27FC236}">
                <a16:creationId xmlns:a16="http://schemas.microsoft.com/office/drawing/2014/main" id="{61D56359-68B4-4500-BBCC-41BCB0B800B2}"/>
              </a:ext>
            </a:extLst>
          </p:cNvPr>
          <p:cNvSpPr txBox="1"/>
          <p:nvPr/>
        </p:nvSpPr>
        <p:spPr>
          <a:xfrm>
            <a:off x="3048000" y="4625010"/>
            <a:ext cx="1851789"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charset="0"/>
                <a:ea typeface="+mn-ea"/>
                <a:cs typeface="Arial" charset="0"/>
              </a:rPr>
              <a:t>Numeric version</a:t>
            </a:r>
          </a:p>
        </p:txBody>
      </p:sp>
      <p:sp>
        <p:nvSpPr>
          <p:cNvPr id="7" name="Arrow: Left 6">
            <a:extLst>
              <a:ext uri="{FF2B5EF4-FFF2-40B4-BE49-F238E27FC236}">
                <a16:creationId xmlns:a16="http://schemas.microsoft.com/office/drawing/2014/main" id="{B621B5E1-6102-4B7E-B5CC-F07790288D2C}"/>
              </a:ext>
            </a:extLst>
          </p:cNvPr>
          <p:cNvSpPr/>
          <p:nvPr/>
        </p:nvSpPr>
        <p:spPr>
          <a:xfrm>
            <a:off x="3352800" y="1219200"/>
            <a:ext cx="809254" cy="369332"/>
          </a:xfrm>
          <a:prstGeom prst="leftArrow">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a:endParaRPr>
          </a:p>
        </p:txBody>
      </p:sp>
      <p:sp>
        <p:nvSpPr>
          <p:cNvPr id="8" name="TextBox 7">
            <a:extLst>
              <a:ext uri="{FF2B5EF4-FFF2-40B4-BE49-F238E27FC236}">
                <a16:creationId xmlns:a16="http://schemas.microsoft.com/office/drawing/2014/main" id="{46FAEAA2-402C-4ED2-9829-8706D401BE4A}"/>
              </a:ext>
            </a:extLst>
          </p:cNvPr>
          <p:cNvSpPr txBox="1"/>
          <p:nvPr/>
        </p:nvSpPr>
        <p:spPr>
          <a:xfrm>
            <a:off x="4412388" y="1210917"/>
            <a:ext cx="1928733"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charset="0"/>
                <a:ea typeface="+mn-ea"/>
                <a:cs typeface="Arial" charset="0"/>
              </a:rPr>
              <a:t>Symbolic version</a:t>
            </a:r>
          </a:p>
        </p:txBody>
      </p:sp>
      <p:sp>
        <p:nvSpPr>
          <p:cNvPr id="9" name="Arrow: Left 8">
            <a:extLst>
              <a:ext uri="{FF2B5EF4-FFF2-40B4-BE49-F238E27FC236}">
                <a16:creationId xmlns:a16="http://schemas.microsoft.com/office/drawing/2014/main" id="{2C78EDB3-F725-45B6-9510-43716BEC3D19}"/>
              </a:ext>
            </a:extLst>
          </p:cNvPr>
          <p:cNvSpPr/>
          <p:nvPr/>
        </p:nvSpPr>
        <p:spPr>
          <a:xfrm rot="10800000">
            <a:off x="4993440" y="4625010"/>
            <a:ext cx="809254" cy="369332"/>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3970661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9B76896-5058-40C7-90A5-E6B5CE110D80}"/>
              </a:ext>
            </a:extLst>
          </p:cNvPr>
          <p:cNvSpPr txBox="1"/>
          <p:nvPr/>
        </p:nvSpPr>
        <p:spPr>
          <a:xfrm>
            <a:off x="2057400" y="609600"/>
            <a:ext cx="6096541"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charset="0"/>
                <a:ea typeface="+mn-ea"/>
                <a:cs typeface="Arial" charset="0"/>
              </a:rPr>
              <a:t>Symbolic version:                                     Numeric version:</a:t>
            </a:r>
          </a:p>
        </p:txBody>
      </p:sp>
      <p:sp>
        <p:nvSpPr>
          <p:cNvPr id="5" name="Rectangle 4">
            <a:extLst>
              <a:ext uri="{FF2B5EF4-FFF2-40B4-BE49-F238E27FC236}">
                <a16:creationId xmlns:a16="http://schemas.microsoft.com/office/drawing/2014/main" id="{0A39D358-EE69-44F3-BBE3-8287715F05B4}"/>
              </a:ext>
            </a:extLst>
          </p:cNvPr>
          <p:cNvSpPr/>
          <p:nvPr/>
        </p:nvSpPr>
        <p:spPr>
          <a:xfrm>
            <a:off x="4114800" y="607943"/>
            <a:ext cx="914400" cy="457200"/>
          </a:xfrm>
          <a:prstGeom prst="rect">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a:endParaRPr>
          </a:p>
        </p:txBody>
      </p:sp>
      <p:sp>
        <p:nvSpPr>
          <p:cNvPr id="6" name="Rectangle 5">
            <a:extLst>
              <a:ext uri="{FF2B5EF4-FFF2-40B4-BE49-F238E27FC236}">
                <a16:creationId xmlns:a16="http://schemas.microsoft.com/office/drawing/2014/main" id="{C0D9CE02-5B72-4530-9D06-037811B5B788}"/>
              </a:ext>
            </a:extLst>
          </p:cNvPr>
          <p:cNvSpPr/>
          <p:nvPr/>
        </p:nvSpPr>
        <p:spPr>
          <a:xfrm>
            <a:off x="8229600" y="565666"/>
            <a:ext cx="914400" cy="4572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a:endParaRPr>
          </a:p>
        </p:txBody>
      </p:sp>
      <p:pic>
        <p:nvPicPr>
          <p:cNvPr id="8" name="Picture 7">
            <a:extLst>
              <a:ext uri="{FF2B5EF4-FFF2-40B4-BE49-F238E27FC236}">
                <a16:creationId xmlns:a16="http://schemas.microsoft.com/office/drawing/2014/main" id="{EE4548DA-7E57-4B2D-8D13-177984FCE384}"/>
              </a:ext>
            </a:extLst>
          </p:cNvPr>
          <p:cNvPicPr>
            <a:picLocks noChangeAspect="1"/>
          </p:cNvPicPr>
          <p:nvPr/>
        </p:nvPicPr>
        <p:blipFill>
          <a:blip r:embed="rId2"/>
          <a:stretch>
            <a:fillRect/>
          </a:stretch>
        </p:blipFill>
        <p:spPr>
          <a:xfrm>
            <a:off x="76200" y="1128126"/>
            <a:ext cx="12192000" cy="5729874"/>
          </a:xfrm>
          <a:prstGeom prst="rect">
            <a:avLst/>
          </a:prstGeom>
        </p:spPr>
      </p:pic>
    </p:spTree>
    <p:extLst>
      <p:ext uri="{BB962C8B-B14F-4D97-AF65-F5344CB8AC3E}">
        <p14:creationId xmlns:p14="http://schemas.microsoft.com/office/powerpoint/2010/main" val="34121044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736F92A3-C768-445A-8087-196B509CA4CE}"/>
              </a:ext>
            </a:extLst>
          </p:cNvPr>
          <p:cNvGrpSpPr/>
          <p:nvPr/>
        </p:nvGrpSpPr>
        <p:grpSpPr>
          <a:xfrm>
            <a:off x="457200" y="1336332"/>
            <a:ext cx="11429999" cy="3769068"/>
            <a:chOff x="18508760" y="7493269"/>
            <a:chExt cx="7722548" cy="3677678"/>
          </a:xfrm>
        </p:grpSpPr>
        <p:grpSp>
          <p:nvGrpSpPr>
            <p:cNvPr id="5" name="Group 4">
              <a:extLst>
                <a:ext uri="{FF2B5EF4-FFF2-40B4-BE49-F238E27FC236}">
                  <a16:creationId xmlns:a16="http://schemas.microsoft.com/office/drawing/2014/main" id="{7D9680B8-C9C9-461D-BC3D-0D6877596FC8}"/>
                </a:ext>
              </a:extLst>
            </p:cNvPr>
            <p:cNvGrpSpPr/>
            <p:nvPr/>
          </p:nvGrpSpPr>
          <p:grpSpPr>
            <a:xfrm>
              <a:off x="18508760" y="7493269"/>
              <a:ext cx="7722548" cy="3677678"/>
              <a:chOff x="13996126" y="9795831"/>
              <a:chExt cx="7722548" cy="3677678"/>
            </a:xfrm>
          </p:grpSpPr>
          <p:grpSp>
            <p:nvGrpSpPr>
              <p:cNvPr id="11" name="Group 10">
                <a:extLst>
                  <a:ext uri="{FF2B5EF4-FFF2-40B4-BE49-F238E27FC236}">
                    <a16:creationId xmlns:a16="http://schemas.microsoft.com/office/drawing/2014/main" id="{291C8D38-177A-41FA-AE64-33FF8CDE1F38}"/>
                  </a:ext>
                </a:extLst>
              </p:cNvPr>
              <p:cNvGrpSpPr/>
              <p:nvPr/>
            </p:nvGrpSpPr>
            <p:grpSpPr>
              <a:xfrm>
                <a:off x="13996126" y="9795831"/>
                <a:ext cx="7722548" cy="3677678"/>
                <a:chOff x="13996126" y="9795831"/>
                <a:chExt cx="7722548" cy="3677678"/>
              </a:xfrm>
            </p:grpSpPr>
            <p:sp>
              <p:nvSpPr>
                <p:cNvPr id="14" name="Rectangle 13">
                  <a:extLst>
                    <a:ext uri="{FF2B5EF4-FFF2-40B4-BE49-F238E27FC236}">
                      <a16:creationId xmlns:a16="http://schemas.microsoft.com/office/drawing/2014/main" id="{E8275BE6-9628-470E-9991-0DD24854E7E7}"/>
                    </a:ext>
                  </a:extLst>
                </p:cNvPr>
                <p:cNvSpPr/>
                <p:nvPr/>
              </p:nvSpPr>
              <p:spPr>
                <a:xfrm>
                  <a:off x="14196712" y="10015560"/>
                  <a:ext cx="7244742" cy="570596"/>
                </a:xfrm>
                <a:prstGeom prst="rect">
                  <a:avLst/>
                </a:prstGeom>
                <a:solidFill>
                  <a:schemeClr val="bg1"/>
                </a:solidFill>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3200" b="0" i="0" u="none" strike="noStrike" kern="0" cap="none" spc="0" normalizeH="0" baseline="0" noProof="0" dirty="0">
                      <a:ln>
                        <a:noFill/>
                      </a:ln>
                      <a:solidFill>
                        <a:srgbClr val="000000"/>
                      </a:solidFill>
                      <a:effectLst/>
                      <a:uLnTx/>
                      <a:uFillTx/>
                      <a:latin typeface="Arial"/>
                      <a:ea typeface="+mj-ea"/>
                      <a:cs typeface="Arial"/>
                    </a:rPr>
                    <a:t>Algebra: Simultaneous Equations </a:t>
                  </a:r>
                  <a:r>
                    <a:rPr kumimoji="0" lang="en-US" altLang="en-US" sz="2400" b="0" i="0" u="none" strike="noStrike" kern="0" cap="none" spc="0" normalizeH="0" baseline="0" noProof="0" dirty="0">
                      <a:ln>
                        <a:noFill/>
                      </a:ln>
                      <a:solidFill>
                        <a:srgbClr val="000000"/>
                      </a:solidFill>
                      <a:effectLst/>
                      <a:uLnTx/>
                      <a:uFillTx/>
                      <a:latin typeface="Arial"/>
                      <a:ea typeface="+mj-ea"/>
                      <a:cs typeface="Arial"/>
                    </a:rPr>
                    <a:t>(</a:t>
                  </a:r>
                  <a:r>
                    <a:rPr lang="en-US" altLang="en-US" sz="2400" kern="0" dirty="0">
                      <a:solidFill>
                        <a:srgbClr val="000000"/>
                      </a:solidFill>
                      <a:latin typeface="Arial"/>
                      <a:ea typeface="+mj-ea"/>
                      <a:cs typeface="Arial"/>
                    </a:rPr>
                    <a:t>algebra</a:t>
                  </a:r>
                  <a:r>
                    <a:rPr kumimoji="0" lang="en-US" altLang="en-US" sz="2400" b="0" i="0" u="none" strike="noStrike" kern="0" cap="none" spc="0" normalizeH="0" baseline="0" noProof="0" dirty="0">
                      <a:ln>
                        <a:noFill/>
                      </a:ln>
                      <a:solidFill>
                        <a:srgbClr val="000000"/>
                      </a:solidFill>
                      <a:effectLst/>
                      <a:uLnTx/>
                      <a:uFillTx/>
                      <a:latin typeface="Arial"/>
                      <a:ea typeface="+mj-ea"/>
                      <a:cs typeface="Arial"/>
                    </a:rPr>
                    <a:t>-based course, ASU-T) </a:t>
                  </a:r>
                  <a:endParaRPr kumimoji="0" lang="en-US" sz="2400" b="0" i="0" u="none" strike="noStrike" kern="0" cap="none" spc="0" normalizeH="0" baseline="0" noProof="0" dirty="0">
                    <a:ln>
                      <a:noFill/>
                    </a:ln>
                    <a:solidFill>
                      <a:sysClr val="windowText" lastClr="000000"/>
                    </a:solidFill>
                    <a:effectLst/>
                    <a:uLnTx/>
                    <a:uFillTx/>
                  </a:endParaRPr>
                </a:p>
              </p:txBody>
            </p:sp>
            <p:sp>
              <p:nvSpPr>
                <p:cNvPr id="15" name="Rectangle 14">
                  <a:extLst>
                    <a:ext uri="{FF2B5EF4-FFF2-40B4-BE49-F238E27FC236}">
                      <a16:creationId xmlns:a16="http://schemas.microsoft.com/office/drawing/2014/main" id="{9920F9E4-2DD9-49DA-8A82-EECF100607BD}"/>
                    </a:ext>
                  </a:extLst>
                </p:cNvPr>
                <p:cNvSpPr/>
                <p:nvPr/>
              </p:nvSpPr>
              <p:spPr>
                <a:xfrm>
                  <a:off x="13996126" y="9795831"/>
                  <a:ext cx="7722548" cy="3677678"/>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Rectangle 11">
                <a:extLst>
                  <a:ext uri="{FF2B5EF4-FFF2-40B4-BE49-F238E27FC236}">
                    <a16:creationId xmlns:a16="http://schemas.microsoft.com/office/drawing/2014/main" id="{AEB24405-167A-474F-B954-E0D530FA1720}"/>
                  </a:ext>
                </a:extLst>
              </p:cNvPr>
              <p:cNvSpPr/>
              <p:nvPr/>
            </p:nvSpPr>
            <p:spPr>
              <a:xfrm>
                <a:off x="14438399" y="11004276"/>
                <a:ext cx="6840997" cy="83099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lvl="0" defTabSz="914400" eaLnBrk="0" fontAlgn="base" hangingPunct="0">
                  <a:spcBef>
                    <a:spcPct val="0"/>
                  </a:spcBef>
                  <a:spcAft>
                    <a:spcPct val="0"/>
                  </a:spcAft>
                </a:pPr>
                <a:r>
                  <a:rPr lang="en-US" altLang="en-US" sz="24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0.5</a:t>
                </a:r>
                <a:r>
                  <a:rPr lang="en-US" altLang="en-US" sz="2400" i="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y</a:t>
                </a:r>
                <a:r>
                  <a:rPr lang="en-US" altLang="en-US" sz="24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 2</a:t>
                </a:r>
                <a:r>
                  <a:rPr lang="en-US" altLang="en-US" sz="2400" i="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x</a:t>
                </a:r>
              </a:p>
              <a:p>
                <a:pPr lvl="0" defTabSz="914400" eaLnBrk="0" fontAlgn="base" hangingPunct="0">
                  <a:spcBef>
                    <a:spcPct val="0"/>
                  </a:spcBef>
                  <a:spcAft>
                    <a:spcPct val="0"/>
                  </a:spcAft>
                </a:pPr>
                <a:r>
                  <a:rPr lang="en-US" altLang="en-US" sz="24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78.4 − </a:t>
                </a:r>
                <a:r>
                  <a:rPr lang="en-US" altLang="en-US" sz="2400" i="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y</a:t>
                </a:r>
                <a:r>
                  <a:rPr lang="en-US" altLang="en-US" sz="24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 8</a:t>
                </a:r>
                <a:r>
                  <a:rPr lang="en-US" altLang="en-US" sz="2400" i="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x    </a:t>
                </a:r>
              </a:p>
            </p:txBody>
          </p:sp>
          <p:sp>
            <p:nvSpPr>
              <p:cNvPr id="13" name="Rectangle 12">
                <a:extLst>
                  <a:ext uri="{FF2B5EF4-FFF2-40B4-BE49-F238E27FC236}">
                    <a16:creationId xmlns:a16="http://schemas.microsoft.com/office/drawing/2014/main" id="{D4324DB9-06E1-47FC-95D2-94857A315592}"/>
                  </a:ext>
                </a:extLst>
              </p:cNvPr>
              <p:cNvSpPr/>
              <p:nvPr/>
            </p:nvSpPr>
            <p:spPr>
              <a:xfrm>
                <a:off x="14479295" y="12298743"/>
                <a:ext cx="6800101" cy="83099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lvl="0" defTabSz="914400" eaLnBrk="0" fontAlgn="base" hangingPunct="0">
                  <a:spcBef>
                    <a:spcPct val="0"/>
                  </a:spcBef>
                  <a:spcAft>
                    <a:spcPct val="0"/>
                  </a:spcAft>
                </a:pPr>
                <a:r>
                  <a:rPr lang="en-US" altLang="en-US" sz="2400" i="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cy</a:t>
                </a:r>
                <a:r>
                  <a:rPr lang="en-US" altLang="en-US" sz="24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 </a:t>
                </a:r>
                <a:r>
                  <a:rPr lang="en-US" altLang="en-US" sz="2400" i="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dx</a:t>
                </a:r>
              </a:p>
              <a:p>
                <a:pPr lvl="0" defTabSz="914400" eaLnBrk="0" fontAlgn="base" hangingPunct="0">
                  <a:spcBef>
                    <a:spcPct val="0"/>
                  </a:spcBef>
                  <a:spcAft>
                    <a:spcPct val="0"/>
                  </a:spcAft>
                </a:pPr>
                <a:r>
                  <a:rPr lang="en-US" altLang="en-US" sz="2400" i="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a:t>
                </a:r>
                <a:r>
                  <a:rPr lang="en-US" altLang="en-US" sz="24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 </a:t>
                </a:r>
                <a:r>
                  <a:rPr lang="en-US" altLang="en-US" sz="2400" i="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y</a:t>
                </a:r>
                <a:r>
                  <a:rPr lang="en-US" altLang="en-US" sz="24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 </a:t>
                </a:r>
                <a:r>
                  <a:rPr lang="en-US" altLang="en-US" sz="2400" i="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bx       </a:t>
                </a:r>
                <a:endParaRPr lang="en-US" altLang="en-US" sz="2400" b="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grpSp>
        <p:grpSp>
          <p:nvGrpSpPr>
            <p:cNvPr id="6" name="Group 5">
              <a:extLst>
                <a:ext uri="{FF2B5EF4-FFF2-40B4-BE49-F238E27FC236}">
                  <a16:creationId xmlns:a16="http://schemas.microsoft.com/office/drawing/2014/main" id="{21942940-FCAA-4B6C-A684-A52A8D4B85C9}"/>
                </a:ext>
              </a:extLst>
            </p:cNvPr>
            <p:cNvGrpSpPr/>
            <p:nvPr/>
          </p:nvGrpSpPr>
          <p:grpSpPr>
            <a:xfrm>
              <a:off x="20521830" y="8868657"/>
              <a:ext cx="1848204" cy="1773854"/>
              <a:chOff x="15760695" y="11160441"/>
              <a:chExt cx="1848204" cy="1773854"/>
            </a:xfrm>
          </p:grpSpPr>
          <p:sp>
            <p:nvSpPr>
              <p:cNvPr id="7" name="TextBox 6">
                <a:extLst>
                  <a:ext uri="{FF2B5EF4-FFF2-40B4-BE49-F238E27FC236}">
                    <a16:creationId xmlns:a16="http://schemas.microsoft.com/office/drawing/2014/main" id="{EC130E76-F97B-4D85-B0F4-CE0D224376AE}"/>
                  </a:ext>
                </a:extLst>
              </p:cNvPr>
              <p:cNvSpPr txBox="1"/>
              <p:nvPr/>
            </p:nvSpPr>
            <p:spPr>
              <a:xfrm>
                <a:off x="15780099" y="11160441"/>
                <a:ext cx="1828800"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[Solve for </a:t>
                </a:r>
                <a:r>
                  <a:rPr lang="en-US" sz="2400" i="1" dirty="0">
                    <a:latin typeface="Times New Roman" panose="02020603050405020304" pitchFamily="18" charset="0"/>
                    <a:cs typeface="Times New Roman" panose="02020603050405020304" pitchFamily="18" charset="0"/>
                  </a:rPr>
                  <a:t>x</a:t>
                </a:r>
                <a:r>
                  <a:rPr lang="en-US" sz="2400" dirty="0">
                    <a:latin typeface="Times New Roman" panose="02020603050405020304" pitchFamily="18" charset="0"/>
                    <a:cs typeface="Times New Roman" panose="02020603050405020304" pitchFamily="18" charset="0"/>
                  </a:rPr>
                  <a:t>]</a:t>
                </a:r>
              </a:p>
            </p:txBody>
          </p:sp>
          <p:sp>
            <p:nvSpPr>
              <p:cNvPr id="9" name="TextBox 8">
                <a:extLst>
                  <a:ext uri="{FF2B5EF4-FFF2-40B4-BE49-F238E27FC236}">
                    <a16:creationId xmlns:a16="http://schemas.microsoft.com/office/drawing/2014/main" id="{9220A6A3-3BFB-415B-A1A1-CDB4D7C0FDB5}"/>
                  </a:ext>
                </a:extLst>
              </p:cNvPr>
              <p:cNvSpPr txBox="1"/>
              <p:nvPr/>
            </p:nvSpPr>
            <p:spPr>
              <a:xfrm>
                <a:off x="15760695" y="12472630"/>
                <a:ext cx="1828800"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[Solve for </a:t>
                </a:r>
                <a:r>
                  <a:rPr lang="en-US" sz="2400" i="1" dirty="0">
                    <a:latin typeface="Times New Roman" panose="02020603050405020304" pitchFamily="18" charset="0"/>
                    <a:cs typeface="Times New Roman" panose="02020603050405020304" pitchFamily="18" charset="0"/>
                  </a:rPr>
                  <a:t>x</a:t>
                </a:r>
                <a:r>
                  <a:rPr lang="en-US" sz="2400" dirty="0">
                    <a:latin typeface="Times New Roman" panose="02020603050405020304" pitchFamily="18" charset="0"/>
                    <a:cs typeface="Times New Roman" panose="02020603050405020304" pitchFamily="18" charset="0"/>
                  </a:rPr>
                  <a:t>]</a:t>
                </a:r>
              </a:p>
            </p:txBody>
          </p:sp>
        </p:grpSp>
      </p:grpSp>
      <p:sp>
        <p:nvSpPr>
          <p:cNvPr id="31" name="TextBox 30">
            <a:extLst>
              <a:ext uri="{FF2B5EF4-FFF2-40B4-BE49-F238E27FC236}">
                <a16:creationId xmlns:a16="http://schemas.microsoft.com/office/drawing/2014/main" id="{4A94B2E3-2549-455F-8535-F72D4A089C9C}"/>
              </a:ext>
            </a:extLst>
          </p:cNvPr>
          <p:cNvSpPr txBox="1"/>
          <p:nvPr/>
        </p:nvSpPr>
        <p:spPr>
          <a:xfrm>
            <a:off x="5029200" y="4098248"/>
            <a:ext cx="6330271" cy="830996"/>
          </a:xfrm>
          <a:prstGeom prst="rect">
            <a:avLst/>
          </a:prstGeom>
          <a:noFill/>
        </p:spPr>
        <p:txBody>
          <a:bodyPr wrap="square" rtlCol="0">
            <a:spAutoFit/>
          </a:bodyPr>
          <a:lstStyle/>
          <a:p>
            <a:pPr lvl="1">
              <a:spcBef>
                <a:spcPts val="0"/>
              </a:spcBef>
            </a:pPr>
            <a:r>
              <a:rPr lang="en-US" sz="2400" dirty="0">
                <a:solidFill>
                  <a:srgbClr val="C00000"/>
                </a:solidFill>
                <a:latin typeface="Arial" panose="020B0604020202020204" pitchFamily="34" charset="0"/>
                <a:cs typeface="Arial" panose="020B0604020202020204" pitchFamily="34" charset="0"/>
              </a:rPr>
              <a:t>Symbolic Version  </a:t>
            </a:r>
            <a:r>
              <a:rPr lang="en-US" sz="2400" dirty="0">
                <a:latin typeface="Arial" panose="020B0604020202020204" pitchFamily="34" charset="0"/>
                <a:cs typeface="Arial" panose="020B0604020202020204" pitchFamily="34" charset="0"/>
              </a:rPr>
              <a:t>55</a:t>
            </a:r>
            <a:r>
              <a:rPr lang="en-US" sz="2400" dirty="0"/>
              <a:t>% correct </a:t>
            </a:r>
            <a:r>
              <a:rPr lang="en-US" sz="2000" dirty="0"/>
              <a:t>(</a:t>
            </a:r>
            <a:r>
              <a:rPr lang="en-US" sz="2000" i="1" dirty="0"/>
              <a:t>N</a:t>
            </a:r>
            <a:r>
              <a:rPr lang="en-US" sz="2000" dirty="0"/>
              <a:t> = 862)</a:t>
            </a:r>
          </a:p>
          <a:p>
            <a:endParaRPr lang="en-US" sz="2400" dirty="0">
              <a:solidFill>
                <a:srgbClr val="C00000"/>
              </a:solidFill>
              <a:latin typeface="Arial" panose="020B0604020202020204" pitchFamily="34" charset="0"/>
              <a:cs typeface="Arial" panose="020B0604020202020204" pitchFamily="34" charset="0"/>
            </a:endParaRPr>
          </a:p>
        </p:txBody>
      </p:sp>
      <p:sp>
        <p:nvSpPr>
          <p:cNvPr id="34" name="TextBox 33">
            <a:extLst>
              <a:ext uri="{FF2B5EF4-FFF2-40B4-BE49-F238E27FC236}">
                <a16:creationId xmlns:a16="http://schemas.microsoft.com/office/drawing/2014/main" id="{BACA88CD-B440-41A0-8A1C-BEBDE2A8223C}"/>
              </a:ext>
            </a:extLst>
          </p:cNvPr>
          <p:cNvSpPr txBox="1"/>
          <p:nvPr/>
        </p:nvSpPr>
        <p:spPr>
          <a:xfrm>
            <a:off x="5037273" y="2760011"/>
            <a:ext cx="6330271" cy="830996"/>
          </a:xfrm>
          <a:prstGeom prst="rect">
            <a:avLst/>
          </a:prstGeom>
          <a:noFill/>
        </p:spPr>
        <p:txBody>
          <a:bodyPr wrap="square" rtlCol="0">
            <a:spAutoFit/>
          </a:bodyPr>
          <a:lstStyle/>
          <a:p>
            <a:pPr lvl="1">
              <a:spcBef>
                <a:spcPts val="0"/>
              </a:spcBef>
            </a:pPr>
            <a:r>
              <a:rPr lang="en-US" sz="2400" dirty="0">
                <a:solidFill>
                  <a:srgbClr val="C00000"/>
                </a:solidFill>
                <a:latin typeface="Arial" panose="020B0604020202020204" pitchFamily="34" charset="0"/>
                <a:cs typeface="Arial" panose="020B0604020202020204" pitchFamily="34" charset="0"/>
              </a:rPr>
              <a:t>Numeric Version  </a:t>
            </a:r>
            <a:r>
              <a:rPr lang="en-US" sz="2400" dirty="0">
                <a:latin typeface="Arial" panose="020B0604020202020204" pitchFamily="34" charset="0"/>
                <a:cs typeface="Arial" panose="020B0604020202020204" pitchFamily="34" charset="0"/>
              </a:rPr>
              <a:t>61</a:t>
            </a:r>
            <a:r>
              <a:rPr lang="en-US" sz="2400" dirty="0"/>
              <a:t>% correct </a:t>
            </a:r>
            <a:r>
              <a:rPr lang="en-US" sz="2000" dirty="0"/>
              <a:t>(</a:t>
            </a:r>
            <a:r>
              <a:rPr lang="en-US" sz="2000" i="1" dirty="0"/>
              <a:t>N</a:t>
            </a:r>
            <a:r>
              <a:rPr lang="en-US" sz="2000" dirty="0"/>
              <a:t> = 470)</a:t>
            </a:r>
          </a:p>
          <a:p>
            <a:endParaRPr lang="en-US" sz="2400" dirty="0">
              <a:solidFill>
                <a:srgbClr val="C00000"/>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15619DD1-7956-4632-A8C9-D3D73C7D50D5}"/>
              </a:ext>
            </a:extLst>
          </p:cNvPr>
          <p:cNvSpPr/>
          <p:nvPr/>
        </p:nvSpPr>
        <p:spPr>
          <a:xfrm>
            <a:off x="838200" y="3657600"/>
            <a:ext cx="10529344" cy="12716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8656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736F92A3-C768-445A-8087-196B509CA4CE}"/>
              </a:ext>
            </a:extLst>
          </p:cNvPr>
          <p:cNvGrpSpPr/>
          <p:nvPr/>
        </p:nvGrpSpPr>
        <p:grpSpPr>
          <a:xfrm>
            <a:off x="457200" y="1336332"/>
            <a:ext cx="11429999" cy="3769068"/>
            <a:chOff x="18508760" y="7493269"/>
            <a:chExt cx="7722548" cy="3677678"/>
          </a:xfrm>
        </p:grpSpPr>
        <p:grpSp>
          <p:nvGrpSpPr>
            <p:cNvPr id="5" name="Group 4">
              <a:extLst>
                <a:ext uri="{FF2B5EF4-FFF2-40B4-BE49-F238E27FC236}">
                  <a16:creationId xmlns:a16="http://schemas.microsoft.com/office/drawing/2014/main" id="{7D9680B8-C9C9-461D-BC3D-0D6877596FC8}"/>
                </a:ext>
              </a:extLst>
            </p:cNvPr>
            <p:cNvGrpSpPr/>
            <p:nvPr/>
          </p:nvGrpSpPr>
          <p:grpSpPr>
            <a:xfrm>
              <a:off x="18508760" y="7493269"/>
              <a:ext cx="7722548" cy="3677678"/>
              <a:chOff x="13996126" y="9795831"/>
              <a:chExt cx="7722548" cy="3677678"/>
            </a:xfrm>
          </p:grpSpPr>
          <p:grpSp>
            <p:nvGrpSpPr>
              <p:cNvPr id="11" name="Group 10">
                <a:extLst>
                  <a:ext uri="{FF2B5EF4-FFF2-40B4-BE49-F238E27FC236}">
                    <a16:creationId xmlns:a16="http://schemas.microsoft.com/office/drawing/2014/main" id="{291C8D38-177A-41FA-AE64-33FF8CDE1F38}"/>
                  </a:ext>
                </a:extLst>
              </p:cNvPr>
              <p:cNvGrpSpPr/>
              <p:nvPr/>
            </p:nvGrpSpPr>
            <p:grpSpPr>
              <a:xfrm>
                <a:off x="13996126" y="9795831"/>
                <a:ext cx="7722548" cy="3677678"/>
                <a:chOff x="13996126" y="9795831"/>
                <a:chExt cx="7722548" cy="3677678"/>
              </a:xfrm>
            </p:grpSpPr>
            <p:sp>
              <p:nvSpPr>
                <p:cNvPr id="14" name="Rectangle 13">
                  <a:extLst>
                    <a:ext uri="{FF2B5EF4-FFF2-40B4-BE49-F238E27FC236}">
                      <a16:creationId xmlns:a16="http://schemas.microsoft.com/office/drawing/2014/main" id="{E8275BE6-9628-470E-9991-0DD24854E7E7}"/>
                    </a:ext>
                  </a:extLst>
                </p:cNvPr>
                <p:cNvSpPr/>
                <p:nvPr/>
              </p:nvSpPr>
              <p:spPr>
                <a:xfrm>
                  <a:off x="14196712" y="10015560"/>
                  <a:ext cx="7244742" cy="570596"/>
                </a:xfrm>
                <a:prstGeom prst="rect">
                  <a:avLst/>
                </a:prstGeom>
                <a:solidFill>
                  <a:schemeClr val="bg1"/>
                </a:solidFill>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3200" b="0" i="0" u="none" strike="noStrike" kern="0" cap="none" spc="0" normalizeH="0" baseline="0" noProof="0" dirty="0">
                      <a:ln>
                        <a:noFill/>
                      </a:ln>
                      <a:solidFill>
                        <a:srgbClr val="000000"/>
                      </a:solidFill>
                      <a:effectLst/>
                      <a:uLnTx/>
                      <a:uFillTx/>
                      <a:latin typeface="Arial"/>
                      <a:ea typeface="+mj-ea"/>
                      <a:cs typeface="Arial"/>
                    </a:rPr>
                    <a:t>Algebra: Simultaneous Equations </a:t>
                  </a:r>
                  <a:r>
                    <a:rPr kumimoji="0" lang="en-US" altLang="en-US" sz="2400" b="0" i="0" u="none" strike="noStrike" kern="0" cap="none" spc="0" normalizeH="0" baseline="0" noProof="0" dirty="0">
                      <a:ln>
                        <a:noFill/>
                      </a:ln>
                      <a:solidFill>
                        <a:srgbClr val="000000"/>
                      </a:solidFill>
                      <a:effectLst/>
                      <a:uLnTx/>
                      <a:uFillTx/>
                      <a:latin typeface="Arial"/>
                      <a:ea typeface="+mj-ea"/>
                      <a:cs typeface="Arial"/>
                    </a:rPr>
                    <a:t>(</a:t>
                  </a:r>
                  <a:r>
                    <a:rPr lang="en-US" altLang="en-US" sz="2400" kern="0" dirty="0">
                      <a:solidFill>
                        <a:srgbClr val="000000"/>
                      </a:solidFill>
                      <a:latin typeface="Arial"/>
                      <a:ea typeface="+mj-ea"/>
                      <a:cs typeface="Arial"/>
                    </a:rPr>
                    <a:t>algebra</a:t>
                  </a:r>
                  <a:r>
                    <a:rPr kumimoji="0" lang="en-US" altLang="en-US" sz="2400" b="0" i="0" u="none" strike="noStrike" kern="0" cap="none" spc="0" normalizeH="0" baseline="0" noProof="0" dirty="0">
                      <a:ln>
                        <a:noFill/>
                      </a:ln>
                      <a:solidFill>
                        <a:srgbClr val="000000"/>
                      </a:solidFill>
                      <a:effectLst/>
                      <a:uLnTx/>
                      <a:uFillTx/>
                      <a:latin typeface="Arial"/>
                      <a:ea typeface="+mj-ea"/>
                      <a:cs typeface="Arial"/>
                    </a:rPr>
                    <a:t>-based course, ASU-T) </a:t>
                  </a:r>
                  <a:endParaRPr kumimoji="0" lang="en-US" sz="2400" b="0" i="0" u="none" strike="noStrike" kern="0" cap="none" spc="0" normalizeH="0" baseline="0" noProof="0" dirty="0">
                    <a:ln>
                      <a:noFill/>
                    </a:ln>
                    <a:solidFill>
                      <a:sysClr val="windowText" lastClr="000000"/>
                    </a:solidFill>
                    <a:effectLst/>
                    <a:uLnTx/>
                    <a:uFillTx/>
                  </a:endParaRPr>
                </a:p>
              </p:txBody>
            </p:sp>
            <p:sp>
              <p:nvSpPr>
                <p:cNvPr id="15" name="Rectangle 14">
                  <a:extLst>
                    <a:ext uri="{FF2B5EF4-FFF2-40B4-BE49-F238E27FC236}">
                      <a16:creationId xmlns:a16="http://schemas.microsoft.com/office/drawing/2014/main" id="{9920F9E4-2DD9-49DA-8A82-EECF100607BD}"/>
                    </a:ext>
                  </a:extLst>
                </p:cNvPr>
                <p:cNvSpPr/>
                <p:nvPr/>
              </p:nvSpPr>
              <p:spPr>
                <a:xfrm>
                  <a:off x="13996126" y="9795831"/>
                  <a:ext cx="7722548" cy="3677678"/>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Rectangle 11">
                <a:extLst>
                  <a:ext uri="{FF2B5EF4-FFF2-40B4-BE49-F238E27FC236}">
                    <a16:creationId xmlns:a16="http://schemas.microsoft.com/office/drawing/2014/main" id="{AEB24405-167A-474F-B954-E0D530FA1720}"/>
                  </a:ext>
                </a:extLst>
              </p:cNvPr>
              <p:cNvSpPr/>
              <p:nvPr/>
            </p:nvSpPr>
            <p:spPr>
              <a:xfrm>
                <a:off x="14438399" y="11004276"/>
                <a:ext cx="6840997" cy="83099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lvl="0" defTabSz="914400" eaLnBrk="0" fontAlgn="base" hangingPunct="0">
                  <a:spcBef>
                    <a:spcPct val="0"/>
                  </a:spcBef>
                  <a:spcAft>
                    <a:spcPct val="0"/>
                  </a:spcAft>
                </a:pPr>
                <a:r>
                  <a:rPr lang="en-US" altLang="en-US" sz="24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0.5</a:t>
                </a:r>
                <a:r>
                  <a:rPr lang="en-US" altLang="en-US" sz="2400" i="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y</a:t>
                </a:r>
                <a:r>
                  <a:rPr lang="en-US" altLang="en-US" sz="24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 2</a:t>
                </a:r>
                <a:r>
                  <a:rPr lang="en-US" altLang="en-US" sz="2400" i="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x</a:t>
                </a:r>
              </a:p>
              <a:p>
                <a:pPr lvl="0" defTabSz="914400" eaLnBrk="0" fontAlgn="base" hangingPunct="0">
                  <a:spcBef>
                    <a:spcPct val="0"/>
                  </a:spcBef>
                  <a:spcAft>
                    <a:spcPct val="0"/>
                  </a:spcAft>
                </a:pPr>
                <a:r>
                  <a:rPr lang="en-US" altLang="en-US" sz="24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78.4 − </a:t>
                </a:r>
                <a:r>
                  <a:rPr lang="en-US" altLang="en-US" sz="2400" i="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y</a:t>
                </a:r>
                <a:r>
                  <a:rPr lang="en-US" altLang="en-US" sz="24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 8</a:t>
                </a:r>
                <a:r>
                  <a:rPr lang="en-US" altLang="en-US" sz="2400" i="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x    </a:t>
                </a:r>
              </a:p>
            </p:txBody>
          </p:sp>
          <p:sp>
            <p:nvSpPr>
              <p:cNvPr id="13" name="Rectangle 12">
                <a:extLst>
                  <a:ext uri="{FF2B5EF4-FFF2-40B4-BE49-F238E27FC236}">
                    <a16:creationId xmlns:a16="http://schemas.microsoft.com/office/drawing/2014/main" id="{D4324DB9-06E1-47FC-95D2-94857A315592}"/>
                  </a:ext>
                </a:extLst>
              </p:cNvPr>
              <p:cNvSpPr/>
              <p:nvPr/>
            </p:nvSpPr>
            <p:spPr>
              <a:xfrm>
                <a:off x="14479295" y="12298743"/>
                <a:ext cx="6800101" cy="83099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lvl="0" defTabSz="914400" eaLnBrk="0" fontAlgn="base" hangingPunct="0">
                  <a:spcBef>
                    <a:spcPct val="0"/>
                  </a:spcBef>
                  <a:spcAft>
                    <a:spcPct val="0"/>
                  </a:spcAft>
                </a:pPr>
                <a:r>
                  <a:rPr lang="en-US" altLang="en-US" sz="2400" i="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cy</a:t>
                </a:r>
                <a:r>
                  <a:rPr lang="en-US" altLang="en-US" sz="24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 </a:t>
                </a:r>
                <a:r>
                  <a:rPr lang="en-US" altLang="en-US" sz="2400" i="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dx</a:t>
                </a:r>
              </a:p>
              <a:p>
                <a:pPr lvl="0" defTabSz="914400" eaLnBrk="0" fontAlgn="base" hangingPunct="0">
                  <a:spcBef>
                    <a:spcPct val="0"/>
                  </a:spcBef>
                  <a:spcAft>
                    <a:spcPct val="0"/>
                  </a:spcAft>
                </a:pPr>
                <a:r>
                  <a:rPr lang="en-US" altLang="en-US" sz="2400" i="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a:t>
                </a:r>
                <a:r>
                  <a:rPr lang="en-US" altLang="en-US" sz="24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 </a:t>
                </a:r>
                <a:r>
                  <a:rPr lang="en-US" altLang="en-US" sz="2400" i="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y</a:t>
                </a:r>
                <a:r>
                  <a:rPr lang="en-US" altLang="en-US" sz="24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 </a:t>
                </a:r>
                <a:r>
                  <a:rPr lang="en-US" altLang="en-US" sz="2400" i="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bx       </a:t>
                </a:r>
                <a:endParaRPr lang="en-US" altLang="en-US" sz="2400" b="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grpSp>
        <p:grpSp>
          <p:nvGrpSpPr>
            <p:cNvPr id="6" name="Group 5">
              <a:extLst>
                <a:ext uri="{FF2B5EF4-FFF2-40B4-BE49-F238E27FC236}">
                  <a16:creationId xmlns:a16="http://schemas.microsoft.com/office/drawing/2014/main" id="{21942940-FCAA-4B6C-A684-A52A8D4B85C9}"/>
                </a:ext>
              </a:extLst>
            </p:cNvPr>
            <p:cNvGrpSpPr/>
            <p:nvPr/>
          </p:nvGrpSpPr>
          <p:grpSpPr>
            <a:xfrm>
              <a:off x="20521830" y="8868657"/>
              <a:ext cx="1848204" cy="1773854"/>
              <a:chOff x="15760695" y="11160441"/>
              <a:chExt cx="1848204" cy="1773854"/>
            </a:xfrm>
          </p:grpSpPr>
          <p:sp>
            <p:nvSpPr>
              <p:cNvPr id="7" name="TextBox 6">
                <a:extLst>
                  <a:ext uri="{FF2B5EF4-FFF2-40B4-BE49-F238E27FC236}">
                    <a16:creationId xmlns:a16="http://schemas.microsoft.com/office/drawing/2014/main" id="{EC130E76-F97B-4D85-B0F4-CE0D224376AE}"/>
                  </a:ext>
                </a:extLst>
              </p:cNvPr>
              <p:cNvSpPr txBox="1"/>
              <p:nvPr/>
            </p:nvSpPr>
            <p:spPr>
              <a:xfrm>
                <a:off x="15780099" y="11160441"/>
                <a:ext cx="1828800"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[Solve for </a:t>
                </a:r>
                <a:r>
                  <a:rPr lang="en-US" sz="2400" i="1" dirty="0">
                    <a:latin typeface="Times New Roman" panose="02020603050405020304" pitchFamily="18" charset="0"/>
                    <a:cs typeface="Times New Roman" panose="02020603050405020304" pitchFamily="18" charset="0"/>
                  </a:rPr>
                  <a:t>x</a:t>
                </a:r>
                <a:r>
                  <a:rPr lang="en-US" sz="2400" dirty="0">
                    <a:latin typeface="Times New Roman" panose="02020603050405020304" pitchFamily="18" charset="0"/>
                    <a:cs typeface="Times New Roman" panose="02020603050405020304" pitchFamily="18" charset="0"/>
                  </a:rPr>
                  <a:t>]</a:t>
                </a:r>
              </a:p>
            </p:txBody>
          </p:sp>
          <p:sp>
            <p:nvSpPr>
              <p:cNvPr id="9" name="TextBox 8">
                <a:extLst>
                  <a:ext uri="{FF2B5EF4-FFF2-40B4-BE49-F238E27FC236}">
                    <a16:creationId xmlns:a16="http://schemas.microsoft.com/office/drawing/2014/main" id="{9220A6A3-3BFB-415B-A1A1-CDB4D7C0FDB5}"/>
                  </a:ext>
                </a:extLst>
              </p:cNvPr>
              <p:cNvSpPr txBox="1"/>
              <p:nvPr/>
            </p:nvSpPr>
            <p:spPr>
              <a:xfrm>
                <a:off x="15760695" y="12472630"/>
                <a:ext cx="1828800"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[Solve for </a:t>
                </a:r>
                <a:r>
                  <a:rPr lang="en-US" sz="2400" i="1" dirty="0">
                    <a:latin typeface="Times New Roman" panose="02020603050405020304" pitchFamily="18" charset="0"/>
                    <a:cs typeface="Times New Roman" panose="02020603050405020304" pitchFamily="18" charset="0"/>
                  </a:rPr>
                  <a:t>x</a:t>
                </a:r>
                <a:r>
                  <a:rPr lang="en-US" sz="2400" dirty="0">
                    <a:latin typeface="Times New Roman" panose="02020603050405020304" pitchFamily="18" charset="0"/>
                    <a:cs typeface="Times New Roman" panose="02020603050405020304" pitchFamily="18" charset="0"/>
                  </a:rPr>
                  <a:t>]</a:t>
                </a:r>
              </a:p>
            </p:txBody>
          </p:sp>
        </p:grpSp>
      </p:grpSp>
      <p:sp>
        <p:nvSpPr>
          <p:cNvPr id="31" name="TextBox 30">
            <a:extLst>
              <a:ext uri="{FF2B5EF4-FFF2-40B4-BE49-F238E27FC236}">
                <a16:creationId xmlns:a16="http://schemas.microsoft.com/office/drawing/2014/main" id="{4A94B2E3-2549-455F-8535-F72D4A089C9C}"/>
              </a:ext>
            </a:extLst>
          </p:cNvPr>
          <p:cNvSpPr txBox="1"/>
          <p:nvPr/>
        </p:nvSpPr>
        <p:spPr>
          <a:xfrm>
            <a:off x="5029200" y="4098248"/>
            <a:ext cx="6330271" cy="830996"/>
          </a:xfrm>
          <a:prstGeom prst="rect">
            <a:avLst/>
          </a:prstGeom>
          <a:noFill/>
        </p:spPr>
        <p:txBody>
          <a:bodyPr wrap="square" rtlCol="0">
            <a:spAutoFit/>
          </a:bodyPr>
          <a:lstStyle/>
          <a:p>
            <a:pPr lvl="1">
              <a:spcBef>
                <a:spcPts val="0"/>
              </a:spcBef>
            </a:pPr>
            <a:r>
              <a:rPr lang="en-US" sz="2400" dirty="0">
                <a:solidFill>
                  <a:srgbClr val="C00000"/>
                </a:solidFill>
                <a:latin typeface="Arial" panose="020B0604020202020204" pitchFamily="34" charset="0"/>
                <a:cs typeface="Arial" panose="020B0604020202020204" pitchFamily="34" charset="0"/>
              </a:rPr>
              <a:t>Symbolic Version  </a:t>
            </a:r>
            <a:r>
              <a:rPr lang="en-US" sz="2400" dirty="0">
                <a:latin typeface="Arial" panose="020B0604020202020204" pitchFamily="34" charset="0"/>
                <a:cs typeface="Arial" panose="020B0604020202020204" pitchFamily="34" charset="0"/>
              </a:rPr>
              <a:t>31</a:t>
            </a:r>
            <a:r>
              <a:rPr lang="en-US" sz="2400" dirty="0"/>
              <a:t>% correct </a:t>
            </a:r>
            <a:r>
              <a:rPr lang="en-US" sz="2000" dirty="0"/>
              <a:t>(</a:t>
            </a:r>
            <a:r>
              <a:rPr lang="en-US" sz="2000" i="1" dirty="0"/>
              <a:t>N</a:t>
            </a:r>
            <a:r>
              <a:rPr lang="en-US" sz="2000" dirty="0"/>
              <a:t> = 372)</a:t>
            </a:r>
          </a:p>
          <a:p>
            <a:endParaRPr lang="en-US" sz="2400" dirty="0">
              <a:solidFill>
                <a:srgbClr val="C00000"/>
              </a:solidFill>
              <a:latin typeface="Arial" panose="020B0604020202020204" pitchFamily="34" charset="0"/>
              <a:cs typeface="Arial" panose="020B0604020202020204" pitchFamily="34" charset="0"/>
            </a:endParaRPr>
          </a:p>
        </p:txBody>
      </p:sp>
      <p:sp>
        <p:nvSpPr>
          <p:cNvPr id="34" name="TextBox 33">
            <a:extLst>
              <a:ext uri="{FF2B5EF4-FFF2-40B4-BE49-F238E27FC236}">
                <a16:creationId xmlns:a16="http://schemas.microsoft.com/office/drawing/2014/main" id="{BACA88CD-B440-41A0-8A1C-BEBDE2A8223C}"/>
              </a:ext>
            </a:extLst>
          </p:cNvPr>
          <p:cNvSpPr txBox="1"/>
          <p:nvPr/>
        </p:nvSpPr>
        <p:spPr>
          <a:xfrm>
            <a:off x="5037273" y="2760011"/>
            <a:ext cx="6330271" cy="830996"/>
          </a:xfrm>
          <a:prstGeom prst="rect">
            <a:avLst/>
          </a:prstGeom>
          <a:noFill/>
        </p:spPr>
        <p:txBody>
          <a:bodyPr wrap="square" rtlCol="0">
            <a:spAutoFit/>
          </a:bodyPr>
          <a:lstStyle/>
          <a:p>
            <a:pPr lvl="1">
              <a:spcBef>
                <a:spcPts val="0"/>
              </a:spcBef>
            </a:pPr>
            <a:r>
              <a:rPr lang="en-US" sz="2400" dirty="0">
                <a:solidFill>
                  <a:srgbClr val="C00000"/>
                </a:solidFill>
                <a:latin typeface="Arial" panose="020B0604020202020204" pitchFamily="34" charset="0"/>
                <a:cs typeface="Arial" panose="020B0604020202020204" pitchFamily="34" charset="0"/>
              </a:rPr>
              <a:t>Numeric Version  </a:t>
            </a:r>
            <a:r>
              <a:rPr lang="en-US" sz="2400" dirty="0">
                <a:latin typeface="Arial" panose="020B0604020202020204" pitchFamily="34" charset="0"/>
                <a:cs typeface="Arial" panose="020B0604020202020204" pitchFamily="34" charset="0"/>
              </a:rPr>
              <a:t>61</a:t>
            </a:r>
            <a:r>
              <a:rPr lang="en-US" sz="2400" dirty="0"/>
              <a:t>% correct </a:t>
            </a:r>
            <a:r>
              <a:rPr lang="en-US" sz="2000" dirty="0"/>
              <a:t>(</a:t>
            </a:r>
            <a:r>
              <a:rPr lang="en-US" sz="2000" i="1" dirty="0"/>
              <a:t>N</a:t>
            </a:r>
            <a:r>
              <a:rPr lang="en-US" sz="2000" dirty="0"/>
              <a:t> = 470)</a:t>
            </a:r>
          </a:p>
          <a:p>
            <a:endParaRPr lang="en-US" sz="2400"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46709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3D1933-EAB1-760B-5618-4E449D6EC3B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EDD3ED5-FE45-7D3A-6F70-6D099657A955}"/>
              </a:ext>
            </a:extLst>
          </p:cNvPr>
          <p:cNvSpPr>
            <a:spLocks noGrp="1"/>
          </p:cNvSpPr>
          <p:nvPr>
            <p:ph type="title"/>
          </p:nvPr>
        </p:nvSpPr>
        <p:spPr/>
        <p:txBody>
          <a:bodyPr/>
          <a:lstStyle/>
          <a:p>
            <a:r>
              <a:rPr lang="en-US" dirty="0"/>
              <a:t>Overview: Experts’ vs. Learners’ Knowledge</a:t>
            </a:r>
          </a:p>
        </p:txBody>
      </p:sp>
      <p:sp>
        <p:nvSpPr>
          <p:cNvPr id="3" name="Content Placeholder 2">
            <a:extLst>
              <a:ext uri="{FF2B5EF4-FFF2-40B4-BE49-F238E27FC236}">
                <a16:creationId xmlns:a16="http://schemas.microsoft.com/office/drawing/2014/main" id="{03C649B0-DBC5-D1EC-AEF1-6AB87D8BFC88}"/>
              </a:ext>
            </a:extLst>
          </p:cNvPr>
          <p:cNvSpPr>
            <a:spLocks noGrp="1"/>
          </p:cNvSpPr>
          <p:nvPr>
            <p:ph idx="1"/>
          </p:nvPr>
        </p:nvSpPr>
        <p:spPr>
          <a:xfrm>
            <a:off x="838200" y="1825625"/>
            <a:ext cx="10515600" cy="4667250"/>
          </a:xfrm>
        </p:spPr>
        <p:txBody>
          <a:bodyPr>
            <a:normAutofit/>
          </a:bodyPr>
          <a:lstStyle/>
          <a:p>
            <a:r>
              <a:rPr lang="en-US" dirty="0"/>
              <a:t>We often implicitly assume that “small” changes in problem properties lead to small changes in students’ responses, therefore assuming that large differences in students’ responses to (apparently) identical problems signify large differences in student understanding.</a:t>
            </a:r>
          </a:p>
          <a:p>
            <a:pPr>
              <a:spcBef>
                <a:spcPts val="2400"/>
              </a:spcBef>
            </a:pPr>
            <a:r>
              <a:rPr lang="en-US" dirty="0"/>
              <a:t>Suppose, by contrast, that small changes in problem properties can lead to </a:t>
            </a:r>
            <a:r>
              <a:rPr lang="en-US" b="1" i="1" dirty="0"/>
              <a:t>large</a:t>
            </a:r>
            <a:r>
              <a:rPr lang="en-US" dirty="0"/>
              <a:t> differences in students’ responses—“nonlinear response,” so to speak. Then, consistency of students’ responses between different assessment problems and instruments could be reduced. How, then, are we to assess students’ true understanding of the underlying concepts?</a:t>
            </a:r>
          </a:p>
        </p:txBody>
      </p:sp>
    </p:spTree>
    <p:extLst>
      <p:ext uri="{BB962C8B-B14F-4D97-AF65-F5344CB8AC3E}">
        <p14:creationId xmlns:p14="http://schemas.microsoft.com/office/powerpoint/2010/main" val="909158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736F92A3-C768-445A-8087-196B509CA4CE}"/>
              </a:ext>
            </a:extLst>
          </p:cNvPr>
          <p:cNvGrpSpPr/>
          <p:nvPr/>
        </p:nvGrpSpPr>
        <p:grpSpPr>
          <a:xfrm>
            <a:off x="457200" y="1336332"/>
            <a:ext cx="11429999" cy="3769068"/>
            <a:chOff x="18508760" y="7493269"/>
            <a:chExt cx="7722548" cy="3677678"/>
          </a:xfrm>
        </p:grpSpPr>
        <p:grpSp>
          <p:nvGrpSpPr>
            <p:cNvPr id="5" name="Group 4">
              <a:extLst>
                <a:ext uri="{FF2B5EF4-FFF2-40B4-BE49-F238E27FC236}">
                  <a16:creationId xmlns:a16="http://schemas.microsoft.com/office/drawing/2014/main" id="{7D9680B8-C9C9-461D-BC3D-0D6877596FC8}"/>
                </a:ext>
              </a:extLst>
            </p:cNvPr>
            <p:cNvGrpSpPr/>
            <p:nvPr/>
          </p:nvGrpSpPr>
          <p:grpSpPr>
            <a:xfrm>
              <a:off x="18508760" y="7493269"/>
              <a:ext cx="7722548" cy="3677678"/>
              <a:chOff x="13996126" y="9795831"/>
              <a:chExt cx="7722548" cy="3677678"/>
            </a:xfrm>
          </p:grpSpPr>
          <p:grpSp>
            <p:nvGrpSpPr>
              <p:cNvPr id="11" name="Group 10">
                <a:extLst>
                  <a:ext uri="{FF2B5EF4-FFF2-40B4-BE49-F238E27FC236}">
                    <a16:creationId xmlns:a16="http://schemas.microsoft.com/office/drawing/2014/main" id="{291C8D38-177A-41FA-AE64-33FF8CDE1F38}"/>
                  </a:ext>
                </a:extLst>
              </p:cNvPr>
              <p:cNvGrpSpPr/>
              <p:nvPr/>
            </p:nvGrpSpPr>
            <p:grpSpPr>
              <a:xfrm>
                <a:off x="13996126" y="9795831"/>
                <a:ext cx="7722548" cy="3677678"/>
                <a:chOff x="13996126" y="9795831"/>
                <a:chExt cx="7722548" cy="3677678"/>
              </a:xfrm>
            </p:grpSpPr>
            <p:sp>
              <p:nvSpPr>
                <p:cNvPr id="14" name="Rectangle 13">
                  <a:extLst>
                    <a:ext uri="{FF2B5EF4-FFF2-40B4-BE49-F238E27FC236}">
                      <a16:creationId xmlns:a16="http://schemas.microsoft.com/office/drawing/2014/main" id="{E8275BE6-9628-470E-9991-0DD24854E7E7}"/>
                    </a:ext>
                  </a:extLst>
                </p:cNvPr>
                <p:cNvSpPr/>
                <p:nvPr/>
              </p:nvSpPr>
              <p:spPr>
                <a:xfrm>
                  <a:off x="14196712" y="10015560"/>
                  <a:ext cx="7359546" cy="570596"/>
                </a:xfrm>
                <a:prstGeom prst="rect">
                  <a:avLst/>
                </a:prstGeom>
                <a:solidFill>
                  <a:schemeClr val="bg1"/>
                </a:solidFill>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3200" b="0" i="0" u="none" strike="noStrike" kern="0" cap="none" spc="0" normalizeH="0" baseline="0" noProof="0" dirty="0">
                      <a:ln>
                        <a:noFill/>
                      </a:ln>
                      <a:solidFill>
                        <a:srgbClr val="000000"/>
                      </a:solidFill>
                      <a:effectLst/>
                      <a:uLnTx/>
                      <a:uFillTx/>
                      <a:latin typeface="Arial"/>
                      <a:ea typeface="+mj-ea"/>
                      <a:cs typeface="Arial"/>
                    </a:rPr>
                    <a:t>Algebra: Simultaneous Equations </a:t>
                  </a:r>
                  <a:r>
                    <a:rPr kumimoji="0" lang="en-US" altLang="en-US" sz="2400" b="0" i="0" u="none" strike="noStrike" kern="0" cap="none" spc="0" normalizeH="0" baseline="0" noProof="0" dirty="0">
                      <a:ln>
                        <a:noFill/>
                      </a:ln>
                      <a:solidFill>
                        <a:srgbClr val="000000"/>
                      </a:solidFill>
                      <a:effectLst/>
                      <a:uLnTx/>
                      <a:uFillTx/>
                      <a:latin typeface="Arial"/>
                      <a:ea typeface="+mj-ea"/>
                      <a:cs typeface="Arial"/>
                    </a:rPr>
                    <a:t>(calculus-based course, ASU-T) </a:t>
                  </a:r>
                  <a:endParaRPr kumimoji="0" lang="en-US" sz="2400" b="0" i="0" u="none" strike="noStrike" kern="0" cap="none" spc="0" normalizeH="0" baseline="0" noProof="0" dirty="0">
                    <a:ln>
                      <a:noFill/>
                    </a:ln>
                    <a:solidFill>
                      <a:sysClr val="windowText" lastClr="000000"/>
                    </a:solidFill>
                    <a:effectLst/>
                    <a:uLnTx/>
                    <a:uFillTx/>
                  </a:endParaRPr>
                </a:p>
              </p:txBody>
            </p:sp>
            <p:sp>
              <p:nvSpPr>
                <p:cNvPr id="15" name="Rectangle 14">
                  <a:extLst>
                    <a:ext uri="{FF2B5EF4-FFF2-40B4-BE49-F238E27FC236}">
                      <a16:creationId xmlns:a16="http://schemas.microsoft.com/office/drawing/2014/main" id="{9920F9E4-2DD9-49DA-8A82-EECF100607BD}"/>
                    </a:ext>
                  </a:extLst>
                </p:cNvPr>
                <p:cNvSpPr/>
                <p:nvPr/>
              </p:nvSpPr>
              <p:spPr>
                <a:xfrm>
                  <a:off x="13996126" y="9795831"/>
                  <a:ext cx="7722548" cy="3677678"/>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Rectangle 11">
                <a:extLst>
                  <a:ext uri="{FF2B5EF4-FFF2-40B4-BE49-F238E27FC236}">
                    <a16:creationId xmlns:a16="http://schemas.microsoft.com/office/drawing/2014/main" id="{AEB24405-167A-474F-B954-E0D530FA1720}"/>
                  </a:ext>
                </a:extLst>
              </p:cNvPr>
              <p:cNvSpPr/>
              <p:nvPr/>
            </p:nvSpPr>
            <p:spPr>
              <a:xfrm>
                <a:off x="14438399" y="11004276"/>
                <a:ext cx="6840997" cy="83099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lvl="0" defTabSz="914400" eaLnBrk="0" fontAlgn="base" hangingPunct="0">
                  <a:spcBef>
                    <a:spcPct val="0"/>
                  </a:spcBef>
                  <a:spcAft>
                    <a:spcPct val="0"/>
                  </a:spcAft>
                </a:pPr>
                <a:r>
                  <a:rPr lang="en-US" altLang="en-US" sz="24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0.5</a:t>
                </a:r>
                <a:r>
                  <a:rPr lang="en-US" altLang="en-US" sz="2400" i="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y</a:t>
                </a:r>
                <a:r>
                  <a:rPr lang="en-US" altLang="en-US" sz="24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 2</a:t>
                </a:r>
                <a:r>
                  <a:rPr lang="en-US" altLang="en-US" sz="2400" i="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x</a:t>
                </a:r>
              </a:p>
              <a:p>
                <a:pPr lvl="0" defTabSz="914400" eaLnBrk="0" fontAlgn="base" hangingPunct="0">
                  <a:spcBef>
                    <a:spcPct val="0"/>
                  </a:spcBef>
                  <a:spcAft>
                    <a:spcPct val="0"/>
                  </a:spcAft>
                </a:pPr>
                <a:r>
                  <a:rPr lang="en-US" altLang="en-US" sz="24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78.4 − </a:t>
                </a:r>
                <a:r>
                  <a:rPr lang="en-US" altLang="en-US" sz="2400" i="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y</a:t>
                </a:r>
                <a:r>
                  <a:rPr lang="en-US" altLang="en-US" sz="24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 8</a:t>
                </a:r>
                <a:r>
                  <a:rPr lang="en-US" altLang="en-US" sz="2400" i="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x    </a:t>
                </a:r>
              </a:p>
            </p:txBody>
          </p:sp>
          <p:sp>
            <p:nvSpPr>
              <p:cNvPr id="13" name="Rectangle 12">
                <a:extLst>
                  <a:ext uri="{FF2B5EF4-FFF2-40B4-BE49-F238E27FC236}">
                    <a16:creationId xmlns:a16="http://schemas.microsoft.com/office/drawing/2014/main" id="{D4324DB9-06E1-47FC-95D2-94857A315592}"/>
                  </a:ext>
                </a:extLst>
              </p:cNvPr>
              <p:cNvSpPr/>
              <p:nvPr/>
            </p:nvSpPr>
            <p:spPr>
              <a:xfrm>
                <a:off x="14479295" y="12298743"/>
                <a:ext cx="6800101" cy="83099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lvl="0" defTabSz="914400" eaLnBrk="0" fontAlgn="base" hangingPunct="0">
                  <a:spcBef>
                    <a:spcPct val="0"/>
                  </a:spcBef>
                  <a:spcAft>
                    <a:spcPct val="0"/>
                  </a:spcAft>
                </a:pPr>
                <a:r>
                  <a:rPr lang="en-US" altLang="en-US" sz="2400" i="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cy</a:t>
                </a:r>
                <a:r>
                  <a:rPr lang="en-US" altLang="en-US" sz="24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 </a:t>
                </a:r>
                <a:r>
                  <a:rPr lang="en-US" altLang="en-US" sz="2400" i="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dx</a:t>
                </a:r>
              </a:p>
              <a:p>
                <a:pPr lvl="0" defTabSz="914400" eaLnBrk="0" fontAlgn="base" hangingPunct="0">
                  <a:spcBef>
                    <a:spcPct val="0"/>
                  </a:spcBef>
                  <a:spcAft>
                    <a:spcPct val="0"/>
                  </a:spcAft>
                </a:pPr>
                <a:r>
                  <a:rPr lang="en-US" altLang="en-US" sz="2400" i="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a:t>
                </a:r>
                <a:r>
                  <a:rPr lang="en-US" altLang="en-US" sz="24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 </a:t>
                </a:r>
                <a:r>
                  <a:rPr lang="en-US" altLang="en-US" sz="2400" i="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y</a:t>
                </a:r>
                <a:r>
                  <a:rPr lang="en-US" altLang="en-US" sz="24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 </a:t>
                </a:r>
                <a:r>
                  <a:rPr lang="en-US" altLang="en-US" sz="2400" i="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bx       </a:t>
                </a:r>
                <a:endParaRPr lang="en-US" altLang="en-US" sz="2400" b="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grpSp>
        <p:grpSp>
          <p:nvGrpSpPr>
            <p:cNvPr id="6" name="Group 5">
              <a:extLst>
                <a:ext uri="{FF2B5EF4-FFF2-40B4-BE49-F238E27FC236}">
                  <a16:creationId xmlns:a16="http://schemas.microsoft.com/office/drawing/2014/main" id="{21942940-FCAA-4B6C-A684-A52A8D4B85C9}"/>
                </a:ext>
              </a:extLst>
            </p:cNvPr>
            <p:cNvGrpSpPr/>
            <p:nvPr/>
          </p:nvGrpSpPr>
          <p:grpSpPr>
            <a:xfrm>
              <a:off x="20521830" y="8868657"/>
              <a:ext cx="1848204" cy="1773854"/>
              <a:chOff x="15760695" y="11160441"/>
              <a:chExt cx="1848204" cy="1773854"/>
            </a:xfrm>
          </p:grpSpPr>
          <p:sp>
            <p:nvSpPr>
              <p:cNvPr id="7" name="TextBox 6">
                <a:extLst>
                  <a:ext uri="{FF2B5EF4-FFF2-40B4-BE49-F238E27FC236}">
                    <a16:creationId xmlns:a16="http://schemas.microsoft.com/office/drawing/2014/main" id="{EC130E76-F97B-4D85-B0F4-CE0D224376AE}"/>
                  </a:ext>
                </a:extLst>
              </p:cNvPr>
              <p:cNvSpPr txBox="1"/>
              <p:nvPr/>
            </p:nvSpPr>
            <p:spPr>
              <a:xfrm>
                <a:off x="15780099" y="11160441"/>
                <a:ext cx="1828800"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[Solve for </a:t>
                </a:r>
                <a:r>
                  <a:rPr lang="en-US" sz="2400" i="1" dirty="0">
                    <a:latin typeface="Times New Roman" panose="02020603050405020304" pitchFamily="18" charset="0"/>
                    <a:cs typeface="Times New Roman" panose="02020603050405020304" pitchFamily="18" charset="0"/>
                  </a:rPr>
                  <a:t>x</a:t>
                </a:r>
                <a:r>
                  <a:rPr lang="en-US" sz="2400" dirty="0">
                    <a:latin typeface="Times New Roman" panose="02020603050405020304" pitchFamily="18" charset="0"/>
                    <a:cs typeface="Times New Roman" panose="02020603050405020304" pitchFamily="18" charset="0"/>
                  </a:rPr>
                  <a:t>]</a:t>
                </a:r>
              </a:p>
            </p:txBody>
          </p:sp>
          <p:sp>
            <p:nvSpPr>
              <p:cNvPr id="9" name="TextBox 8">
                <a:extLst>
                  <a:ext uri="{FF2B5EF4-FFF2-40B4-BE49-F238E27FC236}">
                    <a16:creationId xmlns:a16="http://schemas.microsoft.com/office/drawing/2014/main" id="{9220A6A3-3BFB-415B-A1A1-CDB4D7C0FDB5}"/>
                  </a:ext>
                </a:extLst>
              </p:cNvPr>
              <p:cNvSpPr txBox="1"/>
              <p:nvPr/>
            </p:nvSpPr>
            <p:spPr>
              <a:xfrm>
                <a:off x="15760695" y="12472630"/>
                <a:ext cx="1828800"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[Solve for </a:t>
                </a:r>
                <a:r>
                  <a:rPr lang="en-US" sz="2400" i="1" dirty="0">
                    <a:latin typeface="Times New Roman" panose="02020603050405020304" pitchFamily="18" charset="0"/>
                    <a:cs typeface="Times New Roman" panose="02020603050405020304" pitchFamily="18" charset="0"/>
                  </a:rPr>
                  <a:t>x</a:t>
                </a:r>
                <a:r>
                  <a:rPr lang="en-US" sz="2400" dirty="0">
                    <a:latin typeface="Times New Roman" panose="02020603050405020304" pitchFamily="18" charset="0"/>
                    <a:cs typeface="Times New Roman" panose="02020603050405020304" pitchFamily="18" charset="0"/>
                  </a:rPr>
                  <a:t>]</a:t>
                </a:r>
              </a:p>
            </p:txBody>
          </p:sp>
        </p:grpSp>
      </p:grpSp>
      <p:sp>
        <p:nvSpPr>
          <p:cNvPr id="31" name="TextBox 30">
            <a:extLst>
              <a:ext uri="{FF2B5EF4-FFF2-40B4-BE49-F238E27FC236}">
                <a16:creationId xmlns:a16="http://schemas.microsoft.com/office/drawing/2014/main" id="{4A94B2E3-2549-455F-8535-F72D4A089C9C}"/>
              </a:ext>
            </a:extLst>
          </p:cNvPr>
          <p:cNvSpPr txBox="1"/>
          <p:nvPr/>
        </p:nvSpPr>
        <p:spPr>
          <a:xfrm>
            <a:off x="5029200" y="4098248"/>
            <a:ext cx="6330271" cy="830996"/>
          </a:xfrm>
          <a:prstGeom prst="rect">
            <a:avLst/>
          </a:prstGeom>
          <a:noFill/>
        </p:spPr>
        <p:txBody>
          <a:bodyPr wrap="square" rtlCol="0">
            <a:spAutoFit/>
          </a:bodyPr>
          <a:lstStyle/>
          <a:p>
            <a:pPr lvl="1">
              <a:spcBef>
                <a:spcPts val="0"/>
              </a:spcBef>
            </a:pPr>
            <a:r>
              <a:rPr lang="en-US" sz="2400" dirty="0">
                <a:solidFill>
                  <a:srgbClr val="C00000"/>
                </a:solidFill>
                <a:latin typeface="Arial" panose="020B0604020202020204" pitchFamily="34" charset="0"/>
                <a:cs typeface="Arial" panose="020B0604020202020204" pitchFamily="34" charset="0"/>
              </a:rPr>
              <a:t>Symbolic Version  </a:t>
            </a:r>
            <a:r>
              <a:rPr lang="en-US" sz="2400" dirty="0">
                <a:latin typeface="Arial" panose="020B0604020202020204" pitchFamily="34" charset="0"/>
                <a:cs typeface="Arial" panose="020B0604020202020204" pitchFamily="34" charset="0"/>
              </a:rPr>
              <a:t>55</a:t>
            </a:r>
            <a:r>
              <a:rPr lang="en-US" sz="2400" dirty="0"/>
              <a:t>% correct </a:t>
            </a:r>
            <a:r>
              <a:rPr lang="en-US" sz="2000" dirty="0"/>
              <a:t>(</a:t>
            </a:r>
            <a:r>
              <a:rPr lang="en-US" sz="2000" i="1" dirty="0"/>
              <a:t>N</a:t>
            </a:r>
            <a:r>
              <a:rPr lang="en-US" sz="2000" dirty="0"/>
              <a:t> = 862)</a:t>
            </a:r>
          </a:p>
          <a:p>
            <a:endParaRPr lang="en-US" sz="2400" dirty="0">
              <a:solidFill>
                <a:srgbClr val="C00000"/>
              </a:solidFill>
              <a:latin typeface="Arial" panose="020B0604020202020204" pitchFamily="34" charset="0"/>
              <a:cs typeface="Arial" panose="020B0604020202020204" pitchFamily="34" charset="0"/>
            </a:endParaRPr>
          </a:p>
        </p:txBody>
      </p:sp>
      <p:sp>
        <p:nvSpPr>
          <p:cNvPr id="34" name="TextBox 33">
            <a:extLst>
              <a:ext uri="{FF2B5EF4-FFF2-40B4-BE49-F238E27FC236}">
                <a16:creationId xmlns:a16="http://schemas.microsoft.com/office/drawing/2014/main" id="{BACA88CD-B440-41A0-8A1C-BEBDE2A8223C}"/>
              </a:ext>
            </a:extLst>
          </p:cNvPr>
          <p:cNvSpPr txBox="1"/>
          <p:nvPr/>
        </p:nvSpPr>
        <p:spPr>
          <a:xfrm>
            <a:off x="5037273" y="2760011"/>
            <a:ext cx="6330271" cy="830996"/>
          </a:xfrm>
          <a:prstGeom prst="rect">
            <a:avLst/>
          </a:prstGeom>
          <a:noFill/>
        </p:spPr>
        <p:txBody>
          <a:bodyPr wrap="square" rtlCol="0">
            <a:spAutoFit/>
          </a:bodyPr>
          <a:lstStyle/>
          <a:p>
            <a:pPr lvl="1">
              <a:spcBef>
                <a:spcPts val="0"/>
              </a:spcBef>
            </a:pPr>
            <a:r>
              <a:rPr lang="en-US" sz="2400" dirty="0">
                <a:solidFill>
                  <a:srgbClr val="C00000"/>
                </a:solidFill>
                <a:latin typeface="Arial" panose="020B0604020202020204" pitchFamily="34" charset="0"/>
                <a:cs typeface="Arial" panose="020B0604020202020204" pitchFamily="34" charset="0"/>
              </a:rPr>
              <a:t>Numeric Version  </a:t>
            </a:r>
            <a:r>
              <a:rPr lang="en-US" sz="2400" dirty="0">
                <a:latin typeface="Arial" panose="020B0604020202020204" pitchFamily="34" charset="0"/>
                <a:cs typeface="Arial" panose="020B0604020202020204" pitchFamily="34" charset="0"/>
              </a:rPr>
              <a:t>79</a:t>
            </a:r>
            <a:r>
              <a:rPr lang="en-US" sz="2400" dirty="0"/>
              <a:t>% correct </a:t>
            </a:r>
            <a:r>
              <a:rPr lang="en-US" sz="2000" dirty="0"/>
              <a:t>(</a:t>
            </a:r>
            <a:r>
              <a:rPr lang="en-US" sz="2000" i="1" dirty="0"/>
              <a:t>N</a:t>
            </a:r>
            <a:r>
              <a:rPr lang="en-US" sz="2000" dirty="0"/>
              <a:t> = 1205)</a:t>
            </a:r>
          </a:p>
          <a:p>
            <a:endParaRPr lang="en-US" sz="2400" dirty="0">
              <a:solidFill>
                <a:srgbClr val="C00000"/>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15619DD1-7956-4632-A8C9-D3D73C7D50D5}"/>
              </a:ext>
            </a:extLst>
          </p:cNvPr>
          <p:cNvSpPr/>
          <p:nvPr/>
        </p:nvSpPr>
        <p:spPr>
          <a:xfrm>
            <a:off x="838200" y="3657600"/>
            <a:ext cx="10529344" cy="12716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67013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736F92A3-C768-445A-8087-196B509CA4CE}"/>
              </a:ext>
            </a:extLst>
          </p:cNvPr>
          <p:cNvGrpSpPr/>
          <p:nvPr/>
        </p:nvGrpSpPr>
        <p:grpSpPr>
          <a:xfrm>
            <a:off x="457200" y="1336332"/>
            <a:ext cx="11429999" cy="3769068"/>
            <a:chOff x="18508760" y="7493269"/>
            <a:chExt cx="7722548" cy="3677678"/>
          </a:xfrm>
        </p:grpSpPr>
        <p:grpSp>
          <p:nvGrpSpPr>
            <p:cNvPr id="5" name="Group 4">
              <a:extLst>
                <a:ext uri="{FF2B5EF4-FFF2-40B4-BE49-F238E27FC236}">
                  <a16:creationId xmlns:a16="http://schemas.microsoft.com/office/drawing/2014/main" id="{7D9680B8-C9C9-461D-BC3D-0D6877596FC8}"/>
                </a:ext>
              </a:extLst>
            </p:cNvPr>
            <p:cNvGrpSpPr/>
            <p:nvPr/>
          </p:nvGrpSpPr>
          <p:grpSpPr>
            <a:xfrm>
              <a:off x="18508760" y="7493269"/>
              <a:ext cx="7722548" cy="3677678"/>
              <a:chOff x="13996126" y="9795831"/>
              <a:chExt cx="7722548" cy="3677678"/>
            </a:xfrm>
          </p:grpSpPr>
          <p:grpSp>
            <p:nvGrpSpPr>
              <p:cNvPr id="11" name="Group 10">
                <a:extLst>
                  <a:ext uri="{FF2B5EF4-FFF2-40B4-BE49-F238E27FC236}">
                    <a16:creationId xmlns:a16="http://schemas.microsoft.com/office/drawing/2014/main" id="{291C8D38-177A-41FA-AE64-33FF8CDE1F38}"/>
                  </a:ext>
                </a:extLst>
              </p:cNvPr>
              <p:cNvGrpSpPr/>
              <p:nvPr/>
            </p:nvGrpSpPr>
            <p:grpSpPr>
              <a:xfrm>
                <a:off x="13996126" y="9795831"/>
                <a:ext cx="7722548" cy="3677678"/>
                <a:chOff x="13996126" y="9795831"/>
                <a:chExt cx="7722548" cy="3677678"/>
              </a:xfrm>
            </p:grpSpPr>
            <p:sp>
              <p:nvSpPr>
                <p:cNvPr id="14" name="Rectangle 13">
                  <a:extLst>
                    <a:ext uri="{FF2B5EF4-FFF2-40B4-BE49-F238E27FC236}">
                      <a16:creationId xmlns:a16="http://schemas.microsoft.com/office/drawing/2014/main" id="{E8275BE6-9628-470E-9991-0DD24854E7E7}"/>
                    </a:ext>
                  </a:extLst>
                </p:cNvPr>
                <p:cNvSpPr/>
                <p:nvPr/>
              </p:nvSpPr>
              <p:spPr>
                <a:xfrm>
                  <a:off x="14196712" y="10015560"/>
                  <a:ext cx="7359546" cy="570596"/>
                </a:xfrm>
                <a:prstGeom prst="rect">
                  <a:avLst/>
                </a:prstGeom>
                <a:solidFill>
                  <a:schemeClr val="bg1"/>
                </a:solidFill>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3200" b="0" i="0" u="none" strike="noStrike" kern="0" cap="none" spc="0" normalizeH="0" baseline="0" noProof="0" dirty="0">
                      <a:ln>
                        <a:noFill/>
                      </a:ln>
                      <a:solidFill>
                        <a:srgbClr val="000000"/>
                      </a:solidFill>
                      <a:effectLst/>
                      <a:uLnTx/>
                      <a:uFillTx/>
                      <a:latin typeface="Arial"/>
                      <a:ea typeface="+mj-ea"/>
                      <a:cs typeface="Arial"/>
                    </a:rPr>
                    <a:t>Algebra: Simultaneous Equations </a:t>
                  </a:r>
                  <a:r>
                    <a:rPr kumimoji="0" lang="en-US" altLang="en-US" sz="2400" b="0" i="0" u="none" strike="noStrike" kern="0" cap="none" spc="0" normalizeH="0" baseline="0" noProof="0" dirty="0">
                      <a:ln>
                        <a:noFill/>
                      </a:ln>
                      <a:solidFill>
                        <a:srgbClr val="000000"/>
                      </a:solidFill>
                      <a:effectLst/>
                      <a:uLnTx/>
                      <a:uFillTx/>
                      <a:latin typeface="Arial"/>
                      <a:ea typeface="+mj-ea"/>
                      <a:cs typeface="Arial"/>
                    </a:rPr>
                    <a:t>(calculus-based course, ASU-T) </a:t>
                  </a:r>
                  <a:endParaRPr kumimoji="0" lang="en-US" sz="2400" b="0" i="0" u="none" strike="noStrike" kern="0" cap="none" spc="0" normalizeH="0" baseline="0" noProof="0" dirty="0">
                    <a:ln>
                      <a:noFill/>
                    </a:ln>
                    <a:solidFill>
                      <a:sysClr val="windowText" lastClr="000000"/>
                    </a:solidFill>
                    <a:effectLst/>
                    <a:uLnTx/>
                    <a:uFillTx/>
                  </a:endParaRPr>
                </a:p>
              </p:txBody>
            </p:sp>
            <p:sp>
              <p:nvSpPr>
                <p:cNvPr id="15" name="Rectangle 14">
                  <a:extLst>
                    <a:ext uri="{FF2B5EF4-FFF2-40B4-BE49-F238E27FC236}">
                      <a16:creationId xmlns:a16="http://schemas.microsoft.com/office/drawing/2014/main" id="{9920F9E4-2DD9-49DA-8A82-EECF100607BD}"/>
                    </a:ext>
                  </a:extLst>
                </p:cNvPr>
                <p:cNvSpPr/>
                <p:nvPr/>
              </p:nvSpPr>
              <p:spPr>
                <a:xfrm>
                  <a:off x="13996126" y="9795831"/>
                  <a:ext cx="7722548" cy="3677678"/>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Rectangle 11">
                <a:extLst>
                  <a:ext uri="{FF2B5EF4-FFF2-40B4-BE49-F238E27FC236}">
                    <a16:creationId xmlns:a16="http://schemas.microsoft.com/office/drawing/2014/main" id="{AEB24405-167A-474F-B954-E0D530FA1720}"/>
                  </a:ext>
                </a:extLst>
              </p:cNvPr>
              <p:cNvSpPr/>
              <p:nvPr/>
            </p:nvSpPr>
            <p:spPr>
              <a:xfrm>
                <a:off x="14438399" y="11004276"/>
                <a:ext cx="6840997" cy="83099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lvl="0" defTabSz="914400" eaLnBrk="0" fontAlgn="base" hangingPunct="0">
                  <a:spcBef>
                    <a:spcPct val="0"/>
                  </a:spcBef>
                  <a:spcAft>
                    <a:spcPct val="0"/>
                  </a:spcAft>
                </a:pPr>
                <a:r>
                  <a:rPr lang="en-US" altLang="en-US" sz="24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0.5</a:t>
                </a:r>
                <a:r>
                  <a:rPr lang="en-US" altLang="en-US" sz="2400" i="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y</a:t>
                </a:r>
                <a:r>
                  <a:rPr lang="en-US" altLang="en-US" sz="24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 2</a:t>
                </a:r>
                <a:r>
                  <a:rPr lang="en-US" altLang="en-US" sz="2400" i="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x</a:t>
                </a:r>
              </a:p>
              <a:p>
                <a:pPr lvl="0" defTabSz="914400" eaLnBrk="0" fontAlgn="base" hangingPunct="0">
                  <a:spcBef>
                    <a:spcPct val="0"/>
                  </a:spcBef>
                  <a:spcAft>
                    <a:spcPct val="0"/>
                  </a:spcAft>
                </a:pPr>
                <a:r>
                  <a:rPr lang="en-US" altLang="en-US" sz="24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78.4 − </a:t>
                </a:r>
                <a:r>
                  <a:rPr lang="en-US" altLang="en-US" sz="2400" i="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y</a:t>
                </a:r>
                <a:r>
                  <a:rPr lang="en-US" altLang="en-US" sz="24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 8</a:t>
                </a:r>
                <a:r>
                  <a:rPr lang="en-US" altLang="en-US" sz="2400" i="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x    </a:t>
                </a:r>
              </a:p>
            </p:txBody>
          </p:sp>
          <p:sp>
            <p:nvSpPr>
              <p:cNvPr id="13" name="Rectangle 12">
                <a:extLst>
                  <a:ext uri="{FF2B5EF4-FFF2-40B4-BE49-F238E27FC236}">
                    <a16:creationId xmlns:a16="http://schemas.microsoft.com/office/drawing/2014/main" id="{D4324DB9-06E1-47FC-95D2-94857A315592}"/>
                  </a:ext>
                </a:extLst>
              </p:cNvPr>
              <p:cNvSpPr/>
              <p:nvPr/>
            </p:nvSpPr>
            <p:spPr>
              <a:xfrm>
                <a:off x="14479295" y="12298743"/>
                <a:ext cx="6800101" cy="83099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lvl="0" defTabSz="914400" eaLnBrk="0" fontAlgn="base" hangingPunct="0">
                  <a:spcBef>
                    <a:spcPct val="0"/>
                  </a:spcBef>
                  <a:spcAft>
                    <a:spcPct val="0"/>
                  </a:spcAft>
                </a:pPr>
                <a:r>
                  <a:rPr lang="en-US" altLang="en-US" sz="2400" i="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cy</a:t>
                </a:r>
                <a:r>
                  <a:rPr lang="en-US" altLang="en-US" sz="24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 </a:t>
                </a:r>
                <a:r>
                  <a:rPr lang="en-US" altLang="en-US" sz="2400" i="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dx</a:t>
                </a:r>
              </a:p>
              <a:p>
                <a:pPr lvl="0" defTabSz="914400" eaLnBrk="0" fontAlgn="base" hangingPunct="0">
                  <a:spcBef>
                    <a:spcPct val="0"/>
                  </a:spcBef>
                  <a:spcAft>
                    <a:spcPct val="0"/>
                  </a:spcAft>
                </a:pPr>
                <a:r>
                  <a:rPr lang="en-US" altLang="en-US" sz="2400" i="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a:t>
                </a:r>
                <a:r>
                  <a:rPr lang="en-US" altLang="en-US" sz="24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 </a:t>
                </a:r>
                <a:r>
                  <a:rPr lang="en-US" altLang="en-US" sz="2400" i="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y</a:t>
                </a:r>
                <a:r>
                  <a:rPr lang="en-US" altLang="en-US" sz="24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 </a:t>
                </a:r>
                <a:r>
                  <a:rPr lang="en-US" altLang="en-US" sz="2400" i="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bx       </a:t>
                </a:r>
                <a:endParaRPr lang="en-US" altLang="en-US" sz="2400" b="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grpSp>
        <p:grpSp>
          <p:nvGrpSpPr>
            <p:cNvPr id="6" name="Group 5">
              <a:extLst>
                <a:ext uri="{FF2B5EF4-FFF2-40B4-BE49-F238E27FC236}">
                  <a16:creationId xmlns:a16="http://schemas.microsoft.com/office/drawing/2014/main" id="{21942940-FCAA-4B6C-A684-A52A8D4B85C9}"/>
                </a:ext>
              </a:extLst>
            </p:cNvPr>
            <p:cNvGrpSpPr/>
            <p:nvPr/>
          </p:nvGrpSpPr>
          <p:grpSpPr>
            <a:xfrm>
              <a:off x="20521830" y="8868657"/>
              <a:ext cx="1848204" cy="1773854"/>
              <a:chOff x="15760695" y="11160441"/>
              <a:chExt cx="1848204" cy="1773854"/>
            </a:xfrm>
          </p:grpSpPr>
          <p:sp>
            <p:nvSpPr>
              <p:cNvPr id="7" name="TextBox 6">
                <a:extLst>
                  <a:ext uri="{FF2B5EF4-FFF2-40B4-BE49-F238E27FC236}">
                    <a16:creationId xmlns:a16="http://schemas.microsoft.com/office/drawing/2014/main" id="{EC130E76-F97B-4D85-B0F4-CE0D224376AE}"/>
                  </a:ext>
                </a:extLst>
              </p:cNvPr>
              <p:cNvSpPr txBox="1"/>
              <p:nvPr/>
            </p:nvSpPr>
            <p:spPr>
              <a:xfrm>
                <a:off x="15780099" y="11160441"/>
                <a:ext cx="1828800"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[Solve for </a:t>
                </a:r>
                <a:r>
                  <a:rPr lang="en-US" sz="2400" i="1" dirty="0">
                    <a:latin typeface="Times New Roman" panose="02020603050405020304" pitchFamily="18" charset="0"/>
                    <a:cs typeface="Times New Roman" panose="02020603050405020304" pitchFamily="18" charset="0"/>
                  </a:rPr>
                  <a:t>x</a:t>
                </a:r>
                <a:r>
                  <a:rPr lang="en-US" sz="2400" dirty="0">
                    <a:latin typeface="Times New Roman" panose="02020603050405020304" pitchFamily="18" charset="0"/>
                    <a:cs typeface="Times New Roman" panose="02020603050405020304" pitchFamily="18" charset="0"/>
                  </a:rPr>
                  <a:t>]</a:t>
                </a:r>
              </a:p>
            </p:txBody>
          </p:sp>
          <p:sp>
            <p:nvSpPr>
              <p:cNvPr id="9" name="TextBox 8">
                <a:extLst>
                  <a:ext uri="{FF2B5EF4-FFF2-40B4-BE49-F238E27FC236}">
                    <a16:creationId xmlns:a16="http://schemas.microsoft.com/office/drawing/2014/main" id="{9220A6A3-3BFB-415B-A1A1-CDB4D7C0FDB5}"/>
                  </a:ext>
                </a:extLst>
              </p:cNvPr>
              <p:cNvSpPr txBox="1"/>
              <p:nvPr/>
            </p:nvSpPr>
            <p:spPr>
              <a:xfrm>
                <a:off x="15760695" y="12472630"/>
                <a:ext cx="1828800"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[Solve for </a:t>
                </a:r>
                <a:r>
                  <a:rPr lang="en-US" sz="2400" i="1" dirty="0">
                    <a:latin typeface="Times New Roman" panose="02020603050405020304" pitchFamily="18" charset="0"/>
                    <a:cs typeface="Times New Roman" panose="02020603050405020304" pitchFamily="18" charset="0"/>
                  </a:rPr>
                  <a:t>x</a:t>
                </a:r>
                <a:r>
                  <a:rPr lang="en-US" sz="2400" dirty="0">
                    <a:latin typeface="Times New Roman" panose="02020603050405020304" pitchFamily="18" charset="0"/>
                    <a:cs typeface="Times New Roman" panose="02020603050405020304" pitchFamily="18" charset="0"/>
                  </a:rPr>
                  <a:t>]</a:t>
                </a:r>
              </a:p>
            </p:txBody>
          </p:sp>
        </p:grpSp>
      </p:grpSp>
      <p:sp>
        <p:nvSpPr>
          <p:cNvPr id="31" name="TextBox 30">
            <a:extLst>
              <a:ext uri="{FF2B5EF4-FFF2-40B4-BE49-F238E27FC236}">
                <a16:creationId xmlns:a16="http://schemas.microsoft.com/office/drawing/2014/main" id="{4A94B2E3-2549-455F-8535-F72D4A089C9C}"/>
              </a:ext>
            </a:extLst>
          </p:cNvPr>
          <p:cNvSpPr txBox="1"/>
          <p:nvPr/>
        </p:nvSpPr>
        <p:spPr>
          <a:xfrm>
            <a:off x="5029200" y="4098248"/>
            <a:ext cx="6330271" cy="830996"/>
          </a:xfrm>
          <a:prstGeom prst="rect">
            <a:avLst/>
          </a:prstGeom>
          <a:noFill/>
        </p:spPr>
        <p:txBody>
          <a:bodyPr wrap="square" rtlCol="0">
            <a:spAutoFit/>
          </a:bodyPr>
          <a:lstStyle/>
          <a:p>
            <a:pPr lvl="1">
              <a:spcBef>
                <a:spcPts val="0"/>
              </a:spcBef>
            </a:pPr>
            <a:r>
              <a:rPr lang="en-US" sz="2400" dirty="0">
                <a:solidFill>
                  <a:srgbClr val="C00000"/>
                </a:solidFill>
                <a:latin typeface="Arial" panose="020B0604020202020204" pitchFamily="34" charset="0"/>
                <a:cs typeface="Arial" panose="020B0604020202020204" pitchFamily="34" charset="0"/>
              </a:rPr>
              <a:t>Symbolic Version  </a:t>
            </a:r>
            <a:r>
              <a:rPr lang="en-US" sz="2400" dirty="0">
                <a:latin typeface="Arial" panose="020B0604020202020204" pitchFamily="34" charset="0"/>
                <a:cs typeface="Arial" panose="020B0604020202020204" pitchFamily="34" charset="0"/>
              </a:rPr>
              <a:t>55</a:t>
            </a:r>
            <a:r>
              <a:rPr lang="en-US" sz="2400" dirty="0"/>
              <a:t>% correct </a:t>
            </a:r>
            <a:r>
              <a:rPr lang="en-US" sz="2000" dirty="0"/>
              <a:t>(</a:t>
            </a:r>
            <a:r>
              <a:rPr lang="en-US" sz="2000" i="1" dirty="0"/>
              <a:t>N</a:t>
            </a:r>
            <a:r>
              <a:rPr lang="en-US" sz="2000" dirty="0"/>
              <a:t> = 1202)</a:t>
            </a:r>
          </a:p>
          <a:p>
            <a:endParaRPr lang="en-US" sz="2400" dirty="0">
              <a:solidFill>
                <a:srgbClr val="C00000"/>
              </a:solidFill>
              <a:latin typeface="Arial" panose="020B0604020202020204" pitchFamily="34" charset="0"/>
              <a:cs typeface="Arial" panose="020B0604020202020204" pitchFamily="34" charset="0"/>
            </a:endParaRPr>
          </a:p>
        </p:txBody>
      </p:sp>
      <p:sp>
        <p:nvSpPr>
          <p:cNvPr id="34" name="TextBox 33">
            <a:extLst>
              <a:ext uri="{FF2B5EF4-FFF2-40B4-BE49-F238E27FC236}">
                <a16:creationId xmlns:a16="http://schemas.microsoft.com/office/drawing/2014/main" id="{BACA88CD-B440-41A0-8A1C-BEBDE2A8223C}"/>
              </a:ext>
            </a:extLst>
          </p:cNvPr>
          <p:cNvSpPr txBox="1"/>
          <p:nvPr/>
        </p:nvSpPr>
        <p:spPr>
          <a:xfrm>
            <a:off x="5037273" y="2760011"/>
            <a:ext cx="6330271" cy="830996"/>
          </a:xfrm>
          <a:prstGeom prst="rect">
            <a:avLst/>
          </a:prstGeom>
          <a:noFill/>
        </p:spPr>
        <p:txBody>
          <a:bodyPr wrap="square" rtlCol="0">
            <a:spAutoFit/>
          </a:bodyPr>
          <a:lstStyle/>
          <a:p>
            <a:pPr lvl="1">
              <a:spcBef>
                <a:spcPts val="0"/>
              </a:spcBef>
            </a:pPr>
            <a:r>
              <a:rPr lang="en-US" sz="2400" dirty="0">
                <a:solidFill>
                  <a:srgbClr val="C00000"/>
                </a:solidFill>
                <a:latin typeface="Arial" panose="020B0604020202020204" pitchFamily="34" charset="0"/>
                <a:cs typeface="Arial" panose="020B0604020202020204" pitchFamily="34" charset="0"/>
              </a:rPr>
              <a:t>Numeric Version  </a:t>
            </a:r>
            <a:r>
              <a:rPr lang="en-US" sz="2400" dirty="0">
                <a:latin typeface="Arial" panose="020B0604020202020204" pitchFamily="34" charset="0"/>
                <a:cs typeface="Arial" panose="020B0604020202020204" pitchFamily="34" charset="0"/>
              </a:rPr>
              <a:t>79</a:t>
            </a:r>
            <a:r>
              <a:rPr lang="en-US" sz="2400" dirty="0"/>
              <a:t>% correct </a:t>
            </a:r>
            <a:r>
              <a:rPr lang="en-US" sz="2000" dirty="0"/>
              <a:t>(</a:t>
            </a:r>
            <a:r>
              <a:rPr lang="en-US" sz="2000" i="1" dirty="0"/>
              <a:t>N</a:t>
            </a:r>
            <a:r>
              <a:rPr lang="en-US" sz="2000" dirty="0"/>
              <a:t> = 1205)</a:t>
            </a:r>
          </a:p>
          <a:p>
            <a:endParaRPr lang="en-US" sz="2400"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32539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01FAEAF-69A7-4A9E-BA5A-00D9FAB1F72D}"/>
              </a:ext>
            </a:extLst>
          </p:cNvPr>
          <p:cNvPicPr>
            <a:picLocks noChangeAspect="1"/>
          </p:cNvPicPr>
          <p:nvPr/>
        </p:nvPicPr>
        <p:blipFill>
          <a:blip r:embed="rId2"/>
          <a:stretch>
            <a:fillRect/>
          </a:stretch>
        </p:blipFill>
        <p:spPr>
          <a:xfrm>
            <a:off x="152400" y="609600"/>
            <a:ext cx="11887200" cy="5511428"/>
          </a:xfrm>
          <a:prstGeom prst="rect">
            <a:avLst/>
          </a:prstGeom>
        </p:spPr>
      </p:pic>
      <p:pic>
        <p:nvPicPr>
          <p:cNvPr id="5" name="Picture 4">
            <a:extLst>
              <a:ext uri="{FF2B5EF4-FFF2-40B4-BE49-F238E27FC236}">
                <a16:creationId xmlns:a16="http://schemas.microsoft.com/office/drawing/2014/main" id="{71A408DD-774B-45D4-9A22-B75CF7B30A17}"/>
              </a:ext>
            </a:extLst>
          </p:cNvPr>
          <p:cNvPicPr>
            <a:picLocks noChangeAspect="1"/>
          </p:cNvPicPr>
          <p:nvPr/>
        </p:nvPicPr>
        <p:blipFill>
          <a:blip r:embed="rId3"/>
          <a:stretch>
            <a:fillRect/>
          </a:stretch>
        </p:blipFill>
        <p:spPr>
          <a:xfrm>
            <a:off x="3581400" y="332957"/>
            <a:ext cx="1524132" cy="1333616"/>
          </a:xfrm>
          <a:prstGeom prst="rect">
            <a:avLst/>
          </a:prstGeom>
          <a:solidFill>
            <a:schemeClr val="bg1"/>
          </a:solidFill>
          <a:ln w="101600">
            <a:solidFill>
              <a:srgbClr val="0070C0"/>
            </a:solidFill>
          </a:ln>
        </p:spPr>
      </p:pic>
      <p:pic>
        <p:nvPicPr>
          <p:cNvPr id="7" name="Picture 6">
            <a:extLst>
              <a:ext uri="{FF2B5EF4-FFF2-40B4-BE49-F238E27FC236}">
                <a16:creationId xmlns:a16="http://schemas.microsoft.com/office/drawing/2014/main" id="{297FFFEC-5F19-4488-8FC7-CC7A7FE21CB5}"/>
              </a:ext>
            </a:extLst>
          </p:cNvPr>
          <p:cNvPicPr>
            <a:picLocks noChangeAspect="1"/>
          </p:cNvPicPr>
          <p:nvPr/>
        </p:nvPicPr>
        <p:blipFill>
          <a:blip r:embed="rId4"/>
          <a:stretch>
            <a:fillRect/>
          </a:stretch>
        </p:blipFill>
        <p:spPr>
          <a:xfrm>
            <a:off x="6248400" y="371061"/>
            <a:ext cx="1760373" cy="1295512"/>
          </a:xfrm>
          <a:prstGeom prst="rect">
            <a:avLst/>
          </a:prstGeom>
          <a:ln w="101600">
            <a:solidFill>
              <a:srgbClr val="FF0000"/>
            </a:solidFill>
          </a:ln>
        </p:spPr>
      </p:pic>
    </p:spTree>
    <p:extLst>
      <p:ext uri="{BB962C8B-B14F-4D97-AF65-F5344CB8AC3E}">
        <p14:creationId xmlns:p14="http://schemas.microsoft.com/office/powerpoint/2010/main" val="32243278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24B9C-ED5A-472D-BF43-E423CA951C4D}"/>
              </a:ext>
            </a:extLst>
          </p:cNvPr>
          <p:cNvSpPr>
            <a:spLocks noGrp="1"/>
          </p:cNvSpPr>
          <p:nvPr>
            <p:ph type="title"/>
          </p:nvPr>
        </p:nvSpPr>
        <p:spPr/>
        <p:txBody>
          <a:bodyPr/>
          <a:lstStyle/>
          <a:p>
            <a:r>
              <a:rPr lang="en-US" sz="3600" dirty="0"/>
              <a:t>Conclusion: </a:t>
            </a:r>
            <a:br>
              <a:rPr lang="en-US" sz="3600" dirty="0"/>
            </a:br>
            <a:r>
              <a:rPr lang="en-US" sz="3600" dirty="0"/>
              <a:t>Symbolic notation degrades student performance</a:t>
            </a:r>
          </a:p>
        </p:txBody>
      </p:sp>
      <p:sp>
        <p:nvSpPr>
          <p:cNvPr id="3" name="Content Placeholder 2">
            <a:extLst>
              <a:ext uri="{FF2B5EF4-FFF2-40B4-BE49-F238E27FC236}">
                <a16:creationId xmlns:a16="http://schemas.microsoft.com/office/drawing/2014/main" id="{61258482-9940-464D-B094-EDBA54B57D90}"/>
              </a:ext>
            </a:extLst>
          </p:cNvPr>
          <p:cNvSpPr>
            <a:spLocks noGrp="1"/>
          </p:cNvSpPr>
          <p:nvPr>
            <p:ph idx="1"/>
          </p:nvPr>
        </p:nvSpPr>
        <p:spPr/>
        <p:txBody>
          <a:bodyPr/>
          <a:lstStyle/>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Use of symbols to replace numbers in otherwise identical algebraic equations lowered correct-response rates by </a:t>
            </a:r>
            <a:r>
              <a:rPr lang="en-US" sz="2800" dirty="0"/>
              <a:t>≈25%</a:t>
            </a:r>
            <a:r>
              <a:rPr lang="en-US" sz="2800" dirty="0">
                <a:latin typeface="Arial" panose="020B0604020202020204" pitchFamily="34" charset="0"/>
                <a:cs typeface="Arial" panose="020B0604020202020204" pitchFamily="34" charset="0"/>
              </a:rPr>
              <a:t>.</a:t>
            </a:r>
          </a:p>
          <a:p>
            <a:pPr marL="457200" indent="-45720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1162874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BE034A-E6FA-4F5C-833F-094CBAECCD73}"/>
              </a:ext>
            </a:extLst>
          </p:cNvPr>
          <p:cNvSpPr>
            <a:spLocks noGrp="1"/>
          </p:cNvSpPr>
          <p:nvPr>
            <p:ph type="title"/>
          </p:nvPr>
        </p:nvSpPr>
        <p:spPr>
          <a:xfrm>
            <a:off x="1295400" y="274638"/>
            <a:ext cx="9144000" cy="1143000"/>
          </a:xfrm>
        </p:spPr>
        <p:txBody>
          <a:bodyPr/>
          <a:lstStyle/>
          <a:p>
            <a:r>
              <a:rPr lang="en-US" sz="3600" dirty="0"/>
              <a:t>Confusion can result from the </a:t>
            </a:r>
            <a:r>
              <a:rPr lang="en-US" sz="3600" i="1" dirty="0"/>
              <a:t>nature</a:t>
            </a:r>
            <a:r>
              <a:rPr lang="en-US" sz="3600" dirty="0"/>
              <a:t> of the symbols themselves</a:t>
            </a:r>
          </a:p>
        </p:txBody>
      </p:sp>
      <p:pic>
        <p:nvPicPr>
          <p:cNvPr id="4" name="Content Placeholder 3">
            <a:extLst>
              <a:ext uri="{FF2B5EF4-FFF2-40B4-BE49-F238E27FC236}">
                <a16:creationId xmlns:a16="http://schemas.microsoft.com/office/drawing/2014/main" id="{89759A13-6021-42FE-97E7-B14150DC117D}"/>
              </a:ext>
            </a:extLst>
          </p:cNvPr>
          <p:cNvPicPr>
            <a:picLocks noGrp="1" noChangeAspect="1"/>
          </p:cNvPicPr>
          <p:nvPr>
            <p:ph idx="1"/>
          </p:nvPr>
        </p:nvPicPr>
        <p:blipFill>
          <a:blip r:embed="rId2"/>
          <a:stretch>
            <a:fillRect/>
          </a:stretch>
        </p:blipFill>
        <p:spPr>
          <a:xfrm>
            <a:off x="1752601" y="2492353"/>
            <a:ext cx="2819399" cy="1625600"/>
          </a:xfrm>
          <a:prstGeom prst="rect">
            <a:avLst/>
          </a:prstGeom>
          <a:ln w="101600">
            <a:solidFill>
              <a:srgbClr val="0070C0"/>
            </a:solidFill>
          </a:ln>
        </p:spPr>
      </p:pic>
      <p:pic>
        <p:nvPicPr>
          <p:cNvPr id="5" name="Picture 4">
            <a:extLst>
              <a:ext uri="{FF2B5EF4-FFF2-40B4-BE49-F238E27FC236}">
                <a16:creationId xmlns:a16="http://schemas.microsoft.com/office/drawing/2014/main" id="{DDC7D72F-78D3-4167-8A44-C18AFBA4C183}"/>
              </a:ext>
            </a:extLst>
          </p:cNvPr>
          <p:cNvPicPr>
            <a:picLocks noChangeAspect="1"/>
          </p:cNvPicPr>
          <p:nvPr/>
        </p:nvPicPr>
        <p:blipFill>
          <a:blip r:embed="rId3"/>
          <a:stretch>
            <a:fillRect/>
          </a:stretch>
        </p:blipFill>
        <p:spPr>
          <a:xfrm>
            <a:off x="6858000" y="2473889"/>
            <a:ext cx="2900377" cy="1717111"/>
          </a:xfrm>
          <a:prstGeom prst="rect">
            <a:avLst/>
          </a:prstGeom>
          <a:ln w="101600">
            <a:solidFill>
              <a:srgbClr val="FF0000"/>
            </a:solidFill>
          </a:ln>
        </p:spPr>
      </p:pic>
    </p:spTree>
    <p:extLst>
      <p:ext uri="{BB962C8B-B14F-4D97-AF65-F5344CB8AC3E}">
        <p14:creationId xmlns:p14="http://schemas.microsoft.com/office/powerpoint/2010/main" val="2670999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951E147-0246-418C-938D-E8C47A4A0F29}"/>
              </a:ext>
            </a:extLst>
          </p:cNvPr>
          <p:cNvPicPr>
            <a:picLocks noChangeAspect="1"/>
          </p:cNvPicPr>
          <p:nvPr/>
        </p:nvPicPr>
        <p:blipFill>
          <a:blip r:embed="rId2"/>
          <a:stretch>
            <a:fillRect/>
          </a:stretch>
        </p:blipFill>
        <p:spPr>
          <a:xfrm>
            <a:off x="338591" y="1219200"/>
            <a:ext cx="11514818" cy="5467824"/>
          </a:xfrm>
          <a:prstGeom prst="rect">
            <a:avLst/>
          </a:prstGeom>
        </p:spPr>
      </p:pic>
      <p:pic>
        <p:nvPicPr>
          <p:cNvPr id="6" name="Picture 5">
            <a:extLst>
              <a:ext uri="{FF2B5EF4-FFF2-40B4-BE49-F238E27FC236}">
                <a16:creationId xmlns:a16="http://schemas.microsoft.com/office/drawing/2014/main" id="{0FEFADA0-B5EF-4EF3-B3FF-60D505876245}"/>
              </a:ext>
            </a:extLst>
          </p:cNvPr>
          <p:cNvPicPr>
            <a:picLocks noChangeAspect="1"/>
          </p:cNvPicPr>
          <p:nvPr/>
        </p:nvPicPr>
        <p:blipFill>
          <a:blip r:embed="rId3"/>
          <a:stretch>
            <a:fillRect/>
          </a:stretch>
        </p:blipFill>
        <p:spPr>
          <a:xfrm>
            <a:off x="838200" y="226341"/>
            <a:ext cx="2114733" cy="1219306"/>
          </a:xfrm>
          <a:prstGeom prst="rect">
            <a:avLst/>
          </a:prstGeom>
          <a:ln w="101600">
            <a:solidFill>
              <a:srgbClr val="0070C0"/>
            </a:solidFill>
          </a:ln>
        </p:spPr>
      </p:pic>
      <p:pic>
        <p:nvPicPr>
          <p:cNvPr id="8" name="Picture 7">
            <a:extLst>
              <a:ext uri="{FF2B5EF4-FFF2-40B4-BE49-F238E27FC236}">
                <a16:creationId xmlns:a16="http://schemas.microsoft.com/office/drawing/2014/main" id="{568F7043-6046-4103-A6F6-03329A1FA3FA}"/>
              </a:ext>
            </a:extLst>
          </p:cNvPr>
          <p:cNvPicPr>
            <a:picLocks noChangeAspect="1"/>
          </p:cNvPicPr>
          <p:nvPr/>
        </p:nvPicPr>
        <p:blipFill>
          <a:blip r:embed="rId4"/>
          <a:stretch>
            <a:fillRect/>
          </a:stretch>
        </p:blipFill>
        <p:spPr>
          <a:xfrm>
            <a:off x="8610600" y="279952"/>
            <a:ext cx="2008044" cy="1188823"/>
          </a:xfrm>
          <a:prstGeom prst="rect">
            <a:avLst/>
          </a:prstGeom>
          <a:ln w="101600">
            <a:solidFill>
              <a:srgbClr val="FF0000"/>
            </a:solidFill>
          </a:ln>
        </p:spPr>
      </p:pic>
      <p:sp>
        <p:nvSpPr>
          <p:cNvPr id="2" name="TextBox 1">
            <a:extLst>
              <a:ext uri="{FF2B5EF4-FFF2-40B4-BE49-F238E27FC236}">
                <a16:creationId xmlns:a16="http://schemas.microsoft.com/office/drawing/2014/main" id="{87456112-1687-4D16-9255-1F9422A591D2}"/>
              </a:ext>
            </a:extLst>
          </p:cNvPr>
          <p:cNvSpPr txBox="1"/>
          <p:nvPr/>
        </p:nvSpPr>
        <p:spPr>
          <a:xfrm>
            <a:off x="3886200" y="374329"/>
            <a:ext cx="3901765" cy="923330"/>
          </a:xfrm>
          <a:prstGeom prst="rect">
            <a:avLst/>
          </a:prstGeom>
          <a:noFill/>
          <a:ln>
            <a:solidFill>
              <a:schemeClr val="tx1"/>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charset="0"/>
                <a:ea typeface="+mn-ea"/>
                <a:cs typeface="Arial" charset="0"/>
              </a:rPr>
              <a:t>Significantly lower correct-response rates on Greek-letter version in algebra-based courses </a:t>
            </a:r>
          </a:p>
        </p:txBody>
      </p:sp>
      <p:sp>
        <p:nvSpPr>
          <p:cNvPr id="3" name="TextBox 2">
            <a:extLst>
              <a:ext uri="{FF2B5EF4-FFF2-40B4-BE49-F238E27FC236}">
                <a16:creationId xmlns:a16="http://schemas.microsoft.com/office/drawing/2014/main" id="{2BEF0E19-B416-41C9-AA10-9DDE142D8453}"/>
              </a:ext>
            </a:extLst>
          </p:cNvPr>
          <p:cNvSpPr txBox="1"/>
          <p:nvPr/>
        </p:nvSpPr>
        <p:spPr>
          <a:xfrm>
            <a:off x="5151282" y="3725281"/>
            <a:ext cx="1371600" cy="553998"/>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FF0000"/>
                </a:solidFill>
                <a:effectLst/>
                <a:uLnTx/>
                <a:uFillTx/>
                <a:latin typeface="Arial" charset="0"/>
                <a:ea typeface="+mn-ea"/>
                <a:cs typeface="Arial" charset="0"/>
              </a:rPr>
              <a:t>(Total </a:t>
            </a:r>
            <a:r>
              <a:rPr kumimoji="0" lang="en-US" sz="1200" b="0" i="1" u="none" strike="noStrike" kern="1200" cap="none" spc="0" normalizeH="0" baseline="0" noProof="0" dirty="0">
                <a:ln>
                  <a:noFill/>
                </a:ln>
                <a:solidFill>
                  <a:srgbClr val="FF0000"/>
                </a:solidFill>
                <a:effectLst/>
                <a:uLnTx/>
                <a:uFillTx/>
                <a:latin typeface="Arial" charset="0"/>
                <a:ea typeface="+mn-ea"/>
                <a:cs typeface="Arial" charset="0"/>
              </a:rPr>
              <a:t>N</a:t>
            </a:r>
            <a:r>
              <a:rPr kumimoji="0" lang="en-US" sz="1200" b="0" i="0" u="none" strike="noStrike" kern="1200" cap="none" spc="0" normalizeH="0" baseline="0" noProof="0" dirty="0">
                <a:ln>
                  <a:noFill/>
                </a:ln>
                <a:solidFill>
                  <a:srgbClr val="FF0000"/>
                </a:solidFill>
                <a:effectLst/>
                <a:uLnTx/>
                <a:uFillTx/>
                <a:latin typeface="Arial" charset="0"/>
                <a:ea typeface="+mn-ea"/>
                <a:cs typeface="Arial" charset="0"/>
              </a:rPr>
              <a:t> &gt; 1000)</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5" name="Rectangle 4">
            <a:extLst>
              <a:ext uri="{FF2B5EF4-FFF2-40B4-BE49-F238E27FC236}">
                <a16:creationId xmlns:a16="http://schemas.microsoft.com/office/drawing/2014/main" id="{4BB39389-733C-4F26-BAAF-EBDFF41EA178}"/>
              </a:ext>
            </a:extLst>
          </p:cNvPr>
          <p:cNvSpPr/>
          <p:nvPr/>
        </p:nvSpPr>
        <p:spPr>
          <a:xfrm>
            <a:off x="6629400" y="1810623"/>
            <a:ext cx="4419600" cy="464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a:endParaRPr>
          </a:p>
        </p:txBody>
      </p:sp>
      <p:sp>
        <p:nvSpPr>
          <p:cNvPr id="7" name="Rectangle 6">
            <a:extLst>
              <a:ext uri="{FF2B5EF4-FFF2-40B4-BE49-F238E27FC236}">
                <a16:creationId xmlns:a16="http://schemas.microsoft.com/office/drawing/2014/main" id="{64E4DAE3-EFDA-4E0B-9E03-5B2BE59FDA97}"/>
              </a:ext>
            </a:extLst>
          </p:cNvPr>
          <p:cNvSpPr/>
          <p:nvPr/>
        </p:nvSpPr>
        <p:spPr>
          <a:xfrm>
            <a:off x="5151282" y="4191000"/>
            <a:ext cx="1478118"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16556278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951E147-0246-418C-938D-E8C47A4A0F29}"/>
              </a:ext>
            </a:extLst>
          </p:cNvPr>
          <p:cNvPicPr>
            <a:picLocks noChangeAspect="1"/>
          </p:cNvPicPr>
          <p:nvPr/>
        </p:nvPicPr>
        <p:blipFill>
          <a:blip r:embed="rId2"/>
          <a:stretch>
            <a:fillRect/>
          </a:stretch>
        </p:blipFill>
        <p:spPr>
          <a:xfrm>
            <a:off x="338591" y="1219200"/>
            <a:ext cx="11514818" cy="5467824"/>
          </a:xfrm>
          <a:prstGeom prst="rect">
            <a:avLst/>
          </a:prstGeom>
        </p:spPr>
      </p:pic>
      <p:pic>
        <p:nvPicPr>
          <p:cNvPr id="6" name="Picture 5">
            <a:extLst>
              <a:ext uri="{FF2B5EF4-FFF2-40B4-BE49-F238E27FC236}">
                <a16:creationId xmlns:a16="http://schemas.microsoft.com/office/drawing/2014/main" id="{0FEFADA0-B5EF-4EF3-B3FF-60D505876245}"/>
              </a:ext>
            </a:extLst>
          </p:cNvPr>
          <p:cNvPicPr>
            <a:picLocks noChangeAspect="1"/>
          </p:cNvPicPr>
          <p:nvPr/>
        </p:nvPicPr>
        <p:blipFill>
          <a:blip r:embed="rId3"/>
          <a:stretch>
            <a:fillRect/>
          </a:stretch>
        </p:blipFill>
        <p:spPr>
          <a:xfrm>
            <a:off x="838200" y="226341"/>
            <a:ext cx="2114733" cy="1219306"/>
          </a:xfrm>
          <a:prstGeom prst="rect">
            <a:avLst/>
          </a:prstGeom>
          <a:ln w="101600">
            <a:solidFill>
              <a:srgbClr val="0070C0"/>
            </a:solidFill>
          </a:ln>
        </p:spPr>
      </p:pic>
      <p:pic>
        <p:nvPicPr>
          <p:cNvPr id="8" name="Picture 7">
            <a:extLst>
              <a:ext uri="{FF2B5EF4-FFF2-40B4-BE49-F238E27FC236}">
                <a16:creationId xmlns:a16="http://schemas.microsoft.com/office/drawing/2014/main" id="{568F7043-6046-4103-A6F6-03329A1FA3FA}"/>
              </a:ext>
            </a:extLst>
          </p:cNvPr>
          <p:cNvPicPr>
            <a:picLocks noChangeAspect="1"/>
          </p:cNvPicPr>
          <p:nvPr/>
        </p:nvPicPr>
        <p:blipFill>
          <a:blip r:embed="rId4"/>
          <a:stretch>
            <a:fillRect/>
          </a:stretch>
        </p:blipFill>
        <p:spPr>
          <a:xfrm>
            <a:off x="8610600" y="279952"/>
            <a:ext cx="2008044" cy="1188823"/>
          </a:xfrm>
          <a:prstGeom prst="rect">
            <a:avLst/>
          </a:prstGeom>
          <a:ln w="101600">
            <a:solidFill>
              <a:srgbClr val="FF0000"/>
            </a:solidFill>
          </a:ln>
        </p:spPr>
      </p:pic>
      <p:sp>
        <p:nvSpPr>
          <p:cNvPr id="2" name="TextBox 1">
            <a:extLst>
              <a:ext uri="{FF2B5EF4-FFF2-40B4-BE49-F238E27FC236}">
                <a16:creationId xmlns:a16="http://schemas.microsoft.com/office/drawing/2014/main" id="{87456112-1687-4D16-9255-1F9422A591D2}"/>
              </a:ext>
            </a:extLst>
          </p:cNvPr>
          <p:cNvSpPr txBox="1"/>
          <p:nvPr/>
        </p:nvSpPr>
        <p:spPr>
          <a:xfrm>
            <a:off x="3886200" y="374329"/>
            <a:ext cx="3901765" cy="923330"/>
          </a:xfrm>
          <a:prstGeom prst="rect">
            <a:avLst/>
          </a:prstGeom>
          <a:noFill/>
          <a:ln>
            <a:solidFill>
              <a:schemeClr val="tx1"/>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charset="0"/>
                <a:ea typeface="+mn-ea"/>
                <a:cs typeface="Arial" charset="0"/>
              </a:rPr>
              <a:t>Significantly lower correct-response rates on Greek-letter version in algebra-based courses </a:t>
            </a:r>
          </a:p>
        </p:txBody>
      </p:sp>
      <p:sp>
        <p:nvSpPr>
          <p:cNvPr id="3" name="TextBox 2">
            <a:extLst>
              <a:ext uri="{FF2B5EF4-FFF2-40B4-BE49-F238E27FC236}">
                <a16:creationId xmlns:a16="http://schemas.microsoft.com/office/drawing/2014/main" id="{2BEF0E19-B416-41C9-AA10-9DDE142D8453}"/>
              </a:ext>
            </a:extLst>
          </p:cNvPr>
          <p:cNvSpPr txBox="1"/>
          <p:nvPr/>
        </p:nvSpPr>
        <p:spPr>
          <a:xfrm>
            <a:off x="5151282" y="3725281"/>
            <a:ext cx="1371600" cy="553998"/>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FF0000"/>
                </a:solidFill>
                <a:effectLst/>
                <a:uLnTx/>
                <a:uFillTx/>
                <a:latin typeface="Arial" charset="0"/>
                <a:ea typeface="+mn-ea"/>
                <a:cs typeface="Arial" charset="0"/>
              </a:rPr>
              <a:t>(Total </a:t>
            </a:r>
            <a:r>
              <a:rPr kumimoji="0" lang="en-US" sz="1200" b="0" i="1" u="none" strike="noStrike" kern="1200" cap="none" spc="0" normalizeH="0" baseline="0" noProof="0" dirty="0">
                <a:ln>
                  <a:noFill/>
                </a:ln>
                <a:solidFill>
                  <a:srgbClr val="FF0000"/>
                </a:solidFill>
                <a:effectLst/>
                <a:uLnTx/>
                <a:uFillTx/>
                <a:latin typeface="Arial" charset="0"/>
                <a:ea typeface="+mn-ea"/>
                <a:cs typeface="Arial" charset="0"/>
              </a:rPr>
              <a:t>N</a:t>
            </a:r>
            <a:r>
              <a:rPr kumimoji="0" lang="en-US" sz="1200" b="0" i="0" u="none" strike="noStrike" kern="1200" cap="none" spc="0" normalizeH="0" baseline="0" noProof="0" dirty="0">
                <a:ln>
                  <a:noFill/>
                </a:ln>
                <a:solidFill>
                  <a:srgbClr val="FF0000"/>
                </a:solidFill>
                <a:effectLst/>
                <a:uLnTx/>
                <a:uFillTx/>
                <a:latin typeface="Arial" charset="0"/>
                <a:ea typeface="+mn-ea"/>
                <a:cs typeface="Arial" charset="0"/>
              </a:rPr>
              <a:t> &gt; 1000)</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2723809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8FB30-C941-A40C-8EF4-594726223F80}"/>
              </a:ext>
            </a:extLst>
          </p:cNvPr>
          <p:cNvSpPr>
            <a:spLocks noGrp="1"/>
          </p:cNvSpPr>
          <p:nvPr>
            <p:ph type="title"/>
          </p:nvPr>
        </p:nvSpPr>
        <p:spPr/>
        <p:txBody>
          <a:bodyPr>
            <a:normAutofit/>
          </a:bodyPr>
          <a:lstStyle/>
          <a:p>
            <a:pPr algn="ctr"/>
            <a:r>
              <a:rPr lang="en-US" sz="3600" dirty="0"/>
              <a:t>Implications of Findings</a:t>
            </a:r>
          </a:p>
        </p:txBody>
      </p:sp>
      <p:sp>
        <p:nvSpPr>
          <p:cNvPr id="3" name="Content Placeholder 2">
            <a:extLst>
              <a:ext uri="{FF2B5EF4-FFF2-40B4-BE49-F238E27FC236}">
                <a16:creationId xmlns:a16="http://schemas.microsoft.com/office/drawing/2014/main" id="{B302A91B-52CA-D342-C423-0C12E087B6B8}"/>
              </a:ext>
            </a:extLst>
          </p:cNvPr>
          <p:cNvSpPr>
            <a:spLocks noGrp="1"/>
          </p:cNvSpPr>
          <p:nvPr>
            <p:ph idx="1"/>
          </p:nvPr>
        </p:nvSpPr>
        <p:spPr>
          <a:xfrm>
            <a:off x="633234" y="1825625"/>
            <a:ext cx="10720566" cy="4351338"/>
          </a:xfrm>
        </p:spPr>
        <p:txBody>
          <a:bodyPr>
            <a:normAutofit fontScale="92500" lnSpcReduction="10000"/>
          </a:bodyPr>
          <a:lstStyle/>
          <a:p>
            <a:pPr>
              <a:lnSpc>
                <a:spcPct val="100000"/>
              </a:lnSpc>
            </a:pPr>
            <a:r>
              <a:rPr lang="en-US" sz="2400" dirty="0">
                <a:latin typeface="Arial" panose="020B0604020202020204" pitchFamily="34" charset="0"/>
                <a:cs typeface="Arial" panose="020B0604020202020204" pitchFamily="34" charset="0"/>
              </a:rPr>
              <a:t>Minor changes to problem properties can lead to vastly different correct-response rates.</a:t>
            </a:r>
          </a:p>
          <a:p>
            <a:pPr>
              <a:lnSpc>
                <a:spcPct val="100000"/>
              </a:lnSpc>
              <a:spcBef>
                <a:spcPts val="1800"/>
              </a:spcBef>
            </a:pPr>
            <a:r>
              <a:rPr lang="en-US" sz="2400" dirty="0">
                <a:latin typeface="Arial" panose="020B0604020202020204" pitchFamily="34" charset="0"/>
                <a:cs typeface="Arial" panose="020B0604020202020204" pitchFamily="34" charset="0"/>
              </a:rPr>
              <a:t>Certain specific elements of diagrams or terminology can divert students into long chains of unproductive reasoning.</a:t>
            </a:r>
          </a:p>
          <a:p>
            <a:pPr>
              <a:lnSpc>
                <a:spcPct val="100000"/>
              </a:lnSpc>
              <a:spcBef>
                <a:spcPts val="1800"/>
              </a:spcBef>
            </a:pPr>
            <a:r>
              <a:rPr lang="en-US" sz="2400" dirty="0">
                <a:latin typeface="Arial" panose="020B0604020202020204" pitchFamily="34" charset="0"/>
                <a:cs typeface="Arial" panose="020B0604020202020204" pitchFamily="34" charset="0"/>
              </a:rPr>
              <a:t>Use of symbols instead of numbers, or use of unfamiliar symbols, can significantly degrade student performance</a:t>
            </a:r>
          </a:p>
          <a:p>
            <a:pPr>
              <a:lnSpc>
                <a:spcPct val="100000"/>
              </a:lnSpc>
              <a:spcBef>
                <a:spcPts val="1800"/>
              </a:spcBef>
            </a:pPr>
            <a:r>
              <a:rPr lang="en-US" sz="2400" dirty="0">
                <a:latin typeface="Arial" panose="020B0604020202020204" pitchFamily="34" charset="0"/>
                <a:cs typeface="Arial" panose="020B0604020202020204" pitchFamily="34" charset="0"/>
              </a:rPr>
              <a:t>Focused instructional guidance may be needed to aid students in addressing these challenges.</a:t>
            </a:r>
          </a:p>
          <a:p>
            <a:pPr>
              <a:lnSpc>
                <a:spcPct val="100000"/>
              </a:lnSpc>
              <a:spcBef>
                <a:spcPts val="1800"/>
              </a:spcBef>
            </a:pPr>
            <a:r>
              <a:rPr lang="en-US" sz="2400" b="1" dirty="0">
                <a:solidFill>
                  <a:srgbClr val="FF0000"/>
                </a:solidFill>
                <a:latin typeface="Arial" panose="020B0604020202020204" pitchFamily="34" charset="0"/>
                <a:cs typeface="Arial" panose="020B0604020202020204" pitchFamily="34" charset="0"/>
              </a:rPr>
              <a:t>To ensure consistency and reliability of assessment problems and instruments, research on students’ responses to variations in problem properties is essential.</a:t>
            </a:r>
          </a:p>
          <a:p>
            <a:endParaRPr lang="en-US" sz="2400" dirty="0">
              <a:latin typeface="Arial" panose="020B0604020202020204" pitchFamily="34" charset="0"/>
              <a:cs typeface="Arial" panose="020B0604020202020204" pitchFamily="34" charset="0"/>
            </a:endParaRPr>
          </a:p>
          <a:p>
            <a:pPr marL="0" indent="0">
              <a:buNone/>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97257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5E0952-2DFC-D47B-7458-FCB2E9FFC00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50572F2-7F29-19A0-3B6B-84829EBCD124}"/>
              </a:ext>
            </a:extLst>
          </p:cNvPr>
          <p:cNvSpPr>
            <a:spLocks noGrp="1"/>
          </p:cNvSpPr>
          <p:nvPr>
            <p:ph type="title"/>
          </p:nvPr>
        </p:nvSpPr>
        <p:spPr>
          <a:xfrm>
            <a:off x="796835" y="23268"/>
            <a:ext cx="10515600" cy="1325563"/>
          </a:xfrm>
        </p:spPr>
        <p:txBody>
          <a:bodyPr>
            <a:normAutofit/>
          </a:bodyPr>
          <a:lstStyle/>
          <a:p>
            <a:pPr algn="ctr"/>
            <a:r>
              <a:rPr lang="en-US" sz="3600" dirty="0"/>
              <a:t>What “non-conceptual” properties can increase problem difficulty?</a:t>
            </a:r>
          </a:p>
        </p:txBody>
      </p:sp>
      <p:sp>
        <p:nvSpPr>
          <p:cNvPr id="3" name="Content Placeholder 2">
            <a:extLst>
              <a:ext uri="{FF2B5EF4-FFF2-40B4-BE49-F238E27FC236}">
                <a16:creationId xmlns:a16="http://schemas.microsoft.com/office/drawing/2014/main" id="{A238C7CD-65BF-C3D5-12D5-4E8B65EB38A3}"/>
              </a:ext>
            </a:extLst>
          </p:cNvPr>
          <p:cNvSpPr>
            <a:spLocks noGrp="1"/>
          </p:cNvSpPr>
          <p:nvPr>
            <p:ph idx="1"/>
          </p:nvPr>
        </p:nvSpPr>
        <p:spPr>
          <a:xfrm>
            <a:off x="977536" y="1348831"/>
            <a:ext cx="10826931" cy="5376363"/>
          </a:xfrm>
        </p:spPr>
        <p:txBody>
          <a:bodyPr>
            <a:normAutofit/>
          </a:bodyPr>
          <a:lstStyle/>
          <a:p>
            <a:pPr>
              <a:lnSpc>
                <a:spcPct val="110000"/>
              </a:lnSpc>
            </a:pPr>
            <a:r>
              <a:rPr lang="en-US" dirty="0"/>
              <a:t>Use of potentially misleading/distracting diagrammatic elements</a:t>
            </a:r>
          </a:p>
          <a:p>
            <a:pPr>
              <a:lnSpc>
                <a:spcPct val="110000"/>
              </a:lnSpc>
              <a:spcBef>
                <a:spcPts val="1200"/>
              </a:spcBef>
            </a:pPr>
            <a:r>
              <a:rPr lang="en-US" dirty="0"/>
              <a:t>Inclusion of (potentially misleading) irrelevant or redundant information</a:t>
            </a:r>
          </a:p>
          <a:p>
            <a:pPr>
              <a:lnSpc>
                <a:spcPct val="110000"/>
              </a:lnSpc>
              <a:spcBef>
                <a:spcPts val="1200"/>
              </a:spcBef>
            </a:pPr>
            <a:r>
              <a:rPr lang="en-US" dirty="0"/>
              <a:t>Use of symbols in place of numbers (e.g., </a:t>
            </a:r>
            <a:r>
              <a:rPr lang="en-US" i="1" dirty="0"/>
              <a:t>m</a:t>
            </a:r>
            <a:r>
              <a:rPr lang="en-US" dirty="0"/>
              <a:t> or </a:t>
            </a:r>
            <a:r>
              <a:rPr lang="el-GR" i="1" dirty="0"/>
              <a:t>μ</a:t>
            </a:r>
            <a:r>
              <a:rPr lang="en-US" dirty="0"/>
              <a:t> for </a:t>
            </a:r>
            <a:r>
              <a:rPr lang="en-US" i="1" dirty="0"/>
              <a:t>mass</a:t>
            </a:r>
            <a:r>
              <a:rPr lang="en-US" dirty="0"/>
              <a:t>)</a:t>
            </a:r>
          </a:p>
          <a:p>
            <a:pPr>
              <a:lnSpc>
                <a:spcPct val="110000"/>
              </a:lnSpc>
              <a:spcBef>
                <a:spcPts val="1200"/>
              </a:spcBef>
            </a:pPr>
            <a:r>
              <a:rPr lang="en-US" dirty="0"/>
              <a:t>Multiple relevant factors or variables in same problem (e.g., </a:t>
            </a:r>
            <a:r>
              <a:rPr lang="en-US" i="1" dirty="0"/>
              <a:t>E</a:t>
            </a:r>
            <a:r>
              <a:rPr lang="en-US" dirty="0"/>
              <a:t>, </a:t>
            </a:r>
            <a:r>
              <a:rPr lang="en-US" i="1" dirty="0"/>
              <a:t>Q</a:t>
            </a:r>
            <a:r>
              <a:rPr lang="en-US" dirty="0"/>
              <a:t>, </a:t>
            </a:r>
            <a:r>
              <a:rPr lang="en-US" i="1" dirty="0"/>
              <a:t>W</a:t>
            </a:r>
            <a:r>
              <a:rPr lang="en-US" dirty="0"/>
              <a:t>)</a:t>
            </a:r>
          </a:p>
          <a:p>
            <a:pPr>
              <a:lnSpc>
                <a:spcPct val="110000"/>
              </a:lnSpc>
              <a:spcBef>
                <a:spcPts val="1200"/>
              </a:spcBef>
            </a:pPr>
            <a:r>
              <a:rPr lang="en-US" dirty="0"/>
              <a:t>Dependence on or use of unfamiliar or subtle assumptions or terms</a:t>
            </a:r>
          </a:p>
          <a:p>
            <a:pPr lvl="1">
              <a:lnSpc>
                <a:spcPct val="110000"/>
              </a:lnSpc>
              <a:spcBef>
                <a:spcPts val="0"/>
              </a:spcBef>
              <a:buFont typeface="Wingdings" panose="05000000000000000000" pitchFamily="2" charset="2"/>
              <a:buChar char="Ø"/>
            </a:pPr>
            <a:r>
              <a:rPr lang="en-US" dirty="0"/>
              <a:t>e.g., </a:t>
            </a:r>
            <a:r>
              <a:rPr lang="en-US" i="1" dirty="0"/>
              <a:t>adiabatic</a:t>
            </a:r>
            <a:r>
              <a:rPr lang="en-US" dirty="0"/>
              <a:t>, </a:t>
            </a:r>
            <a:r>
              <a:rPr lang="en-US" i="1" dirty="0"/>
              <a:t>thermal reservoir</a:t>
            </a:r>
            <a:r>
              <a:rPr lang="en-US" dirty="0"/>
              <a:t>, </a:t>
            </a:r>
            <a:r>
              <a:rPr lang="en-US" i="1" dirty="0"/>
              <a:t>quasi-static</a:t>
            </a:r>
            <a:r>
              <a:rPr lang="en-US" dirty="0"/>
              <a:t>, </a:t>
            </a:r>
            <a:r>
              <a:rPr lang="en-US" i="1" dirty="0"/>
              <a:t>reversible, spontaneous</a:t>
            </a:r>
            <a:endParaRPr lang="en-US" dirty="0"/>
          </a:p>
        </p:txBody>
      </p:sp>
    </p:spTree>
    <p:extLst>
      <p:ext uri="{BB962C8B-B14F-4D97-AF65-F5344CB8AC3E}">
        <p14:creationId xmlns:p14="http://schemas.microsoft.com/office/powerpoint/2010/main" val="2145053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4FDEA63-2883-8F1B-1846-C23EA02BDDF9}"/>
              </a:ext>
            </a:extLst>
          </p:cNvPr>
          <p:cNvPicPr>
            <a:picLocks noChangeAspect="1"/>
          </p:cNvPicPr>
          <p:nvPr/>
        </p:nvPicPr>
        <p:blipFill>
          <a:blip r:embed="rId2"/>
          <a:stretch>
            <a:fillRect/>
          </a:stretch>
        </p:blipFill>
        <p:spPr>
          <a:xfrm>
            <a:off x="1780247" y="1802338"/>
            <a:ext cx="8480182" cy="2837275"/>
          </a:xfrm>
          <a:prstGeom prst="rect">
            <a:avLst/>
          </a:prstGeom>
        </p:spPr>
      </p:pic>
    </p:spTree>
    <p:extLst>
      <p:ext uri="{BB962C8B-B14F-4D97-AF65-F5344CB8AC3E}">
        <p14:creationId xmlns:p14="http://schemas.microsoft.com/office/powerpoint/2010/main" val="24110234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B37B8-943D-4D7A-C2B2-9487EE19954A}"/>
              </a:ext>
            </a:extLst>
          </p:cNvPr>
          <p:cNvSpPr>
            <a:spLocks noGrp="1"/>
          </p:cNvSpPr>
          <p:nvPr>
            <p:ph type="title"/>
          </p:nvPr>
        </p:nvSpPr>
        <p:spPr/>
        <p:txBody>
          <a:bodyPr>
            <a:normAutofit/>
          </a:bodyPr>
          <a:lstStyle/>
          <a:p>
            <a:pPr algn="ctr"/>
            <a:r>
              <a:rPr lang="en-US" sz="3600" dirty="0">
                <a:latin typeface="Arial" panose="020B0604020202020204" pitchFamily="34" charset="0"/>
                <a:cs typeface="Arial" panose="020B0604020202020204" pitchFamily="34" charset="0"/>
              </a:rPr>
              <a:t>Exploring students’ thinking when solving thermodynamics problems</a:t>
            </a:r>
          </a:p>
        </p:txBody>
      </p:sp>
      <p:sp>
        <p:nvSpPr>
          <p:cNvPr id="3" name="Content Placeholder 2">
            <a:extLst>
              <a:ext uri="{FF2B5EF4-FFF2-40B4-BE49-F238E27FC236}">
                <a16:creationId xmlns:a16="http://schemas.microsoft.com/office/drawing/2014/main" id="{A40AAB64-8174-05B0-4357-C495904F7DC9}"/>
              </a:ext>
            </a:extLst>
          </p:cNvPr>
          <p:cNvSpPr>
            <a:spLocks noGrp="1"/>
          </p:cNvSpPr>
          <p:nvPr>
            <p:ph idx="1"/>
          </p:nvPr>
        </p:nvSpPr>
        <p:spPr>
          <a:xfrm>
            <a:off x="838200" y="1825625"/>
            <a:ext cx="10515600" cy="4627426"/>
          </a:xfrm>
        </p:spPr>
        <p:txBody>
          <a:bodyPr>
            <a:normAutofit fontScale="77500" lnSpcReduction="20000"/>
          </a:bodyPr>
          <a:lstStyle/>
          <a:p>
            <a:pPr>
              <a:lnSpc>
                <a:spcPct val="120000"/>
              </a:lnSpc>
            </a:pPr>
            <a:r>
              <a:rPr lang="en-US" sz="2400" b="1" dirty="0">
                <a:solidFill>
                  <a:srgbClr val="2D2E34"/>
                </a:solidFill>
                <a:latin typeface="Arial" panose="020B0604020202020204" pitchFamily="34" charset="0"/>
                <a:cs typeface="Arial" panose="020B0604020202020204" pitchFamily="34" charset="0"/>
              </a:rPr>
              <a:t>78-item Multiple-choice instrument: </a:t>
            </a:r>
            <a:r>
              <a:rPr lang="en-US" sz="2400" dirty="0">
                <a:solidFill>
                  <a:srgbClr val="2D2E34"/>
                </a:solidFill>
                <a:latin typeface="Arial" panose="020B0604020202020204" pitchFamily="34" charset="0"/>
                <a:cs typeface="Arial" panose="020B0604020202020204" pitchFamily="34" charset="0"/>
              </a:rPr>
              <a:t>“</a:t>
            </a:r>
            <a:r>
              <a:rPr lang="en-US" sz="2400" dirty="0">
                <a:latin typeface="Arial" panose="020B0604020202020204" pitchFamily="34" charset="0"/>
                <a:cs typeface="Arial" panose="020B0604020202020204" pitchFamily="34" charset="0"/>
              </a:rPr>
              <a:t>Survey of Thermodynamic Processes and First and Second Laws (</a:t>
            </a:r>
            <a:r>
              <a:rPr lang="en-US" sz="2400" dirty="0" err="1">
                <a:latin typeface="Arial" panose="020B0604020202020204" pitchFamily="34" charset="0"/>
                <a:cs typeface="Arial" panose="020B0604020202020204" pitchFamily="34" charset="0"/>
              </a:rPr>
              <a:t>STPFaSL</a:t>
            </a:r>
            <a:r>
              <a:rPr lang="en-US" sz="2400" dirty="0">
                <a:latin typeface="Arial" panose="020B0604020202020204" pitchFamily="34" charset="0"/>
                <a:cs typeface="Arial" panose="020B0604020202020204" pitchFamily="34" charset="0"/>
              </a:rPr>
              <a:t>-Long)” </a:t>
            </a:r>
          </a:p>
          <a:p>
            <a:pPr lvl="1">
              <a:lnSpc>
                <a:spcPct val="120000"/>
              </a:lnSpc>
            </a:pPr>
            <a:r>
              <a:rPr lang="en-US" sz="2000" dirty="0">
                <a:latin typeface="Arial" panose="020B0604020202020204" pitchFamily="34" charset="0"/>
                <a:cs typeface="Arial" panose="020B0604020202020204" pitchFamily="34" charset="0"/>
              </a:rPr>
              <a:t>administered after instruction in standard algebra- and calculus-based lecture courses</a:t>
            </a:r>
          </a:p>
          <a:p>
            <a:pPr>
              <a:lnSpc>
                <a:spcPct val="120000"/>
              </a:lnSpc>
            </a:pPr>
            <a:r>
              <a:rPr lang="en-US" sz="2400" dirty="0">
                <a:solidFill>
                  <a:srgbClr val="2D2E34"/>
                </a:solidFill>
                <a:latin typeface="Arial" panose="020B0604020202020204" pitchFamily="34" charset="0"/>
                <a:cs typeface="Arial" panose="020B0604020202020204" pitchFamily="34" charset="0"/>
              </a:rPr>
              <a:t>Each individual thermodynamics concept was targeted by </a:t>
            </a:r>
            <a:r>
              <a:rPr lang="en-US" sz="2400" b="0" i="0" dirty="0">
                <a:solidFill>
                  <a:srgbClr val="2D2E34"/>
                </a:solidFill>
                <a:effectLst/>
                <a:latin typeface="Arial" panose="020B0604020202020204" pitchFamily="34" charset="0"/>
                <a:cs typeface="Arial" panose="020B0604020202020204" pitchFamily="34" charset="0"/>
              </a:rPr>
              <a:t>2-5 different problems</a:t>
            </a:r>
          </a:p>
          <a:p>
            <a:pPr>
              <a:lnSpc>
                <a:spcPct val="120000"/>
              </a:lnSpc>
            </a:pPr>
            <a:r>
              <a:rPr lang="en-US" sz="2400" dirty="0">
                <a:solidFill>
                  <a:srgbClr val="2D2E34"/>
                </a:solidFill>
                <a:latin typeface="Arial" panose="020B0604020202020204" pitchFamily="34" charset="0"/>
                <a:cs typeface="Arial" panose="020B0604020202020204" pitchFamily="34" charset="0"/>
              </a:rPr>
              <a:t>P</a:t>
            </a:r>
            <a:r>
              <a:rPr lang="en-US" sz="2400" b="0" i="0" dirty="0">
                <a:solidFill>
                  <a:srgbClr val="2D2E34"/>
                </a:solidFill>
                <a:effectLst/>
                <a:latin typeface="Arial" panose="020B0604020202020204" pitchFamily="34" charset="0"/>
                <a:cs typeface="Arial" panose="020B0604020202020204" pitchFamily="34" charset="0"/>
              </a:rPr>
              <a:t>roblems differ from each other by:</a:t>
            </a:r>
          </a:p>
          <a:p>
            <a:pPr lvl="1">
              <a:lnSpc>
                <a:spcPct val="120000"/>
              </a:lnSpc>
            </a:pPr>
            <a:r>
              <a:rPr lang="en-US" sz="2000" b="0" i="0" dirty="0">
                <a:solidFill>
                  <a:srgbClr val="2D2E34"/>
                </a:solidFill>
                <a:effectLst/>
                <a:latin typeface="Arial" panose="020B0604020202020204" pitchFamily="34" charset="0"/>
                <a:cs typeface="Arial" panose="020B0604020202020204" pitchFamily="34" charset="0"/>
              </a:rPr>
              <a:t>using diverse physical settings and scenarios</a:t>
            </a:r>
          </a:p>
          <a:p>
            <a:pPr lvl="1">
              <a:lnSpc>
                <a:spcPct val="120000"/>
              </a:lnSpc>
            </a:pPr>
            <a:r>
              <a:rPr lang="en-US" sz="2000" b="0" i="0" dirty="0">
                <a:solidFill>
                  <a:srgbClr val="2D2E34"/>
                </a:solidFill>
                <a:effectLst/>
                <a:latin typeface="Arial" panose="020B0604020202020204" pitchFamily="34" charset="0"/>
                <a:cs typeface="Arial" panose="020B0604020202020204" pitchFamily="34" charset="0"/>
              </a:rPr>
              <a:t>very minor changes in wording or in diagrammatic features</a:t>
            </a:r>
          </a:p>
          <a:p>
            <a:pPr lvl="1">
              <a:lnSpc>
                <a:spcPct val="120000"/>
              </a:lnSpc>
            </a:pPr>
            <a:r>
              <a:rPr lang="en-US" sz="2000" b="0" i="0" dirty="0">
                <a:solidFill>
                  <a:srgbClr val="2D2E34"/>
                </a:solidFill>
                <a:effectLst/>
                <a:latin typeface="Arial" panose="020B0604020202020204" pitchFamily="34" charset="0"/>
                <a:cs typeface="Arial" panose="020B0604020202020204" pitchFamily="34" charset="0"/>
              </a:rPr>
              <a:t>including diverse potentially distracting features</a:t>
            </a:r>
          </a:p>
          <a:p>
            <a:pPr algn="l">
              <a:lnSpc>
                <a:spcPct val="120000"/>
              </a:lnSpc>
              <a:spcBef>
                <a:spcPts val="1800"/>
              </a:spcBef>
            </a:pPr>
            <a:r>
              <a:rPr lang="en-US" sz="2400" dirty="0">
                <a:latin typeface="Arial" panose="020B0604020202020204" pitchFamily="34" charset="0"/>
                <a:cs typeface="Arial" panose="020B0604020202020204" pitchFamily="34" charset="0"/>
              </a:rPr>
              <a:t>Sample size ranged from 320-550 (varied by problem)</a:t>
            </a:r>
          </a:p>
          <a:p>
            <a:pPr>
              <a:lnSpc>
                <a:spcPct val="120000"/>
              </a:lnSpc>
              <a:spcBef>
                <a:spcPts val="1800"/>
              </a:spcBef>
            </a:pPr>
            <a:r>
              <a:rPr lang="en-US" sz="2400" dirty="0">
                <a:latin typeface="Arial" panose="020B0604020202020204" pitchFamily="34" charset="0"/>
                <a:cs typeface="Arial" panose="020B0604020202020204" pitchFamily="34" charset="0"/>
              </a:rPr>
              <a:t>With these sample sizes, differences in correct-response rates ≈15% or greater are statistically significant, generally with </a:t>
            </a:r>
            <a:r>
              <a:rPr lang="en-US" sz="2400" i="1" dirty="0">
                <a:latin typeface="Arial" panose="020B0604020202020204" pitchFamily="34" charset="0"/>
                <a:cs typeface="Arial" panose="020B0604020202020204" pitchFamily="34" charset="0"/>
              </a:rPr>
              <a:t>p</a:t>
            </a:r>
            <a:r>
              <a:rPr lang="en-US" sz="2400" dirty="0">
                <a:latin typeface="Arial" panose="020B0604020202020204" pitchFamily="34" charset="0"/>
                <a:cs typeface="Arial" panose="020B0604020202020204" pitchFamily="34" charset="0"/>
              </a:rPr>
              <a:t>&lt;0.001 and effect size &gt; 0.3</a:t>
            </a:r>
          </a:p>
          <a:p>
            <a:pPr>
              <a:lnSpc>
                <a:spcPct val="120000"/>
              </a:lnSpc>
              <a:spcBef>
                <a:spcPts val="1800"/>
              </a:spcBef>
            </a:pPr>
            <a:r>
              <a:rPr lang="en-US" sz="2400" b="1" i="0" u="none" strike="noStrike" baseline="0" dirty="0">
                <a:latin typeface="Arial" panose="020B0604020202020204" pitchFamily="34" charset="0"/>
                <a:cs typeface="Arial" panose="020B0604020202020204" pitchFamily="34" charset="0"/>
              </a:rPr>
              <a:t>Interview data</a:t>
            </a:r>
            <a:r>
              <a:rPr lang="en-US" sz="2400" b="0" i="0" u="none" strike="noStrike" baseline="0" dirty="0">
                <a:latin typeface="Arial" panose="020B0604020202020204" pitchFamily="34" charset="0"/>
                <a:cs typeface="Arial" panose="020B0604020202020204" pitchFamily="34" charset="0"/>
              </a:rPr>
              <a:t>: Interviews</a:t>
            </a:r>
            <a:r>
              <a:rPr lang="en-US" sz="2400" b="0" i="0" u="none" strike="noStrike" dirty="0">
                <a:latin typeface="Arial" panose="020B0604020202020204" pitchFamily="34" charset="0"/>
                <a:cs typeface="Arial" panose="020B0604020202020204" pitchFamily="34" charset="0"/>
              </a:rPr>
              <a:t> carried out with 17 students (11 introductory; 6 upper-level)</a:t>
            </a:r>
            <a:endParaRPr lang="en-US" sz="2400" b="0" i="0" u="none" strike="noStrike" baseline="0" dirty="0">
              <a:latin typeface="Arial" panose="020B0604020202020204" pitchFamily="34" charset="0"/>
              <a:cs typeface="Arial" panose="020B0604020202020204" pitchFamily="34" charset="0"/>
            </a:endParaRPr>
          </a:p>
          <a:p>
            <a:pPr marL="0" indent="0" algn="l">
              <a:buNone/>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30181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ACD5F-6574-41F4-8C91-1102900BC953}"/>
              </a:ext>
            </a:extLst>
          </p:cNvPr>
          <p:cNvSpPr>
            <a:spLocks noGrp="1"/>
          </p:cNvSpPr>
          <p:nvPr>
            <p:ph type="title"/>
          </p:nvPr>
        </p:nvSpPr>
        <p:spPr/>
        <p:txBody>
          <a:bodyPr>
            <a:normAutofit/>
          </a:bodyPr>
          <a:lstStyle/>
          <a:p>
            <a:pPr algn="ctr"/>
            <a:r>
              <a:rPr lang="en-US" sz="3600" dirty="0"/>
              <a:t>Targeted Concepts (among others)</a:t>
            </a:r>
            <a:br>
              <a:rPr lang="en-US" sz="3600" dirty="0"/>
            </a:br>
            <a:r>
              <a:rPr lang="en-US" sz="2200" dirty="0"/>
              <a:t>(</a:t>
            </a:r>
            <a:r>
              <a:rPr lang="en-US" sz="2200" i="1" dirty="0"/>
              <a:t>E</a:t>
            </a:r>
            <a:r>
              <a:rPr lang="en-US" sz="2200" dirty="0"/>
              <a:t>= internal energy; </a:t>
            </a:r>
            <a:r>
              <a:rPr lang="en-US" sz="2200" i="1" dirty="0"/>
              <a:t>W</a:t>
            </a:r>
            <a:r>
              <a:rPr lang="en-US" sz="2200" dirty="0"/>
              <a:t> = work done </a:t>
            </a:r>
            <a:r>
              <a:rPr lang="en-US" sz="2200" i="1" dirty="0"/>
              <a:t>by</a:t>
            </a:r>
            <a:r>
              <a:rPr lang="en-US" sz="2200" dirty="0"/>
              <a:t> system; </a:t>
            </a:r>
            <a:r>
              <a:rPr lang="en-US" sz="2200" i="1" dirty="0"/>
              <a:t>Q</a:t>
            </a:r>
            <a:r>
              <a:rPr lang="en-US" sz="2200" dirty="0"/>
              <a:t> = heat transfer </a:t>
            </a:r>
            <a:r>
              <a:rPr lang="en-US" sz="2200" i="1" dirty="0"/>
              <a:t>to</a:t>
            </a:r>
            <a:r>
              <a:rPr lang="en-US" sz="2200" dirty="0"/>
              <a:t> system)</a:t>
            </a:r>
          </a:p>
        </p:txBody>
      </p:sp>
      <p:sp>
        <p:nvSpPr>
          <p:cNvPr id="3" name="Content Placeholder 2">
            <a:extLst>
              <a:ext uri="{FF2B5EF4-FFF2-40B4-BE49-F238E27FC236}">
                <a16:creationId xmlns:a16="http://schemas.microsoft.com/office/drawing/2014/main" id="{9BC1F30C-0AE8-C89E-7107-3EA56919E3A0}"/>
              </a:ext>
            </a:extLst>
          </p:cNvPr>
          <p:cNvSpPr>
            <a:spLocks noGrp="1"/>
          </p:cNvSpPr>
          <p:nvPr>
            <p:ph idx="1"/>
          </p:nvPr>
        </p:nvSpPr>
        <p:spPr/>
        <p:txBody>
          <a:bodyPr>
            <a:normAutofit/>
          </a:bodyPr>
          <a:lstStyle/>
          <a:p>
            <a:r>
              <a:rPr lang="en-US" sz="2400" b="0" i="1" u="none" strike="noStrike" baseline="0" dirty="0">
                <a:solidFill>
                  <a:srgbClr val="231F20"/>
                </a:solidFill>
                <a:latin typeface="Arial" panose="020B0604020202020204" pitchFamily="34" charset="0"/>
                <a:cs typeface="Arial" panose="020B0604020202020204" pitchFamily="34" charset="0"/>
              </a:rPr>
              <a:t>E</a:t>
            </a:r>
            <a:r>
              <a:rPr lang="en-US" sz="2400" b="0" i="0" u="none" strike="noStrike" baseline="0" dirty="0">
                <a:solidFill>
                  <a:srgbClr val="231F20"/>
                </a:solidFill>
                <a:latin typeface="Arial" panose="020B0604020202020204" pitchFamily="34" charset="0"/>
                <a:cs typeface="Arial" panose="020B0604020202020204" pitchFamily="34" charset="0"/>
              </a:rPr>
              <a:t> is proportional to </a:t>
            </a:r>
            <a:r>
              <a:rPr lang="en-US" sz="2400" b="0" i="1" u="none" strike="noStrike" baseline="0" dirty="0">
                <a:solidFill>
                  <a:srgbClr val="231F20"/>
                </a:solidFill>
                <a:latin typeface="Arial" panose="020B0604020202020204" pitchFamily="34" charset="0"/>
                <a:cs typeface="Arial" panose="020B0604020202020204" pitchFamily="34" charset="0"/>
              </a:rPr>
              <a:t>T</a:t>
            </a:r>
            <a:r>
              <a:rPr lang="en-US" sz="2400" b="0" i="0" u="none" strike="noStrike" baseline="0" dirty="0">
                <a:solidFill>
                  <a:srgbClr val="231F20"/>
                </a:solidFill>
                <a:latin typeface="Arial" panose="020B0604020202020204" pitchFamily="34" charset="0"/>
                <a:cs typeface="Arial" panose="020B0604020202020204" pitchFamily="34" charset="0"/>
              </a:rPr>
              <a:t> for an ideal gas</a:t>
            </a:r>
          </a:p>
          <a:p>
            <a:pPr>
              <a:spcBef>
                <a:spcPts val="1800"/>
              </a:spcBef>
            </a:pPr>
            <a:r>
              <a:rPr lang="en-US" sz="2400" b="0" i="0" u="none" strike="noStrike" baseline="0" dirty="0">
                <a:solidFill>
                  <a:srgbClr val="231F20"/>
                </a:solidFill>
                <a:latin typeface="Arial" panose="020B0604020202020204" pitchFamily="34" charset="0"/>
                <a:cs typeface="Arial" panose="020B0604020202020204" pitchFamily="34" charset="0"/>
              </a:rPr>
              <a:t>The sign of </a:t>
            </a:r>
            <a:r>
              <a:rPr lang="en-US" sz="2400" b="0" i="1" u="none" strike="noStrike" baseline="0" dirty="0">
                <a:solidFill>
                  <a:srgbClr val="231F20"/>
                </a:solidFill>
                <a:latin typeface="Arial" panose="020B0604020202020204" pitchFamily="34" charset="0"/>
                <a:cs typeface="Arial" panose="020B0604020202020204" pitchFamily="34" charset="0"/>
              </a:rPr>
              <a:t>ΔE</a:t>
            </a:r>
            <a:r>
              <a:rPr lang="en-US" sz="2400" b="0" i="0" u="none" strike="noStrike" baseline="0" dirty="0">
                <a:solidFill>
                  <a:srgbClr val="231F20"/>
                </a:solidFill>
                <a:latin typeface="Arial" panose="020B0604020202020204" pitchFamily="34" charset="0"/>
                <a:cs typeface="Arial" panose="020B0604020202020204" pitchFamily="34" charset="0"/>
              </a:rPr>
              <a:t> for an ideal gas is determined</a:t>
            </a:r>
            <a:r>
              <a:rPr lang="en-US" sz="2400" b="0" i="0" u="none" strike="noStrike" dirty="0">
                <a:solidFill>
                  <a:srgbClr val="231F20"/>
                </a:solidFill>
                <a:latin typeface="Arial" panose="020B0604020202020204" pitchFamily="34" charset="0"/>
                <a:cs typeface="Arial" panose="020B0604020202020204" pitchFamily="34" charset="0"/>
              </a:rPr>
              <a:t> by whether the product </a:t>
            </a:r>
            <a:r>
              <a:rPr lang="en-US" sz="2400" b="0" i="1" u="none" strike="noStrike" dirty="0">
                <a:solidFill>
                  <a:srgbClr val="231F20"/>
                </a:solidFill>
                <a:latin typeface="Arial" panose="020B0604020202020204" pitchFamily="34" charset="0"/>
                <a:cs typeface="Arial" panose="020B0604020202020204" pitchFamily="34" charset="0"/>
              </a:rPr>
              <a:t>PV</a:t>
            </a:r>
            <a:r>
              <a:rPr lang="en-US" sz="2400" b="0" i="0" u="none" strike="noStrike" dirty="0">
                <a:solidFill>
                  <a:srgbClr val="231F20"/>
                </a:solidFill>
                <a:latin typeface="Arial" panose="020B0604020202020204" pitchFamily="34" charset="0"/>
                <a:cs typeface="Arial" panose="020B0604020202020204" pitchFamily="34" charset="0"/>
              </a:rPr>
              <a:t> is increasing or decreasing </a:t>
            </a:r>
            <a:endParaRPr lang="en-US" sz="2400" b="0" i="0" u="none" strike="noStrike" baseline="0" dirty="0">
              <a:solidFill>
                <a:srgbClr val="231F20"/>
              </a:solidFill>
              <a:latin typeface="Arial" panose="020B0604020202020204" pitchFamily="34" charset="0"/>
              <a:cs typeface="Arial" panose="020B0604020202020204" pitchFamily="34" charset="0"/>
            </a:endParaRPr>
          </a:p>
          <a:p>
            <a:pPr>
              <a:spcBef>
                <a:spcPts val="1800"/>
              </a:spcBef>
            </a:pPr>
            <a:r>
              <a:rPr lang="en-US" sz="2400" b="0" i="1" u="none" strike="noStrike" baseline="0" dirty="0">
                <a:solidFill>
                  <a:srgbClr val="231F20"/>
                </a:solidFill>
                <a:latin typeface="Arial" panose="020B0604020202020204" pitchFamily="34" charset="0"/>
                <a:cs typeface="Arial" panose="020B0604020202020204" pitchFamily="34" charset="0"/>
              </a:rPr>
              <a:t>W</a:t>
            </a:r>
            <a:r>
              <a:rPr lang="en-US" sz="2400" b="0" i="0" u="none" strike="noStrike" baseline="0" dirty="0">
                <a:solidFill>
                  <a:srgbClr val="231F20"/>
                </a:solidFill>
                <a:latin typeface="Arial" panose="020B0604020202020204" pitchFamily="34" charset="0"/>
                <a:cs typeface="Arial" panose="020B0604020202020204" pitchFamily="34" charset="0"/>
              </a:rPr>
              <a:t> is positive for an expansion</a:t>
            </a:r>
          </a:p>
          <a:p>
            <a:pPr>
              <a:spcBef>
                <a:spcPts val="1800"/>
              </a:spcBef>
            </a:pPr>
            <a:r>
              <a:rPr lang="en-US" sz="2400" dirty="0">
                <a:solidFill>
                  <a:srgbClr val="231F20"/>
                </a:solidFill>
                <a:latin typeface="Arial" panose="020B0604020202020204" pitchFamily="34" charset="0"/>
                <a:cs typeface="Arial" panose="020B0604020202020204" pitchFamily="34" charset="0"/>
              </a:rPr>
              <a:t>In a reversible isothermal process, </a:t>
            </a:r>
            <a:r>
              <a:rPr lang="en-US" sz="2400" i="1" dirty="0">
                <a:solidFill>
                  <a:srgbClr val="231F20"/>
                </a:solidFill>
                <a:latin typeface="Arial" panose="020B0604020202020204" pitchFamily="34" charset="0"/>
                <a:cs typeface="Arial" panose="020B0604020202020204" pitchFamily="34" charset="0"/>
              </a:rPr>
              <a:t>Q ≠ 0 </a:t>
            </a:r>
            <a:r>
              <a:rPr lang="en-US" sz="2400" dirty="0">
                <a:solidFill>
                  <a:srgbClr val="231F20"/>
                </a:solidFill>
                <a:latin typeface="Arial" panose="020B0604020202020204" pitchFamily="34" charset="0"/>
                <a:cs typeface="Arial" panose="020B0604020202020204" pitchFamily="34" charset="0"/>
              </a:rPr>
              <a:t>and the sign of </a:t>
            </a:r>
            <a:r>
              <a:rPr lang="en-US" sz="2400" i="1" dirty="0">
                <a:solidFill>
                  <a:srgbClr val="231F20"/>
                </a:solidFill>
                <a:latin typeface="Arial" panose="020B0604020202020204" pitchFamily="34" charset="0"/>
                <a:cs typeface="Arial" panose="020B0604020202020204" pitchFamily="34" charset="0"/>
              </a:rPr>
              <a:t>Q</a:t>
            </a:r>
            <a:r>
              <a:rPr lang="en-US" sz="2400" dirty="0">
                <a:solidFill>
                  <a:srgbClr val="231F20"/>
                </a:solidFill>
                <a:latin typeface="Arial" panose="020B0604020202020204" pitchFamily="34" charset="0"/>
                <a:cs typeface="Arial" panose="020B0604020202020204" pitchFamily="34" charset="0"/>
              </a:rPr>
              <a:t> is determined by whether volume is increasing or decreasing</a:t>
            </a:r>
          </a:p>
          <a:p>
            <a:pPr>
              <a:spcBef>
                <a:spcPts val="1800"/>
              </a:spcBef>
            </a:pPr>
            <a:endParaRPr lang="en-US" dirty="0"/>
          </a:p>
        </p:txBody>
      </p:sp>
    </p:spTree>
    <p:extLst>
      <p:ext uri="{BB962C8B-B14F-4D97-AF65-F5344CB8AC3E}">
        <p14:creationId xmlns:p14="http://schemas.microsoft.com/office/powerpoint/2010/main" val="1682999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10A2B0-D8A7-C024-B6E2-4DF9DBCD6A8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10873E7-77FA-E87B-4E41-D110D5E68928}"/>
              </a:ext>
            </a:extLst>
          </p:cNvPr>
          <p:cNvSpPr>
            <a:spLocks noGrp="1"/>
          </p:cNvSpPr>
          <p:nvPr>
            <p:ph type="title"/>
          </p:nvPr>
        </p:nvSpPr>
        <p:spPr/>
        <p:txBody>
          <a:bodyPr>
            <a:normAutofit/>
          </a:bodyPr>
          <a:lstStyle/>
          <a:p>
            <a:pPr algn="ctr"/>
            <a:r>
              <a:rPr lang="en-US" sz="3600" dirty="0"/>
              <a:t>Targeted Concepts (among others)</a:t>
            </a:r>
            <a:br>
              <a:rPr lang="en-US" sz="3600" dirty="0"/>
            </a:br>
            <a:r>
              <a:rPr lang="en-US" sz="2200" dirty="0"/>
              <a:t>(</a:t>
            </a:r>
            <a:r>
              <a:rPr lang="en-US" sz="2200" i="1" dirty="0"/>
              <a:t>E</a:t>
            </a:r>
            <a:r>
              <a:rPr lang="en-US" sz="2200" dirty="0"/>
              <a:t>= internal energy; </a:t>
            </a:r>
            <a:r>
              <a:rPr lang="en-US" sz="2200" i="1" dirty="0"/>
              <a:t>W</a:t>
            </a:r>
            <a:r>
              <a:rPr lang="en-US" sz="2200" dirty="0"/>
              <a:t> = work done </a:t>
            </a:r>
            <a:r>
              <a:rPr lang="en-US" sz="2200" i="1" dirty="0"/>
              <a:t>by</a:t>
            </a:r>
            <a:r>
              <a:rPr lang="en-US" sz="2200" dirty="0"/>
              <a:t> system; </a:t>
            </a:r>
            <a:r>
              <a:rPr lang="en-US" sz="2200" i="1" dirty="0"/>
              <a:t>Q</a:t>
            </a:r>
            <a:r>
              <a:rPr lang="en-US" sz="2200" dirty="0"/>
              <a:t> = heat transfer </a:t>
            </a:r>
            <a:r>
              <a:rPr lang="en-US" sz="2200" i="1" dirty="0"/>
              <a:t>to</a:t>
            </a:r>
            <a:r>
              <a:rPr lang="en-US" sz="2200" dirty="0"/>
              <a:t> system)</a:t>
            </a:r>
          </a:p>
        </p:txBody>
      </p:sp>
      <p:sp>
        <p:nvSpPr>
          <p:cNvPr id="3" name="Content Placeholder 2">
            <a:extLst>
              <a:ext uri="{FF2B5EF4-FFF2-40B4-BE49-F238E27FC236}">
                <a16:creationId xmlns:a16="http://schemas.microsoft.com/office/drawing/2014/main" id="{174F320F-CE06-E34D-21D9-F8AB2A95E7AA}"/>
              </a:ext>
            </a:extLst>
          </p:cNvPr>
          <p:cNvSpPr>
            <a:spLocks noGrp="1"/>
          </p:cNvSpPr>
          <p:nvPr>
            <p:ph idx="1"/>
          </p:nvPr>
        </p:nvSpPr>
        <p:spPr/>
        <p:txBody>
          <a:bodyPr>
            <a:normAutofit/>
          </a:bodyPr>
          <a:lstStyle/>
          <a:p>
            <a:r>
              <a:rPr lang="en-US" sz="2400" b="0" i="1" u="none" strike="noStrike" baseline="0" dirty="0">
                <a:solidFill>
                  <a:srgbClr val="231F20"/>
                </a:solidFill>
                <a:latin typeface="Arial" panose="020B0604020202020204" pitchFamily="34" charset="0"/>
                <a:cs typeface="Arial" panose="020B0604020202020204" pitchFamily="34" charset="0"/>
              </a:rPr>
              <a:t>E</a:t>
            </a:r>
            <a:r>
              <a:rPr lang="en-US" sz="2400" b="0" i="0" u="none" strike="noStrike" baseline="0" dirty="0">
                <a:solidFill>
                  <a:srgbClr val="231F20"/>
                </a:solidFill>
                <a:latin typeface="Arial" panose="020B0604020202020204" pitchFamily="34" charset="0"/>
                <a:cs typeface="Arial" panose="020B0604020202020204" pitchFamily="34" charset="0"/>
              </a:rPr>
              <a:t> is proportional to </a:t>
            </a:r>
            <a:r>
              <a:rPr lang="en-US" sz="2400" b="0" i="1" u="none" strike="noStrike" baseline="0" dirty="0">
                <a:solidFill>
                  <a:srgbClr val="231F20"/>
                </a:solidFill>
                <a:latin typeface="Arial" panose="020B0604020202020204" pitchFamily="34" charset="0"/>
                <a:cs typeface="Arial" panose="020B0604020202020204" pitchFamily="34" charset="0"/>
              </a:rPr>
              <a:t>T</a:t>
            </a:r>
            <a:r>
              <a:rPr lang="en-US" sz="2400" b="0" i="0" u="none" strike="noStrike" baseline="0" dirty="0">
                <a:solidFill>
                  <a:srgbClr val="231F20"/>
                </a:solidFill>
                <a:latin typeface="Arial" panose="020B0604020202020204" pitchFamily="34" charset="0"/>
                <a:cs typeface="Arial" panose="020B0604020202020204" pitchFamily="34" charset="0"/>
              </a:rPr>
              <a:t> for an ideal gas</a:t>
            </a:r>
          </a:p>
          <a:p>
            <a:pPr>
              <a:spcBef>
                <a:spcPts val="1800"/>
              </a:spcBef>
            </a:pPr>
            <a:r>
              <a:rPr lang="en-US" sz="2400" b="0" i="0" u="none" strike="noStrike" baseline="0" dirty="0">
                <a:solidFill>
                  <a:schemeClr val="bg2"/>
                </a:solidFill>
                <a:latin typeface="Arial" panose="020B0604020202020204" pitchFamily="34" charset="0"/>
                <a:cs typeface="Arial" panose="020B0604020202020204" pitchFamily="34" charset="0"/>
              </a:rPr>
              <a:t>The sign of </a:t>
            </a:r>
            <a:r>
              <a:rPr lang="en-US" sz="2400" b="0" i="1" u="none" strike="noStrike" baseline="0" dirty="0">
                <a:solidFill>
                  <a:schemeClr val="bg2"/>
                </a:solidFill>
                <a:latin typeface="Arial" panose="020B0604020202020204" pitchFamily="34" charset="0"/>
                <a:cs typeface="Arial" panose="020B0604020202020204" pitchFamily="34" charset="0"/>
              </a:rPr>
              <a:t>ΔE</a:t>
            </a:r>
            <a:r>
              <a:rPr lang="en-US" sz="2400" b="0" i="0" u="none" strike="noStrike" baseline="0" dirty="0">
                <a:solidFill>
                  <a:schemeClr val="bg2"/>
                </a:solidFill>
                <a:latin typeface="Arial" panose="020B0604020202020204" pitchFamily="34" charset="0"/>
                <a:cs typeface="Arial" panose="020B0604020202020204" pitchFamily="34" charset="0"/>
              </a:rPr>
              <a:t> for an ideal gas </a:t>
            </a:r>
            <a:r>
              <a:rPr lang="en-US" sz="2400" dirty="0">
                <a:solidFill>
                  <a:schemeClr val="bg2"/>
                </a:solidFill>
                <a:latin typeface="Arial" panose="020B0604020202020204" pitchFamily="34" charset="0"/>
                <a:cs typeface="Arial" panose="020B0604020202020204" pitchFamily="34" charset="0"/>
              </a:rPr>
              <a:t>is determined by whether the product </a:t>
            </a:r>
            <a:r>
              <a:rPr lang="en-US" sz="2400" i="1" dirty="0">
                <a:solidFill>
                  <a:schemeClr val="bg2"/>
                </a:solidFill>
                <a:latin typeface="Arial" panose="020B0604020202020204" pitchFamily="34" charset="0"/>
                <a:cs typeface="Arial" panose="020B0604020202020204" pitchFamily="34" charset="0"/>
              </a:rPr>
              <a:t>PV</a:t>
            </a:r>
            <a:r>
              <a:rPr lang="en-US" sz="2400" dirty="0">
                <a:solidFill>
                  <a:schemeClr val="bg2"/>
                </a:solidFill>
                <a:latin typeface="Arial" panose="020B0604020202020204" pitchFamily="34" charset="0"/>
                <a:cs typeface="Arial" panose="020B0604020202020204" pitchFamily="34" charset="0"/>
              </a:rPr>
              <a:t> is increasing or</a:t>
            </a:r>
            <a:r>
              <a:rPr lang="en-US" sz="2400" dirty="0">
                <a:solidFill>
                  <a:srgbClr val="231F20"/>
                </a:solidFill>
                <a:latin typeface="Arial" panose="020B0604020202020204" pitchFamily="34" charset="0"/>
                <a:cs typeface="Arial" panose="020B0604020202020204" pitchFamily="34" charset="0"/>
              </a:rPr>
              <a:t> </a:t>
            </a:r>
            <a:r>
              <a:rPr lang="en-US" sz="2400" dirty="0">
                <a:solidFill>
                  <a:schemeClr val="bg2"/>
                </a:solidFill>
                <a:latin typeface="Arial" panose="020B0604020202020204" pitchFamily="34" charset="0"/>
                <a:cs typeface="Arial" panose="020B0604020202020204" pitchFamily="34" charset="0"/>
              </a:rPr>
              <a:t>de</a:t>
            </a:r>
            <a:r>
              <a:rPr lang="en-US" sz="2400" b="0" i="0" u="none" strike="noStrike" baseline="0" dirty="0">
                <a:solidFill>
                  <a:schemeClr val="bg2"/>
                </a:solidFill>
                <a:latin typeface="Arial" panose="020B0604020202020204" pitchFamily="34" charset="0"/>
                <a:cs typeface="Arial" panose="020B0604020202020204" pitchFamily="34" charset="0"/>
              </a:rPr>
              <a:t>creasing</a:t>
            </a:r>
          </a:p>
          <a:p>
            <a:pPr>
              <a:spcBef>
                <a:spcPts val="1800"/>
              </a:spcBef>
            </a:pPr>
            <a:r>
              <a:rPr lang="en-US" sz="2400" b="0" i="1" u="none" strike="noStrike" baseline="0" dirty="0">
                <a:solidFill>
                  <a:schemeClr val="bg2"/>
                </a:solidFill>
                <a:latin typeface="Arial" panose="020B0604020202020204" pitchFamily="34" charset="0"/>
                <a:cs typeface="Arial" panose="020B0604020202020204" pitchFamily="34" charset="0"/>
              </a:rPr>
              <a:t>W</a:t>
            </a:r>
            <a:r>
              <a:rPr lang="en-US" sz="2400" b="0" i="0" u="none" strike="noStrike" baseline="0" dirty="0">
                <a:solidFill>
                  <a:schemeClr val="bg2"/>
                </a:solidFill>
                <a:latin typeface="Arial" panose="020B0604020202020204" pitchFamily="34" charset="0"/>
                <a:cs typeface="Arial" panose="020B0604020202020204" pitchFamily="34" charset="0"/>
              </a:rPr>
              <a:t> is positive for an expansion</a:t>
            </a:r>
          </a:p>
          <a:p>
            <a:pPr>
              <a:spcBef>
                <a:spcPts val="1800"/>
              </a:spcBef>
            </a:pPr>
            <a:r>
              <a:rPr lang="en-US" sz="2400" dirty="0">
                <a:solidFill>
                  <a:schemeClr val="bg2"/>
                </a:solidFill>
                <a:latin typeface="Arial" panose="020B0604020202020204" pitchFamily="34" charset="0"/>
                <a:cs typeface="Arial" panose="020B0604020202020204" pitchFamily="34" charset="0"/>
              </a:rPr>
              <a:t>In a reversible isothermal process, </a:t>
            </a:r>
            <a:r>
              <a:rPr lang="en-US" sz="2400" i="1" dirty="0">
                <a:solidFill>
                  <a:schemeClr val="bg2"/>
                </a:solidFill>
                <a:latin typeface="Arial" panose="020B0604020202020204" pitchFamily="34" charset="0"/>
                <a:cs typeface="Arial" panose="020B0604020202020204" pitchFamily="34" charset="0"/>
              </a:rPr>
              <a:t>Q ≠ 0 </a:t>
            </a:r>
            <a:r>
              <a:rPr lang="en-US" sz="2400" dirty="0">
                <a:solidFill>
                  <a:schemeClr val="bg2"/>
                </a:solidFill>
                <a:latin typeface="Arial" panose="020B0604020202020204" pitchFamily="34" charset="0"/>
                <a:cs typeface="Arial" panose="020B0604020202020204" pitchFamily="34" charset="0"/>
              </a:rPr>
              <a:t>and the sign of </a:t>
            </a:r>
            <a:r>
              <a:rPr lang="en-US" sz="2400" i="1" dirty="0">
                <a:solidFill>
                  <a:schemeClr val="bg2"/>
                </a:solidFill>
                <a:latin typeface="Arial" panose="020B0604020202020204" pitchFamily="34" charset="0"/>
                <a:cs typeface="Arial" panose="020B0604020202020204" pitchFamily="34" charset="0"/>
              </a:rPr>
              <a:t>Q</a:t>
            </a:r>
            <a:r>
              <a:rPr lang="en-US" sz="2400" dirty="0">
                <a:solidFill>
                  <a:schemeClr val="bg2"/>
                </a:solidFill>
                <a:latin typeface="Arial" panose="020B0604020202020204" pitchFamily="34" charset="0"/>
                <a:cs typeface="Arial" panose="020B0604020202020204" pitchFamily="34" charset="0"/>
              </a:rPr>
              <a:t> is determined by whether volume is increasing or decreasing</a:t>
            </a:r>
          </a:p>
          <a:p>
            <a:pPr>
              <a:spcBef>
                <a:spcPts val="1800"/>
              </a:spcBef>
            </a:pPr>
            <a:endParaRPr lang="en-US" sz="2400" b="0" i="0" u="none" strike="noStrike" baseline="0" dirty="0">
              <a:solidFill>
                <a:schemeClr val="bg2"/>
              </a:solidFill>
              <a:latin typeface="Arial" panose="020B0604020202020204" pitchFamily="34" charset="0"/>
              <a:cs typeface="Arial" panose="020B0604020202020204" pitchFamily="34" charset="0"/>
            </a:endParaRPr>
          </a:p>
          <a:p>
            <a:pPr marL="0" indent="0" algn="l">
              <a:buNone/>
            </a:pPr>
            <a:endParaRPr lang="en-US" dirty="0"/>
          </a:p>
        </p:txBody>
      </p:sp>
    </p:spTree>
    <p:extLst>
      <p:ext uri="{BB962C8B-B14F-4D97-AF65-F5344CB8AC3E}">
        <p14:creationId xmlns:p14="http://schemas.microsoft.com/office/powerpoint/2010/main" val="23835265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415021-82BE-4526-A382-07E5B271C47B}"/>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00B17F7C-F8F6-4784-9EE3-68CBDEC1C37F}"/>
              </a:ext>
            </a:extLst>
          </p:cNvPr>
          <p:cNvPicPr>
            <a:picLocks noChangeAspect="1"/>
          </p:cNvPicPr>
          <p:nvPr/>
        </p:nvPicPr>
        <p:blipFill>
          <a:blip r:embed="rId2"/>
          <a:stretch>
            <a:fillRect/>
          </a:stretch>
        </p:blipFill>
        <p:spPr>
          <a:xfrm>
            <a:off x="1840102" y="856227"/>
            <a:ext cx="8315752" cy="5077086"/>
          </a:xfrm>
          <a:prstGeom prst="rect">
            <a:avLst/>
          </a:prstGeom>
        </p:spPr>
      </p:pic>
      <p:sp>
        <p:nvSpPr>
          <p:cNvPr id="4" name="Rectangle 3">
            <a:extLst>
              <a:ext uri="{FF2B5EF4-FFF2-40B4-BE49-F238E27FC236}">
                <a16:creationId xmlns:a16="http://schemas.microsoft.com/office/drawing/2014/main" id="{DE87D230-C927-4E93-921D-78AB5E505C2F}"/>
              </a:ext>
            </a:extLst>
          </p:cNvPr>
          <p:cNvSpPr/>
          <p:nvPr/>
        </p:nvSpPr>
        <p:spPr>
          <a:xfrm>
            <a:off x="2169862" y="2378616"/>
            <a:ext cx="7641562" cy="488072"/>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79663E34-5202-4811-FD80-E4795C5EA06D}"/>
              </a:ext>
            </a:extLst>
          </p:cNvPr>
          <p:cNvSpPr txBox="1"/>
          <p:nvPr/>
        </p:nvSpPr>
        <p:spPr>
          <a:xfrm>
            <a:off x="3391988" y="400594"/>
            <a:ext cx="5022465" cy="369332"/>
          </a:xfrm>
          <a:prstGeom prst="rect">
            <a:avLst/>
          </a:prstGeom>
          <a:noFill/>
          <a:ln w="28575">
            <a:solidFill>
              <a:srgbClr val="FF0000"/>
            </a:solidFill>
          </a:ln>
        </p:spPr>
        <p:txBody>
          <a:bodyPr wrap="none" rtlCol="0">
            <a:spAutoFit/>
          </a:bodyPr>
          <a:lstStyle/>
          <a:p>
            <a:r>
              <a:rPr lang="en-US" b="1" i="1" dirty="0">
                <a:solidFill>
                  <a:srgbClr val="FF0000"/>
                </a:solidFill>
              </a:rPr>
              <a:t>Information provided to students on first page:</a:t>
            </a:r>
          </a:p>
        </p:txBody>
      </p:sp>
    </p:spTree>
    <p:extLst>
      <p:ext uri="{BB962C8B-B14F-4D97-AF65-F5344CB8AC3E}">
        <p14:creationId xmlns:p14="http://schemas.microsoft.com/office/powerpoint/2010/main" val="1465995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1815</TotalTime>
  <Words>2161</Words>
  <Application>Microsoft Office PowerPoint</Application>
  <PresentationFormat>Widescreen</PresentationFormat>
  <Paragraphs>188</Paragraphs>
  <Slides>37</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37</vt:i4>
      </vt:variant>
    </vt:vector>
  </HeadingPairs>
  <TitlesOfParts>
    <vt:vector size="45" baseType="lpstr">
      <vt:lpstr>Aptos</vt:lpstr>
      <vt:lpstr>Aptos Display</vt:lpstr>
      <vt:lpstr>Arial</vt:lpstr>
      <vt:lpstr>Jost</vt:lpstr>
      <vt:lpstr>Times New Roman</vt:lpstr>
      <vt:lpstr>Wingdings</vt:lpstr>
      <vt:lpstr>Office Theme</vt:lpstr>
      <vt:lpstr>Default Design</vt:lpstr>
      <vt:lpstr>How can we assess students’ knowledge when small differences in problem properties can significantly alter students’ responses? </vt:lpstr>
      <vt:lpstr>Overview: Experts’ vs. Learners’ Knowledge</vt:lpstr>
      <vt:lpstr>Overview: Experts’ vs. Learners’ Knowledge</vt:lpstr>
      <vt:lpstr>What “non-conceptual” properties can increase problem difficulty?</vt:lpstr>
      <vt:lpstr>PowerPoint Presentation</vt:lpstr>
      <vt:lpstr>Exploring students’ thinking when solving thermodynamics problems</vt:lpstr>
      <vt:lpstr>Targeted Concepts (among others) (E= internal energy; W = work done by system; Q = heat transfer to system)</vt:lpstr>
      <vt:lpstr>Targeted Concepts (among others) (E= internal energy; W = work done by system; Q = heat transfer to system)</vt:lpstr>
      <vt:lpstr>PowerPoint Presentation</vt:lpstr>
      <vt:lpstr>PowerPoint Presentation</vt:lpstr>
      <vt:lpstr>PowerPoint Presentation</vt:lpstr>
      <vt:lpstr>PowerPoint Presentation</vt:lpstr>
      <vt:lpstr>Targeted Concepts (among others) (E= internal energy; W = work done by system; Q = heat transfer to system)</vt:lpstr>
      <vt:lpstr>PowerPoint Presentation</vt:lpstr>
      <vt:lpstr>PowerPoint Presentation</vt:lpstr>
      <vt:lpstr>PowerPoint Presentation</vt:lpstr>
      <vt:lpstr>Targeted Concepts (among others) (E= internal energy; W = work done by system; Q = heat transfer to system)</vt:lpstr>
      <vt:lpstr>PowerPoint Presentation</vt:lpstr>
      <vt:lpstr>PowerPoint Presentation</vt:lpstr>
      <vt:lpstr>PowerPoint Presentation</vt:lpstr>
      <vt:lpstr>PowerPoint Presentation</vt:lpstr>
      <vt:lpstr>Targeted Concepts (among others) (E= internal energy; W = work done by system; Q = heat transfer to system)</vt:lpstr>
      <vt:lpstr>PowerPoint Presentation</vt:lpstr>
      <vt:lpstr>General Findings</vt:lpstr>
      <vt:lpstr>Symbolic Procedures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  Symbolic notation degrades student performance</vt:lpstr>
      <vt:lpstr>Confusion can result from the nature of the symbols themselves</vt:lpstr>
      <vt:lpstr>PowerPoint Presentation</vt:lpstr>
      <vt:lpstr>PowerPoint Presentation</vt:lpstr>
      <vt:lpstr>Implications of Findings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David Meltzer</dc:creator>
  <cp:lastModifiedBy>David Meltzer</cp:lastModifiedBy>
  <cp:revision>64</cp:revision>
  <dcterms:created xsi:type="dcterms:W3CDTF">2025-03-15T22:30:29Z</dcterms:created>
  <dcterms:modified xsi:type="dcterms:W3CDTF">2026-03-15T08:24:01Z</dcterms:modified>
</cp:coreProperties>
</file>