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80" r:id="rId7"/>
    <p:sldId id="258" r:id="rId8"/>
    <p:sldId id="259" r:id="rId9"/>
    <p:sldId id="279" r:id="rId10"/>
    <p:sldId id="270" r:id="rId11"/>
    <p:sldId id="277" r:id="rId12"/>
    <p:sldId id="261" r:id="rId13"/>
    <p:sldId id="278" r:id="rId14"/>
    <p:sldId id="271" r:id="rId15"/>
    <p:sldId id="275" r:id="rId16"/>
    <p:sldId id="262" r:id="rId17"/>
    <p:sldId id="282" r:id="rId18"/>
    <p:sldId id="276" r:id="rId19"/>
    <p:sldId id="264" r:id="rId20"/>
    <p:sldId id="281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D042-7877-194B-56A4-B2978C39A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FAE52-9955-33BF-FA3C-06110D731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9253E-9F7E-5D45-775C-3A1C23AF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A14E2-A222-8436-A8A6-58988438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25329-2D1F-C8FE-2DA0-7DF90BE2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AD2C-EA21-4A65-801A-96DF9D27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EC871-A82B-E58B-E682-DF926A0A5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2B828-8301-58E8-FED9-B58D3F08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FFAD-C883-BB10-9A35-902405E1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E077C-E27F-78A4-C014-5CAC8B5A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9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E7B1C-85D9-4BE2-5760-198793EF6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5C33F-1BD4-9847-BC4F-833D10B13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AF730-AE9F-E6AD-9617-35A41EE6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EBF99-76FB-CD3B-3561-4D563FB2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F1108-2152-673D-ABE0-62FB564D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1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B36D-A724-46D4-7E1C-15C76D5F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896C-F884-CFAA-74A1-B6778523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97E7D-55A4-8187-C55C-9AE2EE78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6473-67EA-2292-BF77-49998FB0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8A150-5120-1C45-DFCA-20ED71B3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7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0D0F-A317-2FA7-14A3-C26ECCE01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05544-31EE-14CB-5B65-3E7A3924E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5EE27-DFFC-E9F6-EEA1-500887AB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92F55-2521-51CD-5EDA-8EF9B080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4BE77-2CDC-DE89-5DA7-82E62271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1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9F97-5EA2-01E5-08C5-5CF4B9A3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C1DC-C383-475C-0C37-B41880307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D4C3E-E06C-26F2-4809-B705077EE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66BC6-DE77-8EBE-4C92-12207A1F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A663E-42DE-A58F-3BA5-13E28DB6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9F916-4B68-183B-0BFC-520F0CAD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4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EF94-216E-E30F-D52A-8D632CD4B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1BAE3-9FD3-55B9-F4D8-3A8877615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EFE8A-9509-1F8F-7A44-6B6265DC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B0A66-450B-D987-9AFA-49FAA8E3B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4DD12-2832-32F3-81A7-252F236CA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48A8F-ACE9-A2E3-5A0C-06001F12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CF32D-E89C-31B8-ADED-C55107FA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65C21-7495-A147-1C34-43A902CA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C6B0-2FDE-ECF9-8DC9-A4AD69BC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A9303-D283-BFA8-27E2-71893154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F2F54-9F66-346A-147F-752D554E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36110-ADE2-9867-0971-769DD7B7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5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8AC3C-8E7F-000E-6BD1-DA53CF69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C70B60-CAEE-FF21-8DE4-03B4DA01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42932-727D-E7DA-CFAD-3DF5F76B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5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3A2B-892B-D8F2-93DA-0E481EA8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A7D0-DA4D-8D1A-7D4C-DA72B10E8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78243-6034-BE91-D49E-77285E94A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2C773-533E-5A81-A949-DCB26C98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7EFC8-4EB6-BE0A-3CCA-6AA3C28B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F85C7-F3FB-DB86-66EB-BD003E36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4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484A-FF80-E495-226D-BF515845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F6470-C45B-BB7A-2A00-533B7E6C8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31CA4-2AF5-D1E8-C31E-15B8DACE6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8E67D-FC1F-9923-7502-775487B2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2B4A4-B45E-CF58-A9BF-9D918BB9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777F6-49EA-633A-F9AB-F0B354B0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1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CB4AA-C636-A09F-3B3B-80B7BB4D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931AF-1984-DD52-40E3-B534A6A30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DFA7D-F0D5-4A40-2A4D-1DF47AE8E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F8E97-186F-4F92-B5D0-8C0BFA9EABE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599D8-BB42-A945-B5A1-258AA6A75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64563-4BB9-BF1B-8D9C-1F8CB65A0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779E-E30A-5F39-657A-61CB33E7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917" y="1122363"/>
            <a:ext cx="10843219" cy="2387600"/>
          </a:xfrm>
        </p:spPr>
        <p:txBody>
          <a:bodyPr>
            <a:normAutofit/>
          </a:bodyPr>
          <a:lstStyle/>
          <a:p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Problem-property dependence of students' responses to thermodynamics problems</a:t>
            </a:r>
            <a:br>
              <a:rPr lang="en-US" b="1" i="0" dirty="0">
                <a:effectLst/>
                <a:latin typeface="Jost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86B8D-2419-1173-00D1-BD1A90612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8845"/>
            <a:ext cx="9144000" cy="3485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David E. Meltzer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Arizona State University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Mary Jane Brundage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Misericordia University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Chandralekha Singh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University of Pittsburgh</a:t>
            </a:r>
          </a:p>
        </p:txBody>
      </p:sp>
    </p:spTree>
    <p:extLst>
      <p:ext uri="{BB962C8B-B14F-4D97-AF65-F5344CB8AC3E}">
        <p14:creationId xmlns:p14="http://schemas.microsoft.com/office/powerpoint/2010/main" val="387391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2040C-12B6-E62C-A30E-64E0E96D6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999C-6394-91E2-FF4C-775C57426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Targeted Concepts (among others)</a:t>
            </a:r>
            <a:br>
              <a:rPr lang="en-US" sz="3600" dirty="0"/>
            </a:b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= internal energy; </a:t>
            </a:r>
            <a:r>
              <a:rPr lang="en-US" sz="2200" i="1" dirty="0"/>
              <a:t>W</a:t>
            </a:r>
            <a:r>
              <a:rPr lang="en-US" sz="2200" dirty="0"/>
              <a:t> = work done </a:t>
            </a:r>
            <a:r>
              <a:rPr lang="en-US" sz="2200" i="1" dirty="0"/>
              <a:t>by</a:t>
            </a:r>
            <a:r>
              <a:rPr lang="en-US" sz="2200" dirty="0"/>
              <a:t> system; </a:t>
            </a:r>
            <a:r>
              <a:rPr lang="en-US" sz="2200" i="1" dirty="0"/>
              <a:t>Q</a:t>
            </a:r>
            <a:r>
              <a:rPr lang="en-US" sz="2200" dirty="0"/>
              <a:t> = heat transfer </a:t>
            </a:r>
            <a:r>
              <a:rPr lang="en-US" sz="2200" i="1" dirty="0"/>
              <a:t>to</a:t>
            </a:r>
            <a:r>
              <a:rPr lang="en-US" sz="2200" dirty="0"/>
              <a:t>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9465D-89E0-DDD5-88C4-D78C26E3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 of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 is determined by whether the product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increasing or decreasing  </a:t>
            </a:r>
          </a:p>
          <a:p>
            <a:pPr>
              <a:spcBef>
                <a:spcPts val="1800"/>
              </a:spcBef>
            </a:pP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positive for an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D367F-BDD0-BB81-C692-566B2615A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9A9342-A89A-B1CE-56B6-70FA98281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102" y="856227"/>
            <a:ext cx="8315752" cy="50770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E37A52-DB43-777E-72AB-0C907240B5D5}"/>
              </a:ext>
            </a:extLst>
          </p:cNvPr>
          <p:cNvSpPr/>
          <p:nvPr/>
        </p:nvSpPr>
        <p:spPr>
          <a:xfrm>
            <a:off x="2169862" y="2378616"/>
            <a:ext cx="7641562" cy="48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C8DEB-1D24-CFF3-9288-4A7A1CB114A8}"/>
              </a:ext>
            </a:extLst>
          </p:cNvPr>
          <p:cNvSpPr txBox="1"/>
          <p:nvPr/>
        </p:nvSpPr>
        <p:spPr>
          <a:xfrm>
            <a:off x="3391988" y="400594"/>
            <a:ext cx="502246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Information provided to students on first page:</a:t>
            </a:r>
          </a:p>
        </p:txBody>
      </p:sp>
    </p:spTree>
    <p:extLst>
      <p:ext uri="{BB962C8B-B14F-4D97-AF65-F5344CB8AC3E}">
        <p14:creationId xmlns:p14="http://schemas.microsoft.com/office/powerpoint/2010/main" val="43144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B67C9D-0330-AA8C-C40A-51C807E00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35" y="390709"/>
            <a:ext cx="5892040" cy="3168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487AA-70B6-F01F-A370-E2C3AF3F0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795" y="1149050"/>
            <a:ext cx="6298130" cy="134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256A77-B781-722C-F095-4F3554B2E307}"/>
              </a:ext>
            </a:extLst>
          </p:cNvPr>
          <p:cNvSpPr txBox="1"/>
          <p:nvPr/>
        </p:nvSpPr>
        <p:spPr>
          <a:xfrm>
            <a:off x="454176" y="4072640"/>
            <a:ext cx="106970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Answer to </a:t>
            </a:r>
            <a:r>
              <a:rPr lang="en-US" b="1" i="1" u="sng" dirty="0">
                <a:solidFill>
                  <a:srgbClr val="FF0000"/>
                </a:solidFill>
              </a:rPr>
              <a:t>both</a:t>
            </a:r>
            <a:r>
              <a:rPr lang="en-US" b="1" dirty="0">
                <a:solidFill>
                  <a:srgbClr val="FF0000"/>
                </a:solidFill>
              </a:rPr>
              <a:t> #44 and #45: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(b); </a:t>
            </a:r>
            <a:r>
              <a:rPr lang="en-US" i="1" dirty="0">
                <a:solidFill>
                  <a:srgbClr val="FF0000"/>
                </a:solidFill>
              </a:rPr>
              <a:t>PV</a:t>
            </a:r>
            <a:r>
              <a:rPr lang="en-US" dirty="0">
                <a:solidFill>
                  <a:srgbClr val="FF0000"/>
                </a:solidFill>
              </a:rPr>
              <a:t> increases so internal energy increases [</a:t>
            </a:r>
            <a:r>
              <a:rPr lang="en-US" i="1" dirty="0" err="1">
                <a:solidFill>
                  <a:srgbClr val="FF0000"/>
                </a:solidFill>
              </a:rPr>
              <a:t>E</a:t>
            </a:r>
            <a:r>
              <a:rPr lang="en-US" sz="1400" i="1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= (3/2) </a:t>
            </a:r>
            <a:r>
              <a:rPr lang="en-US" i="1" dirty="0" err="1">
                <a:solidFill>
                  <a:srgbClr val="FF0000"/>
                </a:solidFill>
              </a:rPr>
              <a:t>NkT</a:t>
            </a:r>
            <a:r>
              <a:rPr lang="en-US" dirty="0">
                <a:solidFill>
                  <a:srgbClr val="FF0000"/>
                </a:solidFill>
              </a:rPr>
              <a:t> = (3/2) </a:t>
            </a:r>
            <a:r>
              <a:rPr lang="en-US" i="1" dirty="0">
                <a:solidFill>
                  <a:srgbClr val="FF0000"/>
                </a:solidFill>
              </a:rPr>
              <a:t>PV</a:t>
            </a:r>
            <a:r>
              <a:rPr lang="en-US" dirty="0">
                <a:solidFill>
                  <a:srgbClr val="FF0000"/>
                </a:solidFill>
              </a:rPr>
              <a:t>)].</a:t>
            </a:r>
          </a:p>
          <a:p>
            <a:r>
              <a:rPr lang="en-US" dirty="0">
                <a:solidFill>
                  <a:srgbClr val="0070C0"/>
                </a:solidFill>
              </a:rPr>
              <a:t>Correct-response rate on Process 1, Calculus-based:  69%; Algebra-based: 70%</a:t>
            </a:r>
          </a:p>
          <a:p>
            <a:r>
              <a:rPr lang="en-US" dirty="0">
                <a:solidFill>
                  <a:srgbClr val="0070C0"/>
                </a:solidFill>
              </a:rPr>
              <a:t>Correct-response rate on Process 2, Calculus-based: 43%; Algebra-based: 37%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Interviews: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7 of 9 incorrect responses on Process 2 were justified by saying work done is positive so energy would decrease, thus ignoring the role of heat transfer. 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For Process 2, the salience of the right-pointing horizontal arrow indicating that positive work is done lured students into flawed arguments regarding work and ignoring heat transfer.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8390BC-0B4E-821F-C26F-78B24CB2D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795" y="2621846"/>
            <a:ext cx="5858920" cy="12660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A4BBEE-2B8F-D010-5F38-FFCED6D0C575}"/>
              </a:ext>
            </a:extLst>
          </p:cNvPr>
          <p:cNvGrpSpPr/>
          <p:nvPr/>
        </p:nvGrpSpPr>
        <p:grpSpPr>
          <a:xfrm>
            <a:off x="8428383" y="4645295"/>
            <a:ext cx="3650145" cy="307777"/>
            <a:chOff x="8418444" y="4647780"/>
            <a:chExt cx="3650145" cy="3077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1809C7-72EA-AF1D-0240-096551A26F10}"/>
                </a:ext>
              </a:extLst>
            </p:cNvPr>
            <p:cNvSpPr txBox="1"/>
            <p:nvPr/>
          </p:nvSpPr>
          <p:spPr>
            <a:xfrm>
              <a:off x="8977521" y="4647780"/>
              <a:ext cx="309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</a:rPr>
                <a:t>More incorrect answers on Process 2</a:t>
              </a:r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14131518-D1E9-8EE0-F9AC-3E1D1F49B664}"/>
                </a:ext>
              </a:extLst>
            </p:cNvPr>
            <p:cNvSpPr/>
            <p:nvPr/>
          </p:nvSpPr>
          <p:spPr>
            <a:xfrm>
              <a:off x="8418444" y="4718256"/>
              <a:ext cx="531744" cy="166826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356C4BB-DBBE-064C-F58B-49B3A6516F63}"/>
              </a:ext>
            </a:extLst>
          </p:cNvPr>
          <p:cNvSpPr/>
          <p:nvPr/>
        </p:nvSpPr>
        <p:spPr>
          <a:xfrm>
            <a:off x="6483531" y="1412966"/>
            <a:ext cx="627018" cy="193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46D27A-7569-009B-47FE-B884FE1CE7BD}"/>
              </a:ext>
            </a:extLst>
          </p:cNvPr>
          <p:cNvSpPr/>
          <p:nvPr/>
        </p:nvSpPr>
        <p:spPr>
          <a:xfrm>
            <a:off x="6355079" y="2844535"/>
            <a:ext cx="596538" cy="193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9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D66BA9-C859-0F1C-14B6-FD07E761E8B7}"/>
              </a:ext>
            </a:extLst>
          </p:cNvPr>
          <p:cNvSpPr txBox="1"/>
          <p:nvPr/>
        </p:nvSpPr>
        <p:spPr>
          <a:xfrm>
            <a:off x="2462349" y="1999345"/>
            <a:ext cx="85017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use of a horizontal arrow on a </a:t>
            </a:r>
            <a:r>
              <a:rPr lang="en-US" sz="2800" i="1" dirty="0"/>
              <a:t>PV</a:t>
            </a:r>
            <a:r>
              <a:rPr lang="en-US" sz="2800" dirty="0"/>
              <a:t> diagram (instead of an arrow pointed straight up) lured students into unproductive considerations regarding </a:t>
            </a:r>
            <a:r>
              <a:rPr lang="en-US" sz="2800" i="1" dirty="0"/>
              <a:t>work</a:t>
            </a:r>
            <a:r>
              <a:rPr lang="en-US" sz="2800" dirty="0"/>
              <a:t>, lowering the correct-response rate by 26-33%.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7B1EFEC6-4F5E-0DEC-762E-3B3805DE2F08}"/>
              </a:ext>
            </a:extLst>
          </p:cNvPr>
          <p:cNvSpPr/>
          <p:nvPr/>
        </p:nvSpPr>
        <p:spPr>
          <a:xfrm>
            <a:off x="4372790" y="4119152"/>
            <a:ext cx="167640" cy="978408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D69BD5AA-05E8-9658-23DF-CAE9BF17E33A}"/>
              </a:ext>
            </a:extLst>
          </p:cNvPr>
          <p:cNvSpPr/>
          <p:nvPr/>
        </p:nvSpPr>
        <p:spPr>
          <a:xfrm rot="5400000">
            <a:off x="6962503" y="4178805"/>
            <a:ext cx="167640" cy="978408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190ED-DE0D-9A40-50E3-0932DE28CB62}"/>
              </a:ext>
            </a:extLst>
          </p:cNvPr>
          <p:cNvSpPr txBox="1"/>
          <p:nvPr/>
        </p:nvSpPr>
        <p:spPr>
          <a:xfrm>
            <a:off x="6851468" y="5273909"/>
            <a:ext cx="38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CAD596-9F02-89EC-3477-4CB02DA2607B}"/>
              </a:ext>
            </a:extLst>
          </p:cNvPr>
          <p:cNvSpPr txBox="1"/>
          <p:nvPr/>
        </p:nvSpPr>
        <p:spPr>
          <a:xfrm>
            <a:off x="4225832" y="5234720"/>
            <a:ext cx="420190" cy="58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7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F0273-C9FF-C3EB-DC19-395389EBD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21DD8-1F17-B8DD-FB35-FEDEE656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Targeted Concepts (among others)</a:t>
            </a:r>
            <a:br>
              <a:rPr lang="en-US" sz="3600" dirty="0"/>
            </a:b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= internal energy; </a:t>
            </a:r>
            <a:r>
              <a:rPr lang="en-US" sz="2200" i="1" dirty="0"/>
              <a:t>W</a:t>
            </a:r>
            <a:r>
              <a:rPr lang="en-US" sz="2200" dirty="0"/>
              <a:t> = work done </a:t>
            </a:r>
            <a:r>
              <a:rPr lang="en-US" sz="2200" i="1" dirty="0"/>
              <a:t>by</a:t>
            </a:r>
            <a:r>
              <a:rPr lang="en-US" sz="2200" dirty="0"/>
              <a:t> system; </a:t>
            </a:r>
            <a:r>
              <a:rPr lang="en-US" sz="2200" i="1" dirty="0"/>
              <a:t>Q</a:t>
            </a:r>
            <a:r>
              <a:rPr lang="en-US" sz="2200" dirty="0"/>
              <a:t> = heat transfer </a:t>
            </a:r>
            <a:r>
              <a:rPr lang="en-US" sz="2200" i="1" dirty="0"/>
              <a:t>to</a:t>
            </a:r>
            <a:r>
              <a:rPr lang="en-US" sz="2200" dirty="0"/>
              <a:t>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C5D66-E1A1-3DF9-EC49-35AFBFA97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 of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 is determined by whether the product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increasing or decreasing</a:t>
            </a:r>
          </a:p>
          <a:p>
            <a:pPr>
              <a:spcBef>
                <a:spcPts val="1800"/>
              </a:spcBef>
            </a:pP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positive for an expansion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31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8751-071A-E076-7200-4ACE76E93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94C17-20CB-3736-FD07-D448FAD87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65" y="854050"/>
            <a:ext cx="8315752" cy="50770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CB787A-A99F-9AE5-A577-519777355CC6}"/>
              </a:ext>
            </a:extLst>
          </p:cNvPr>
          <p:cNvSpPr/>
          <p:nvPr/>
        </p:nvSpPr>
        <p:spPr>
          <a:xfrm>
            <a:off x="2169862" y="3729505"/>
            <a:ext cx="7641562" cy="48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39B28-1352-267C-9129-39D2501A2538}"/>
              </a:ext>
            </a:extLst>
          </p:cNvPr>
          <p:cNvSpPr/>
          <p:nvPr/>
        </p:nvSpPr>
        <p:spPr>
          <a:xfrm>
            <a:off x="2169862" y="3231534"/>
            <a:ext cx="7641562" cy="48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3B976D-78FB-047E-61F4-C53ECA189B04}"/>
              </a:ext>
            </a:extLst>
          </p:cNvPr>
          <p:cNvSpPr/>
          <p:nvPr/>
        </p:nvSpPr>
        <p:spPr>
          <a:xfrm>
            <a:off x="2275219" y="4629572"/>
            <a:ext cx="7641562" cy="264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F4D8CB-BC80-5B9F-4393-3CCA825FEF22}"/>
              </a:ext>
            </a:extLst>
          </p:cNvPr>
          <p:cNvSpPr txBox="1"/>
          <p:nvPr/>
        </p:nvSpPr>
        <p:spPr>
          <a:xfrm>
            <a:off x="3391988" y="400594"/>
            <a:ext cx="502246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Information provided to students on first page:</a:t>
            </a:r>
          </a:p>
        </p:txBody>
      </p:sp>
    </p:spTree>
    <p:extLst>
      <p:ext uri="{BB962C8B-B14F-4D97-AF65-F5344CB8AC3E}">
        <p14:creationId xmlns:p14="http://schemas.microsoft.com/office/powerpoint/2010/main" val="19926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5342943-5165-DD22-F5C4-0BD60A9F7194}"/>
              </a:ext>
            </a:extLst>
          </p:cNvPr>
          <p:cNvGrpSpPr/>
          <p:nvPr/>
        </p:nvGrpSpPr>
        <p:grpSpPr>
          <a:xfrm>
            <a:off x="326026" y="2847119"/>
            <a:ext cx="8180155" cy="2537397"/>
            <a:chOff x="421378" y="644604"/>
            <a:chExt cx="8180155" cy="25373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2A7754A-E83F-84F8-D3D6-328BAAC30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378" y="644604"/>
              <a:ext cx="7868054" cy="6763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E9EBE9-C33B-60C4-5D0E-86DF841B1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51" y="1419785"/>
              <a:ext cx="7915682" cy="176221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E33299-FA2D-89BF-B230-E656239D29B7}"/>
              </a:ext>
            </a:extLst>
          </p:cNvPr>
          <p:cNvGrpSpPr/>
          <p:nvPr/>
        </p:nvGrpSpPr>
        <p:grpSpPr>
          <a:xfrm>
            <a:off x="0" y="291571"/>
            <a:ext cx="8577622" cy="2405136"/>
            <a:chOff x="195173" y="3673987"/>
            <a:chExt cx="8577622" cy="24051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53ACC4-3175-6B5B-7716-EB46B4DF4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173" y="3673987"/>
              <a:ext cx="8220497" cy="6191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89B7BC-1902-B6F2-8A90-2BC6ECFE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231" y="4393111"/>
              <a:ext cx="8058564" cy="1686012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E2D26CF-97F1-3688-26E9-20D7BF725FB4}"/>
              </a:ext>
            </a:extLst>
          </p:cNvPr>
          <p:cNvSpPr/>
          <p:nvPr/>
        </p:nvSpPr>
        <p:spPr>
          <a:xfrm>
            <a:off x="1358369" y="1596573"/>
            <a:ext cx="4054526" cy="285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CEDD35-742B-B5A4-F49B-2D2734D4DF5A}"/>
              </a:ext>
            </a:extLst>
          </p:cNvPr>
          <p:cNvSpPr/>
          <p:nvPr/>
        </p:nvSpPr>
        <p:spPr>
          <a:xfrm>
            <a:off x="1358369" y="4254426"/>
            <a:ext cx="4054526" cy="285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6881A5-C026-7E27-4479-743CAE42FEC8}"/>
              </a:ext>
            </a:extLst>
          </p:cNvPr>
          <p:cNvSpPr txBox="1"/>
          <p:nvPr/>
        </p:nvSpPr>
        <p:spPr>
          <a:xfrm>
            <a:off x="5963974" y="1447077"/>
            <a:ext cx="4432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Correct-response rate</a:t>
            </a:r>
          </a:p>
          <a:p>
            <a:r>
              <a:rPr lang="en-US" dirty="0">
                <a:solidFill>
                  <a:srgbClr val="0070C0"/>
                </a:solidFill>
              </a:rPr>
              <a:t>Calculus-based: 65%; Algebra-based: 55%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93329-53D2-F799-454D-E7D1A177A030}"/>
              </a:ext>
            </a:extLst>
          </p:cNvPr>
          <p:cNvSpPr txBox="1"/>
          <p:nvPr/>
        </p:nvSpPr>
        <p:spPr>
          <a:xfrm>
            <a:off x="5869991" y="4154390"/>
            <a:ext cx="4497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Correct-response rate</a:t>
            </a:r>
          </a:p>
          <a:p>
            <a:r>
              <a:rPr lang="en-US" dirty="0">
                <a:solidFill>
                  <a:srgbClr val="0070C0"/>
                </a:solidFill>
              </a:rPr>
              <a:t>Calculus-based: 54%; Algebra-based: 41%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5C000D-AE42-26DE-20B6-B5B74A3C160B}"/>
              </a:ext>
            </a:extLst>
          </p:cNvPr>
          <p:cNvSpPr txBox="1"/>
          <p:nvPr/>
        </p:nvSpPr>
        <p:spPr>
          <a:xfrm>
            <a:off x="5097047" y="2205638"/>
            <a:ext cx="6096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Work = 0 responses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Calculus-based: 11%; Algebra-based: 16%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6F4043-EFB9-D7B8-58D2-CE7BD87DC59B}"/>
              </a:ext>
            </a:extLst>
          </p:cNvPr>
          <p:cNvSpPr txBox="1"/>
          <p:nvPr/>
        </p:nvSpPr>
        <p:spPr>
          <a:xfrm>
            <a:off x="5003051" y="4974947"/>
            <a:ext cx="6096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Work = 0 responses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Calculus-based: 19%; Algebra-based: 27%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744A99-59C8-158C-1928-95931DD25C77}"/>
              </a:ext>
            </a:extLst>
          </p:cNvPr>
          <p:cNvSpPr/>
          <p:nvPr/>
        </p:nvSpPr>
        <p:spPr>
          <a:xfrm>
            <a:off x="4685210" y="366326"/>
            <a:ext cx="896983" cy="240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FE2075-F8D0-4253-71AC-4B723F614905}"/>
              </a:ext>
            </a:extLst>
          </p:cNvPr>
          <p:cNvSpPr/>
          <p:nvPr/>
        </p:nvSpPr>
        <p:spPr>
          <a:xfrm>
            <a:off x="618307" y="3244906"/>
            <a:ext cx="896983" cy="240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52D3A4-F00A-9A3D-1DB6-437CF0BA0C53}"/>
              </a:ext>
            </a:extLst>
          </p:cNvPr>
          <p:cNvSpPr txBox="1"/>
          <p:nvPr/>
        </p:nvSpPr>
        <p:spPr>
          <a:xfrm>
            <a:off x="10367825" y="3923998"/>
            <a:ext cx="154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Lower correct-response rate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9852C37D-0A77-933A-F54B-2C9181DF5DB4}"/>
              </a:ext>
            </a:extLst>
          </p:cNvPr>
          <p:cNvSpPr/>
          <p:nvPr/>
        </p:nvSpPr>
        <p:spPr>
          <a:xfrm>
            <a:off x="10544401" y="4541750"/>
            <a:ext cx="720635" cy="14369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08AB71-3416-B8AD-F289-12B184A9883D}"/>
              </a:ext>
            </a:extLst>
          </p:cNvPr>
          <p:cNvSpPr txBox="1"/>
          <p:nvPr/>
        </p:nvSpPr>
        <p:spPr>
          <a:xfrm>
            <a:off x="10367825" y="5618396"/>
            <a:ext cx="135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More W = 0 responses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D7DC62E2-4F66-FD17-2577-2E8E853EE1A7}"/>
              </a:ext>
            </a:extLst>
          </p:cNvPr>
          <p:cNvSpPr/>
          <p:nvPr/>
        </p:nvSpPr>
        <p:spPr>
          <a:xfrm>
            <a:off x="10532925" y="5334073"/>
            <a:ext cx="720635" cy="14369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5" grpId="0"/>
      <p:bldP spid="16" grpId="0"/>
      <p:bldP spid="4" grpId="0" animBg="1"/>
      <p:bldP spid="6" grpId="0" animBg="1"/>
      <p:bldP spid="14" grpId="0"/>
      <p:bldP spid="21" grpId="0" animBg="1"/>
      <p:bldP spid="22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49852-4D98-603A-95AE-48FE2E1D1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9DB1293-2B48-B03D-63E4-6322B872C334}"/>
              </a:ext>
            </a:extLst>
          </p:cNvPr>
          <p:cNvGrpSpPr/>
          <p:nvPr/>
        </p:nvGrpSpPr>
        <p:grpSpPr>
          <a:xfrm>
            <a:off x="326026" y="2847119"/>
            <a:ext cx="8180155" cy="2537397"/>
            <a:chOff x="421378" y="644604"/>
            <a:chExt cx="8180155" cy="25373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B2B13AC-033E-9088-AF53-E1BBDBF28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378" y="644604"/>
              <a:ext cx="7868054" cy="6763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05A558-6781-1CB9-2500-2D4EE16AC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51" y="1419785"/>
              <a:ext cx="7915682" cy="176221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ACCE8F-6F71-57EB-DE3C-DE4479148D20}"/>
              </a:ext>
            </a:extLst>
          </p:cNvPr>
          <p:cNvGrpSpPr/>
          <p:nvPr/>
        </p:nvGrpSpPr>
        <p:grpSpPr>
          <a:xfrm>
            <a:off x="0" y="291571"/>
            <a:ext cx="8577622" cy="2405136"/>
            <a:chOff x="195173" y="3673987"/>
            <a:chExt cx="8577622" cy="24051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923144-D734-C39A-B9C0-506CA624D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173" y="3673987"/>
              <a:ext cx="8220497" cy="6191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846E5C-2385-A956-D0F1-C3D8C17D2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231" y="4393111"/>
              <a:ext cx="8058564" cy="168601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0927654-08DC-C39E-3C55-2FCFABBA9674}"/>
              </a:ext>
            </a:extLst>
          </p:cNvPr>
          <p:cNvSpPr txBox="1"/>
          <p:nvPr/>
        </p:nvSpPr>
        <p:spPr>
          <a:xfrm>
            <a:off x="5963974" y="1447077"/>
            <a:ext cx="4432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Correct-response rate</a:t>
            </a:r>
          </a:p>
          <a:p>
            <a:r>
              <a:rPr lang="en-US" dirty="0">
                <a:solidFill>
                  <a:srgbClr val="0070C0"/>
                </a:solidFill>
              </a:rPr>
              <a:t>Calculus-based: 65%; Algebra-based: 55%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2B222E-D901-E6B3-961B-FE358563C225}"/>
              </a:ext>
            </a:extLst>
          </p:cNvPr>
          <p:cNvSpPr txBox="1"/>
          <p:nvPr/>
        </p:nvSpPr>
        <p:spPr>
          <a:xfrm>
            <a:off x="5869991" y="4154390"/>
            <a:ext cx="4497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Correct-response rate</a:t>
            </a:r>
          </a:p>
          <a:p>
            <a:r>
              <a:rPr lang="en-US" dirty="0">
                <a:solidFill>
                  <a:srgbClr val="0070C0"/>
                </a:solidFill>
              </a:rPr>
              <a:t>Calculus-based: 54%; Algebra-based: 41%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B39385-B249-1771-F27D-53A210A6E85F}"/>
              </a:ext>
            </a:extLst>
          </p:cNvPr>
          <p:cNvSpPr txBox="1"/>
          <p:nvPr/>
        </p:nvSpPr>
        <p:spPr>
          <a:xfrm>
            <a:off x="5097047" y="2205638"/>
            <a:ext cx="6096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Work = 0 responses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Calculus-based: 11%; Algebra-based: 16%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EE2D49-0E2F-F607-E5C4-951367ABB2E7}"/>
              </a:ext>
            </a:extLst>
          </p:cNvPr>
          <p:cNvSpPr txBox="1"/>
          <p:nvPr/>
        </p:nvSpPr>
        <p:spPr>
          <a:xfrm>
            <a:off x="5003051" y="4974947"/>
            <a:ext cx="6096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Work = 0 responses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Calculus-based: 19%; Algebra-based: 27%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66ECEA-060E-37BE-F9DF-A9E69502F98D}"/>
              </a:ext>
            </a:extLst>
          </p:cNvPr>
          <p:cNvSpPr txBox="1"/>
          <p:nvPr/>
        </p:nvSpPr>
        <p:spPr>
          <a:xfrm>
            <a:off x="1423605" y="5761910"/>
            <a:ext cx="780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Work = 0 responses on “reversible adiabatic” expansion question</a:t>
            </a:r>
          </a:p>
          <a:p>
            <a:endParaRPr 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Interviews: Most incorrect answers on #3 were justified by Q = 0 arguments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8749FA-1F63-7DE1-108E-92BDF7E0B4D9}"/>
              </a:ext>
            </a:extLst>
          </p:cNvPr>
          <p:cNvSpPr/>
          <p:nvPr/>
        </p:nvSpPr>
        <p:spPr>
          <a:xfrm>
            <a:off x="6442364" y="3043925"/>
            <a:ext cx="1652766" cy="2176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F47167-BCBF-2ABE-C731-2B9BF030CACD}"/>
              </a:ext>
            </a:extLst>
          </p:cNvPr>
          <p:cNvSpPr/>
          <p:nvPr/>
        </p:nvSpPr>
        <p:spPr>
          <a:xfrm>
            <a:off x="2220686" y="3918857"/>
            <a:ext cx="1611085" cy="285199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5EAF3D-3D7C-A88C-69A0-D5FF03EE1F50}"/>
              </a:ext>
            </a:extLst>
          </p:cNvPr>
          <p:cNvSpPr/>
          <p:nvPr/>
        </p:nvSpPr>
        <p:spPr>
          <a:xfrm>
            <a:off x="3807823" y="366325"/>
            <a:ext cx="851264" cy="2400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9B68BD-3F48-25D1-1814-0062649E834A}"/>
              </a:ext>
            </a:extLst>
          </p:cNvPr>
          <p:cNvSpPr txBox="1"/>
          <p:nvPr/>
        </p:nvSpPr>
        <p:spPr>
          <a:xfrm>
            <a:off x="10367825" y="3923998"/>
            <a:ext cx="154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Lower correct-response rate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A299543F-10F0-B0F8-1FE6-EE24DE6F0203}"/>
              </a:ext>
            </a:extLst>
          </p:cNvPr>
          <p:cNvSpPr/>
          <p:nvPr/>
        </p:nvSpPr>
        <p:spPr>
          <a:xfrm>
            <a:off x="10544401" y="4541750"/>
            <a:ext cx="720635" cy="14369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34D31D-2C57-E6AC-ECAC-13B1B1D1A18B}"/>
              </a:ext>
            </a:extLst>
          </p:cNvPr>
          <p:cNvSpPr txBox="1"/>
          <p:nvPr/>
        </p:nvSpPr>
        <p:spPr>
          <a:xfrm>
            <a:off x="10367825" y="5618396"/>
            <a:ext cx="135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More W = 0 responses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951EA140-E3C7-47E2-4B96-E81936D2346F}"/>
              </a:ext>
            </a:extLst>
          </p:cNvPr>
          <p:cNvSpPr/>
          <p:nvPr/>
        </p:nvSpPr>
        <p:spPr>
          <a:xfrm>
            <a:off x="10532925" y="5334073"/>
            <a:ext cx="720635" cy="14369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73B7DB-3172-8215-79E8-F73F2B6A3D77}"/>
              </a:ext>
            </a:extLst>
          </p:cNvPr>
          <p:cNvSpPr txBox="1"/>
          <p:nvPr/>
        </p:nvSpPr>
        <p:spPr>
          <a:xfrm>
            <a:off x="2044338" y="1900646"/>
            <a:ext cx="77440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replacement of the word </a:t>
            </a:r>
            <a:r>
              <a:rPr lang="en-US" sz="2800" i="1" dirty="0">
                <a:solidFill>
                  <a:srgbClr val="FF0000"/>
                </a:solidFill>
              </a:rPr>
              <a:t>isothermal</a:t>
            </a:r>
            <a:r>
              <a:rPr lang="en-US" sz="2800" dirty="0"/>
              <a:t> by the term </a:t>
            </a:r>
            <a:r>
              <a:rPr lang="en-US" sz="2800" i="1" dirty="0">
                <a:solidFill>
                  <a:srgbClr val="FF0000"/>
                </a:solidFill>
              </a:rPr>
              <a:t>reversible adiabatic </a:t>
            </a:r>
            <a:r>
              <a:rPr lang="en-US" sz="2800" dirty="0"/>
              <a:t>lowered the correct-response rate by 11-14%, even though both processes were described as an “expansion.”</a:t>
            </a:r>
          </a:p>
        </p:txBody>
      </p:sp>
    </p:spTree>
    <p:extLst>
      <p:ext uri="{BB962C8B-B14F-4D97-AF65-F5344CB8AC3E}">
        <p14:creationId xmlns:p14="http://schemas.microsoft.com/office/powerpoint/2010/main" val="3526979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8186-FFE3-149F-5F38-FD340C96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General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D3D88-8C87-3057-7A1B-743BDD8F4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693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Horizontal process arrows on </a:t>
            </a:r>
            <a:r>
              <a:rPr lang="en-US" i="1" dirty="0"/>
              <a:t>PV</a:t>
            </a:r>
            <a:r>
              <a:rPr lang="en-US" dirty="0"/>
              <a:t> diagrams often triggered unproductive lines of reasoning regarding work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Certain terms may trigger unproductive lines of reasoning (e.g., </a:t>
            </a:r>
            <a:r>
              <a:rPr lang="en-US" i="1" dirty="0"/>
              <a:t>adiabatic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Students tend to focus attention on the “most salient” variable (such as heat in an adiabatic process) while ignoring other variables</a:t>
            </a:r>
          </a:p>
        </p:txBody>
      </p:sp>
    </p:spTree>
    <p:extLst>
      <p:ext uri="{BB962C8B-B14F-4D97-AF65-F5344CB8AC3E}">
        <p14:creationId xmlns:p14="http://schemas.microsoft.com/office/powerpoint/2010/main" val="139554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FDEA63-2883-8F1B-1846-C23EA02BD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247" y="1802338"/>
            <a:ext cx="8480182" cy="28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3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E0952-2DFC-D47B-7458-FCB2E9FFC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72F2-7F29-19A0-3B6B-84829EBC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35" y="232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makes a problem hard(er)?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8C7CD-65BF-C3D5-12D5-4E8B65EB3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5" y="1242150"/>
            <a:ext cx="10826931" cy="537636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Use of potentially misleading/distracting diagrammatic elements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Inclusion of (potentially misleading) irrelevant or redundant information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Use of symbols in place of numbers (e.g., </a:t>
            </a:r>
            <a:r>
              <a:rPr lang="en-US" i="1" dirty="0"/>
              <a:t>m</a:t>
            </a:r>
            <a:r>
              <a:rPr lang="en-US" dirty="0"/>
              <a:t> or </a:t>
            </a:r>
            <a:r>
              <a:rPr lang="el-GR" i="1" dirty="0"/>
              <a:t>μ</a:t>
            </a:r>
            <a:r>
              <a:rPr lang="en-US" dirty="0"/>
              <a:t> for </a:t>
            </a:r>
            <a:r>
              <a:rPr lang="en-US" i="1" dirty="0"/>
              <a:t>mass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Need for unfamiliar or unpracticed mathematical skills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Multiple relevant factors or variables in same problem (e.g.,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Need for spatial reasoning (e.g., right-hand rules in magnetism)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Dependence on or  use of unfamiliar or subtle assumptions or terms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e.g., </a:t>
            </a:r>
            <a:r>
              <a:rPr lang="en-US" i="1" dirty="0"/>
              <a:t>adiabatic</a:t>
            </a:r>
            <a:r>
              <a:rPr lang="en-US" dirty="0"/>
              <a:t>, </a:t>
            </a:r>
            <a:r>
              <a:rPr lang="en-US" i="1" dirty="0"/>
              <a:t>thermal reservoir</a:t>
            </a:r>
            <a:r>
              <a:rPr lang="en-US" dirty="0"/>
              <a:t>, </a:t>
            </a:r>
            <a:r>
              <a:rPr lang="en-US" i="1" dirty="0"/>
              <a:t>quasi-static</a:t>
            </a:r>
            <a:r>
              <a:rPr lang="en-US" dirty="0"/>
              <a:t>, </a:t>
            </a:r>
            <a:r>
              <a:rPr lang="en-US" i="1" dirty="0"/>
              <a:t>reversible, spontaneous</a:t>
            </a:r>
            <a:endParaRPr lang="en-US" dirty="0"/>
          </a:p>
          <a:p>
            <a:pPr lvl="0">
              <a:lnSpc>
                <a:spcPct val="110000"/>
              </a:lnSpc>
            </a:pPr>
            <a:r>
              <a:rPr lang="en-US" dirty="0"/>
              <a:t>Use of quantities with different defining equations in different contexts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e.g., </a:t>
            </a:r>
            <a:r>
              <a:rPr lang="en-US" i="1" dirty="0"/>
              <a:t>Q</a:t>
            </a:r>
            <a:r>
              <a:rPr lang="en-US" dirty="0"/>
              <a:t> = </a:t>
            </a:r>
            <a:r>
              <a:rPr lang="en-US" i="1" dirty="0" err="1"/>
              <a:t>mc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i="1" dirty="0"/>
              <a:t> </a:t>
            </a:r>
            <a:r>
              <a:rPr lang="en-US" dirty="0"/>
              <a:t>in calorimetry, but also </a:t>
            </a:r>
            <a:r>
              <a:rPr lang="en-US" i="1" dirty="0"/>
              <a:t>Q</a:t>
            </a:r>
            <a:r>
              <a:rPr lang="en-US" dirty="0"/>
              <a:t> = Δ</a:t>
            </a:r>
            <a:r>
              <a:rPr lang="en-US" i="1" dirty="0"/>
              <a:t>U</a:t>
            </a:r>
            <a:r>
              <a:rPr lang="en-US" dirty="0"/>
              <a:t>+</a:t>
            </a:r>
            <a:r>
              <a:rPr lang="en-US" i="1" dirty="0"/>
              <a:t>W</a:t>
            </a:r>
            <a:r>
              <a:rPr lang="en-US" dirty="0"/>
              <a:t>≠</a:t>
            </a:r>
            <a:r>
              <a:rPr lang="en-US" i="1" dirty="0"/>
              <a:t>0 </a:t>
            </a:r>
            <a:r>
              <a:rPr lang="en-US" dirty="0"/>
              <a:t>even when Δ</a:t>
            </a:r>
            <a:r>
              <a:rPr lang="en-US" i="1" dirty="0"/>
              <a:t>T=0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50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FB30-C941-A40C-8EF4-59472622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Implications of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2A91B-52CA-D342-C423-0C12E087B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34" y="1825625"/>
            <a:ext cx="1072056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Minor changes to problem properties can lead to vastly different correct-  response rates.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Certain specific elements of diagrams or terminology can divert students into long chains of unproductive reasoning.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Immediate “intuitive” responses often trigger lengthy chains of “off-track” unproductive reasoning.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Focused instructional guidance may be needed to aid students in addressing these challenges.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37B8-943D-4D7A-C2B2-9487EE199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Exploring students’ thinking when solving thermodynamics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AAB64-8174-05B0-4357-C495904F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74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2D2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78-item Multiple-choice instrument: </a:t>
            </a:r>
            <a:r>
              <a:rPr lang="en-US" sz="2400" dirty="0">
                <a:solidFill>
                  <a:srgbClr val="2D2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Survey of Thermodynamic Processes and First and Second Laws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STPFaSL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-Long)” 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administered after instruction in standard algebra- and calculus-based lecture courses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2D2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individual thermodynamics concept was targeted by </a:t>
            </a:r>
            <a:r>
              <a:rPr lang="en-US" sz="2400" b="0" i="0" dirty="0">
                <a:solidFill>
                  <a:srgbClr val="2D2E3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2-5 different problems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2D2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0" i="0" dirty="0">
                <a:solidFill>
                  <a:srgbClr val="2D2E3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roblems differ from each other by:</a:t>
            </a:r>
          </a:p>
          <a:p>
            <a:pPr lvl="1">
              <a:lnSpc>
                <a:spcPct val="120000"/>
              </a:lnSpc>
            </a:pPr>
            <a:r>
              <a:rPr lang="en-US" sz="2000" b="0" i="0" dirty="0">
                <a:solidFill>
                  <a:srgbClr val="2D2E3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diverse physical settings and scenarios</a:t>
            </a:r>
          </a:p>
          <a:p>
            <a:pPr lvl="1">
              <a:lnSpc>
                <a:spcPct val="120000"/>
              </a:lnSpc>
            </a:pPr>
            <a:r>
              <a:rPr lang="en-US" sz="2000" b="0" i="0" dirty="0">
                <a:solidFill>
                  <a:srgbClr val="2D2E3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very minor changes in wording or in diagrammatic features</a:t>
            </a:r>
          </a:p>
          <a:p>
            <a:pPr lvl="1">
              <a:lnSpc>
                <a:spcPct val="120000"/>
              </a:lnSpc>
            </a:pPr>
            <a:r>
              <a:rPr lang="en-US" sz="2000" b="0" i="0" dirty="0">
                <a:solidFill>
                  <a:srgbClr val="2D2E3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including diverse potentially distracting features</a:t>
            </a:r>
          </a:p>
          <a:p>
            <a:pPr algn="l">
              <a:lnSpc>
                <a:spcPct val="120000"/>
              </a:lnSpc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Sample size ranged from 320-550 (varied by problem)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these sample sizes, differences in correct-response rates ≈15% or greater are statistically significant, generally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&lt;0.001 and effect size &gt; 0.3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Interview data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: Interviews</a:t>
            </a:r>
            <a:r>
              <a:rPr lang="en-US" sz="2400" b="0" i="0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 carried out with 17 students (11 introductory; 6 upper-level)</a:t>
            </a:r>
            <a:endParaRPr lang="en-US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ACD5F-6574-41F4-8C91-1102900B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Targeted Concepts (among others)</a:t>
            </a:r>
            <a:br>
              <a:rPr lang="en-US" sz="3600" dirty="0"/>
            </a:b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= internal energy; </a:t>
            </a:r>
            <a:r>
              <a:rPr lang="en-US" sz="2200" i="1" dirty="0"/>
              <a:t>W</a:t>
            </a:r>
            <a:r>
              <a:rPr lang="en-US" sz="2200" dirty="0"/>
              <a:t> = work done </a:t>
            </a:r>
            <a:r>
              <a:rPr lang="en-US" sz="2200" i="1" dirty="0"/>
              <a:t>by</a:t>
            </a:r>
            <a:r>
              <a:rPr lang="en-US" sz="2200" dirty="0"/>
              <a:t> system; </a:t>
            </a:r>
            <a:r>
              <a:rPr lang="en-US" sz="2200" i="1" dirty="0"/>
              <a:t>Q</a:t>
            </a:r>
            <a:r>
              <a:rPr lang="en-US" sz="2200" dirty="0"/>
              <a:t> = heat transfer </a:t>
            </a:r>
            <a:r>
              <a:rPr lang="en-US" sz="2200" i="1" dirty="0"/>
              <a:t>to</a:t>
            </a:r>
            <a:r>
              <a:rPr lang="en-US" sz="2200" dirty="0"/>
              <a:t>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F30C-0AE8-C89E-7107-3EA56919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 of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 is determined</a:t>
            </a:r>
            <a:r>
              <a:rPr lang="en-US" sz="2400" b="0" i="0" u="none" strike="noStrike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whether the product </a:t>
            </a:r>
            <a:r>
              <a:rPr lang="en-US" sz="2400" b="0" i="1" u="none" strike="noStrike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sz="2400" b="0" i="0" u="none" strike="noStrike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increasing or decreasing </a:t>
            </a:r>
            <a:endParaRPr lang="en-US" sz="2400" b="0" i="0" u="none" strike="noStrike" baseline="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positive for an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0A2B0-D8A7-C024-B6E2-4DF9DBCD6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73E7-77FA-E87B-4E41-D110D5E6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Targeted Concepts (among others)</a:t>
            </a:r>
            <a:br>
              <a:rPr lang="en-US" sz="3600" dirty="0"/>
            </a:b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= internal energy; </a:t>
            </a:r>
            <a:r>
              <a:rPr lang="en-US" sz="2200" i="1" dirty="0"/>
              <a:t>W</a:t>
            </a:r>
            <a:r>
              <a:rPr lang="en-US" sz="2200" dirty="0"/>
              <a:t> = work done </a:t>
            </a:r>
            <a:r>
              <a:rPr lang="en-US" sz="2200" i="1" dirty="0"/>
              <a:t>by</a:t>
            </a:r>
            <a:r>
              <a:rPr lang="en-US" sz="2200" dirty="0"/>
              <a:t> system; </a:t>
            </a:r>
            <a:r>
              <a:rPr lang="en-US" sz="2200" i="1" dirty="0"/>
              <a:t>Q</a:t>
            </a:r>
            <a:r>
              <a:rPr lang="en-US" sz="2200" dirty="0"/>
              <a:t> = heat transfer </a:t>
            </a:r>
            <a:r>
              <a:rPr lang="en-US" sz="2200" i="1" dirty="0"/>
              <a:t>to</a:t>
            </a:r>
            <a:r>
              <a:rPr lang="en-US" sz="2200" dirty="0"/>
              <a:t>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F320F-CE06-E34D-21D9-F8AB2A95E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 of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 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determined by whether the product 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increasing or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creasing</a:t>
            </a:r>
          </a:p>
          <a:p>
            <a:pPr>
              <a:spcBef>
                <a:spcPts val="1800"/>
              </a:spcBef>
            </a:pP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positive for an expansion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2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15021-82BE-4526-A382-07E5B271C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B17F7C-F8F6-4784-9EE3-68CBDEC1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102" y="856227"/>
            <a:ext cx="8315752" cy="50770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87D230-C927-4E93-921D-78AB5E505C2F}"/>
              </a:ext>
            </a:extLst>
          </p:cNvPr>
          <p:cNvSpPr/>
          <p:nvPr/>
        </p:nvSpPr>
        <p:spPr>
          <a:xfrm>
            <a:off x="2169862" y="2378616"/>
            <a:ext cx="7641562" cy="48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663E34-5202-4811-FD80-E4795C5EA06D}"/>
              </a:ext>
            </a:extLst>
          </p:cNvPr>
          <p:cNvSpPr txBox="1"/>
          <p:nvPr/>
        </p:nvSpPr>
        <p:spPr>
          <a:xfrm>
            <a:off x="3391988" y="400594"/>
            <a:ext cx="502246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Information provided to students on first page:</a:t>
            </a:r>
          </a:p>
        </p:txBody>
      </p:sp>
    </p:spTree>
    <p:extLst>
      <p:ext uri="{BB962C8B-B14F-4D97-AF65-F5344CB8AC3E}">
        <p14:creationId xmlns:p14="http://schemas.microsoft.com/office/powerpoint/2010/main" val="14659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0092CE-35C6-6ABF-FA67-E02E83FC7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3" y="141205"/>
            <a:ext cx="7829952" cy="1390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B0C4C0-73AD-9BB4-2053-22D2E7205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8" y="1845996"/>
            <a:ext cx="4172164" cy="2971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D7A3E0-1010-318D-C29A-5BC5C9666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804" y="1539280"/>
            <a:ext cx="8172870" cy="1933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055D9B-B0E8-F542-336E-B9863E817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289" y="4215069"/>
            <a:ext cx="7744223" cy="17526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D728B8-28F7-73E2-ACD1-F46D1523D6AC}"/>
              </a:ext>
            </a:extLst>
          </p:cNvPr>
          <p:cNvSpPr txBox="1"/>
          <p:nvPr/>
        </p:nvSpPr>
        <p:spPr>
          <a:xfrm>
            <a:off x="4121952" y="3429000"/>
            <a:ext cx="6783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 (b); temperature increases so internal energy increases.</a:t>
            </a:r>
          </a:p>
          <a:p>
            <a:r>
              <a:rPr lang="en-US" dirty="0">
                <a:solidFill>
                  <a:srgbClr val="0070C0"/>
                </a:solidFill>
              </a:rPr>
              <a:t>Correct-response rate; Calculus-based:  76%; Algebra-based: 81%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83736-805F-8CC1-6E6B-C3ECFB4EC43C}"/>
              </a:ext>
            </a:extLst>
          </p:cNvPr>
          <p:cNvSpPr txBox="1"/>
          <p:nvPr/>
        </p:nvSpPr>
        <p:spPr>
          <a:xfrm>
            <a:off x="4230462" y="5985251"/>
            <a:ext cx="6783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 (c); temperature decreases so internal energy decreases.</a:t>
            </a:r>
          </a:p>
          <a:p>
            <a:r>
              <a:rPr lang="en-US" dirty="0">
                <a:solidFill>
                  <a:srgbClr val="0070C0"/>
                </a:solidFill>
              </a:rPr>
              <a:t>Correct-response rate; Calculus-based:  58%; Algebra-based: 55%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55575-735D-2B30-D4DF-CECBF33DE12E}"/>
              </a:ext>
            </a:extLst>
          </p:cNvPr>
          <p:cNvSpPr txBox="1"/>
          <p:nvPr/>
        </p:nvSpPr>
        <p:spPr>
          <a:xfrm>
            <a:off x="74815" y="6167298"/>
            <a:ext cx="422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solidFill>
                  <a:srgbClr val="FF0000"/>
                </a:solidFill>
              </a:rPr>
              <a:t>Many </a:t>
            </a:r>
            <a:r>
              <a:rPr lang="en-US" b="1" i="1" dirty="0">
                <a:solidFill>
                  <a:srgbClr val="FF0000"/>
                </a:solidFill>
              </a:rPr>
              <a:t>more errors on #34 (Process 2)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5ABE2C-778E-8408-29E5-F0337869E023}"/>
              </a:ext>
            </a:extLst>
          </p:cNvPr>
          <p:cNvSpPr/>
          <p:nvPr/>
        </p:nvSpPr>
        <p:spPr>
          <a:xfrm>
            <a:off x="5440680" y="1948542"/>
            <a:ext cx="785949" cy="230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B0D426-82E0-E714-8DBF-31D50B5A187B}"/>
              </a:ext>
            </a:extLst>
          </p:cNvPr>
          <p:cNvSpPr/>
          <p:nvPr/>
        </p:nvSpPr>
        <p:spPr>
          <a:xfrm>
            <a:off x="635726" y="3703320"/>
            <a:ext cx="979714" cy="19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898B88-3451-678B-5EBC-7A93C0AF5FA9}"/>
              </a:ext>
            </a:extLst>
          </p:cNvPr>
          <p:cNvSpPr/>
          <p:nvPr/>
        </p:nvSpPr>
        <p:spPr>
          <a:xfrm>
            <a:off x="5521235" y="4557171"/>
            <a:ext cx="768531" cy="19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1FBEE7-BE8B-8171-ECA2-BE678D946610}"/>
              </a:ext>
            </a:extLst>
          </p:cNvPr>
          <p:cNvSpPr/>
          <p:nvPr/>
        </p:nvSpPr>
        <p:spPr>
          <a:xfrm>
            <a:off x="2852058" y="2146662"/>
            <a:ext cx="829491" cy="455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9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01E7C-EBB5-D0A7-180B-DCFBA8BB2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C5B216-385F-47C5-FBE9-4F9AF9E9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8" y="1845996"/>
            <a:ext cx="4172164" cy="2971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8C834D-1343-39EE-CA59-E933B3629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128" y="4337855"/>
            <a:ext cx="7744223" cy="17526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EE4833-8518-3F2D-947A-72EF76685EF7}"/>
              </a:ext>
            </a:extLst>
          </p:cNvPr>
          <p:cNvSpPr txBox="1"/>
          <p:nvPr/>
        </p:nvSpPr>
        <p:spPr>
          <a:xfrm>
            <a:off x="3971914" y="6107497"/>
            <a:ext cx="6783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 (c); temperature decreases so internal energy decreases.</a:t>
            </a:r>
          </a:p>
          <a:p>
            <a:r>
              <a:rPr lang="en-US" dirty="0">
                <a:solidFill>
                  <a:srgbClr val="0070C0"/>
                </a:solidFill>
              </a:rPr>
              <a:t>Correct-response rate; Calculus-based:  58%; Algebra-based: 55%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C185B-48D7-D6D0-BCF7-396FFC23D5B4}"/>
              </a:ext>
            </a:extLst>
          </p:cNvPr>
          <p:cNvSpPr txBox="1"/>
          <p:nvPr/>
        </p:nvSpPr>
        <p:spPr>
          <a:xfrm>
            <a:off x="4096524" y="1117328"/>
            <a:ext cx="7744223" cy="313932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Interviews: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3 of 6 students who gave incorrect answer on #34 (Process 2) argued “Work done is negative so internal energy will increase”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This would be true for an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adiabatic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 process; however, students have completely ignored the role of heat transfer (Q &lt; 0 in this case).</a:t>
            </a:r>
          </a:p>
          <a:p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Students were distracted by work considerations; this was also true for Process 1 (zero work) but not, apparently, to the same degree as in Process 2.</a:t>
            </a:r>
          </a:p>
          <a:p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The salience of the negative-work feature in Process 2 seems to have played a key role in students’ thinking.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7E92F-7D6C-8722-FD3D-A38D444E0BA9}"/>
              </a:ext>
            </a:extLst>
          </p:cNvPr>
          <p:cNvSpPr txBox="1"/>
          <p:nvPr/>
        </p:nvSpPr>
        <p:spPr>
          <a:xfrm>
            <a:off x="864107" y="324060"/>
            <a:ext cx="1049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Why did students make significantly more errors on #34?</a:t>
            </a:r>
          </a:p>
        </p:txBody>
      </p:sp>
    </p:spTree>
    <p:extLst>
      <p:ext uri="{BB962C8B-B14F-4D97-AF65-F5344CB8AC3E}">
        <p14:creationId xmlns:p14="http://schemas.microsoft.com/office/powerpoint/2010/main" val="8118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AA18A7-82E4-4020-2F93-53249CFF627C}"/>
              </a:ext>
            </a:extLst>
          </p:cNvPr>
          <p:cNvSpPr txBox="1"/>
          <p:nvPr/>
        </p:nvSpPr>
        <p:spPr>
          <a:xfrm>
            <a:off x="1432560" y="2186580"/>
            <a:ext cx="88152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use of a horizontal arrow on a </a:t>
            </a:r>
            <a:r>
              <a:rPr lang="en-US" sz="2800" i="1" dirty="0"/>
              <a:t>PV</a:t>
            </a:r>
            <a:r>
              <a:rPr lang="en-US" sz="2800" dirty="0"/>
              <a:t> diagram (instead of an arrow pointed straight up) lured some students into unproductive considerations regarding </a:t>
            </a:r>
            <a:r>
              <a:rPr lang="en-US" sz="2800" i="1" dirty="0"/>
              <a:t>work</a:t>
            </a:r>
            <a:r>
              <a:rPr lang="en-US" sz="2800" dirty="0"/>
              <a:t>, lowering the correct-response rate by 18-26%.</a:t>
            </a:r>
          </a:p>
        </p:txBody>
      </p:sp>
    </p:spTree>
    <p:extLst>
      <p:ext uri="{BB962C8B-B14F-4D97-AF65-F5344CB8AC3E}">
        <p14:creationId xmlns:p14="http://schemas.microsoft.com/office/powerpoint/2010/main" val="179157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1245</Words>
  <Application>Microsoft Office PowerPoint</Application>
  <PresentationFormat>Widescreen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Jost</vt:lpstr>
      <vt:lpstr>Wingdings</vt:lpstr>
      <vt:lpstr>Office Theme</vt:lpstr>
      <vt:lpstr>Problem-property dependence of students' responses to thermodynamics problems </vt:lpstr>
      <vt:lpstr>PowerPoint Presentation</vt:lpstr>
      <vt:lpstr>Exploring students’ thinking when solving thermodynamics problems</vt:lpstr>
      <vt:lpstr>Targeted Concepts (among others) (E= internal energy; W = work done by system; Q = heat transfer to system)</vt:lpstr>
      <vt:lpstr>Targeted Concepts (among others) (E= internal energy; W = work done by system; Q = heat transfer to system)</vt:lpstr>
      <vt:lpstr>PowerPoint Presentation</vt:lpstr>
      <vt:lpstr>PowerPoint Presentation</vt:lpstr>
      <vt:lpstr>PowerPoint Presentation</vt:lpstr>
      <vt:lpstr>PowerPoint Presentation</vt:lpstr>
      <vt:lpstr>Targeted Concepts (among others) (E= internal energy; W = work done by system; Q = heat transfer to system)</vt:lpstr>
      <vt:lpstr>PowerPoint Presentation</vt:lpstr>
      <vt:lpstr>PowerPoint Presentation</vt:lpstr>
      <vt:lpstr>PowerPoint Presentation</vt:lpstr>
      <vt:lpstr>Targeted Concepts (among others) (E= internal energy; W = work done by system; Q = heat transfer to system)</vt:lpstr>
      <vt:lpstr>PowerPoint Presentation</vt:lpstr>
      <vt:lpstr>PowerPoint Presentation</vt:lpstr>
      <vt:lpstr>PowerPoint Presentation</vt:lpstr>
      <vt:lpstr>PowerPoint Presentation</vt:lpstr>
      <vt:lpstr>General Findings</vt:lpstr>
      <vt:lpstr>What makes a problem hard(er)?</vt:lpstr>
      <vt:lpstr>Implications of Findings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Meltzer</dc:creator>
  <cp:lastModifiedBy>David Meltzer</cp:lastModifiedBy>
  <cp:revision>60</cp:revision>
  <dcterms:created xsi:type="dcterms:W3CDTF">2025-03-15T22:30:29Z</dcterms:created>
  <dcterms:modified xsi:type="dcterms:W3CDTF">2025-08-05T03:27:55Z</dcterms:modified>
</cp:coreProperties>
</file>