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81" r:id="rId4"/>
    <p:sldId id="266" r:id="rId5"/>
    <p:sldId id="270" r:id="rId6"/>
    <p:sldId id="277" r:id="rId7"/>
    <p:sldId id="261" r:id="rId8"/>
    <p:sldId id="278" r:id="rId9"/>
    <p:sldId id="271" r:id="rId10"/>
    <p:sldId id="1002" r:id="rId11"/>
    <p:sldId id="262" r:id="rId12"/>
    <p:sldId id="282" r:id="rId13"/>
    <p:sldId id="276" r:id="rId14"/>
    <p:sldId id="591" r:id="rId15"/>
    <p:sldId id="964" r:id="rId16"/>
    <p:sldId id="963" r:id="rId17"/>
    <p:sldId id="954" r:id="rId18"/>
    <p:sldId id="955" r:id="rId19"/>
    <p:sldId id="811" r:id="rId20"/>
    <p:sldId id="846" r:id="rId21"/>
    <p:sldId id="956" r:id="rId22"/>
    <p:sldId id="812" r:id="rId23"/>
    <p:sldId id="968" r:id="rId24"/>
    <p:sldId id="953" r:id="rId25"/>
    <p:sldId id="100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B9D8D-5A38-4567-8161-1B570A87DDF1}" v="1" dt="2026-01-17T14:03:08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eltzer" userId="757cb4642dedf08b" providerId="LiveId" clId="{A5163D0F-C269-47D3-9486-F5B70D692D68}"/>
    <pc:docChg chg="custSel modSld">
      <pc:chgData name="David Meltzer" userId="757cb4642dedf08b" providerId="LiveId" clId="{A5163D0F-C269-47D3-9486-F5B70D692D68}" dt="2026-01-17T18:23:43.164" v="5" actId="6549"/>
      <pc:docMkLst>
        <pc:docMk/>
      </pc:docMkLst>
      <pc:sldChg chg="modSp mod modAnim">
        <pc:chgData name="David Meltzer" userId="757cb4642dedf08b" providerId="LiveId" clId="{A5163D0F-C269-47D3-9486-F5B70D692D68}" dt="2026-01-17T18:23:43.164" v="5" actId="6549"/>
        <pc:sldMkLst>
          <pc:docMk/>
          <pc:sldMk cId="2145053469" sldId="281"/>
        </pc:sldMkLst>
        <pc:spChg chg="mod">
          <ac:chgData name="David Meltzer" userId="757cb4642dedf08b" providerId="LiveId" clId="{A5163D0F-C269-47D3-9486-F5B70D692D68}" dt="2026-01-17T18:23:43.164" v="5" actId="6549"/>
          <ac:spMkLst>
            <pc:docMk/>
            <pc:sldMk cId="2145053469" sldId="281"/>
            <ac:spMk id="3" creationId="{A238C7CD-65BF-C3D5-12D5-4E8B65EB38A3}"/>
          </ac:spMkLst>
        </pc:spChg>
      </pc:sldChg>
      <pc:sldChg chg="modSp">
        <pc:chgData name="David Meltzer" userId="757cb4642dedf08b" providerId="LiveId" clId="{A5163D0F-C269-47D3-9486-F5B70D692D68}" dt="2026-01-17T14:03:08.947" v="0" actId="114"/>
        <pc:sldMkLst>
          <pc:docMk/>
          <pc:sldMk cId="2670999553" sldId="968"/>
        </pc:sldMkLst>
        <pc:spChg chg="mod">
          <ac:chgData name="David Meltzer" userId="757cb4642dedf08b" providerId="LiveId" clId="{A5163D0F-C269-47D3-9486-F5B70D692D68}" dt="2026-01-17T14:03:08.947" v="0" actId="114"/>
          <ac:spMkLst>
            <pc:docMk/>
            <pc:sldMk cId="2670999553" sldId="968"/>
            <ac:spMk id="2" creationId="{06BE034A-E6FA-4F5C-833F-094CBAECCD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D042-7877-194B-56A4-B2978C39A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AE52-9955-33BF-FA3C-06110D731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9253E-9F7E-5D45-775C-3A1C23A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14E2-A222-8436-A8A6-58988438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5329-2D1F-C8FE-2DA0-7DF90BE2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AD2C-EA21-4A65-801A-96DF9D2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EC871-A82B-E58B-E682-DF926A0A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B828-8301-58E8-FED9-B58D3F0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FFAD-C883-BB10-9A35-902405E1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077C-E27F-78A4-C014-5CAC8B5A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E7B1C-85D9-4BE2-5760-198793EF6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5C33F-1BD4-9847-BC4F-833D10B1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F730-AE9F-E6AD-9617-35A41EE6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BF99-76FB-CD3B-3561-4D563FB2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1108-2152-673D-ABE0-62FB564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81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6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972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51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50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13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6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65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36D-A724-46D4-7E1C-15C76D5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896C-F884-CFAA-74A1-B6778523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7E7D-55A4-8187-C55C-9AE2EE78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6473-67EA-2292-BF77-49998FB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A150-5120-1C45-DFCA-20ED71B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59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799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0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0D0F-A317-2FA7-14A3-C26ECCE0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5544-31EE-14CB-5B65-3E7A3924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EE27-DFFC-E9F6-EEA1-500887A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2F55-2521-51CD-5EDA-8EF9B08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BE77-2CDC-DE89-5DA7-82E62271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9F97-5EA2-01E5-08C5-5CF4B9A3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C1DC-C383-475C-0C37-B4188030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4C3E-E06C-26F2-4809-B705077EE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6BC6-DE77-8EBE-4C92-12207A1F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A663E-42DE-A58F-3BA5-13E28DB6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F916-4B68-183B-0BFC-520F0CA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EF94-216E-E30F-D52A-8D632CD4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BAE3-9FD3-55B9-F4D8-3A887761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EFE8A-9509-1F8F-7A44-6B6265DC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B0A66-450B-D987-9AFA-49FAA8E3B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4DD12-2832-32F3-81A7-252F236C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48A8F-ACE9-A2E3-5A0C-06001F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CF32D-E89C-31B8-ADED-C55107FA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65C21-7495-A147-1C34-43A902C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C6B0-2FDE-ECF9-8DC9-A4AD69BC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A9303-D283-BFA8-27E2-7189315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F2F54-9F66-346A-147F-752D554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6110-ADE2-9867-0971-769DD7B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8AC3C-8E7F-000E-6BD1-DA53CF6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0B60-CAEE-FF21-8DE4-03B4DA0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42932-727D-E7DA-CFAD-3DF5F76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3A2B-892B-D8F2-93DA-0E481EA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A7D0-DA4D-8D1A-7D4C-DA72B10E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78243-6034-BE91-D49E-77285E94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2C773-533E-5A81-A949-DCB26C9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EFC8-4EB6-BE0A-3CCA-6AA3C28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85C7-F3FB-DB86-66EB-BD003E3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484A-FF80-E495-226D-BF51584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F6470-C45B-BB7A-2A00-533B7E6C8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31CA4-2AF5-D1E8-C31E-15B8DACE6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8E67D-FC1F-9923-7502-775487B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B4A4-B45E-CF58-A9BF-9D918BB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77F6-49EA-633A-F9AB-F0B354B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CB4AA-C636-A09F-3B3B-80B7BB4D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31AF-1984-DD52-40E3-B534A6A3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FA7D-F0D5-4A40-2A4D-1DF47AE8E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F8E97-186F-4F92-B5D0-8C0BFA9EABE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99D8-BB42-A945-B5A1-258AA6A7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4563-4BB9-BF1B-8D9C-1F8CB65A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32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779E-E30A-5F39-657A-61CB33E7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17" y="1122363"/>
            <a:ext cx="10843219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makes a physics problem hard? Research on problem difficulty</a:t>
            </a:r>
            <a:br>
              <a:rPr lang="en-US" b="1" i="0" dirty="0">
                <a:effectLst/>
                <a:latin typeface="Jos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6B8D-2419-1173-00D1-BD1A90612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8845"/>
            <a:ext cx="9144000" cy="3485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E. Meltzer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739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42943-5165-DD22-F5C4-0BD60A9F7194}"/>
              </a:ext>
            </a:extLst>
          </p:cNvPr>
          <p:cNvGrpSpPr/>
          <p:nvPr/>
        </p:nvGrpSpPr>
        <p:grpSpPr>
          <a:xfrm>
            <a:off x="326026" y="2847119"/>
            <a:ext cx="8180155" cy="2537397"/>
            <a:chOff x="421378" y="644604"/>
            <a:chExt cx="8180155" cy="2537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A7754A-E83F-84F8-D3D6-328BAAC30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78" y="644604"/>
              <a:ext cx="7868054" cy="6763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E9EBE9-C33B-60C4-5D0E-86DF841B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51" y="1419785"/>
              <a:ext cx="7915682" cy="1762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E33299-FA2D-89BF-B230-E656239D29B7}"/>
              </a:ext>
            </a:extLst>
          </p:cNvPr>
          <p:cNvGrpSpPr/>
          <p:nvPr/>
        </p:nvGrpSpPr>
        <p:grpSpPr>
          <a:xfrm>
            <a:off x="0" y="291571"/>
            <a:ext cx="8577622" cy="2405136"/>
            <a:chOff x="195173" y="3673987"/>
            <a:chExt cx="8577622" cy="2405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53ACC4-3175-6B5B-7716-EB46B4DF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73" y="3673987"/>
              <a:ext cx="8220497" cy="61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89B7BC-1902-B6F2-8A90-2BC6ECFE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31" y="4393111"/>
              <a:ext cx="8058564" cy="168601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2D26CF-97F1-3688-26E9-20D7BF725FB4}"/>
              </a:ext>
            </a:extLst>
          </p:cNvPr>
          <p:cNvSpPr/>
          <p:nvPr/>
        </p:nvSpPr>
        <p:spPr>
          <a:xfrm>
            <a:off x="1358369" y="1596573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EDD35-742B-B5A4-F49B-2D2734D4DF5A}"/>
              </a:ext>
            </a:extLst>
          </p:cNvPr>
          <p:cNvSpPr/>
          <p:nvPr/>
        </p:nvSpPr>
        <p:spPr>
          <a:xfrm>
            <a:off x="1358369" y="4254426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881A5-C026-7E27-4479-743CAE42FEC8}"/>
              </a:ext>
            </a:extLst>
          </p:cNvPr>
          <p:cNvSpPr txBox="1"/>
          <p:nvPr/>
        </p:nvSpPr>
        <p:spPr>
          <a:xfrm>
            <a:off x="5963974" y="1447077"/>
            <a:ext cx="443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65%; Algebra-based: 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93329-53D2-F799-454D-E7D1A177A030}"/>
              </a:ext>
            </a:extLst>
          </p:cNvPr>
          <p:cNvSpPr txBox="1"/>
          <p:nvPr/>
        </p:nvSpPr>
        <p:spPr>
          <a:xfrm>
            <a:off x="5869991" y="41543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54%; Algebra-based: 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C000D-AE42-26DE-20B6-B5B74A3C160B}"/>
              </a:ext>
            </a:extLst>
          </p:cNvPr>
          <p:cNvSpPr txBox="1"/>
          <p:nvPr/>
        </p:nvSpPr>
        <p:spPr>
          <a:xfrm>
            <a:off x="5097047" y="2205638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11%; Algebra-based: 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F4043-EFB9-D7B8-58D2-CE7BD87DC59B}"/>
              </a:ext>
            </a:extLst>
          </p:cNvPr>
          <p:cNvSpPr txBox="1"/>
          <p:nvPr/>
        </p:nvSpPr>
        <p:spPr>
          <a:xfrm>
            <a:off x="5003051" y="497494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19%; Algebra-based: 27%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44A99-59C8-158C-1928-95931DD25C77}"/>
              </a:ext>
            </a:extLst>
          </p:cNvPr>
          <p:cNvSpPr/>
          <p:nvPr/>
        </p:nvSpPr>
        <p:spPr>
          <a:xfrm>
            <a:off x="4685210" y="366326"/>
            <a:ext cx="896983" cy="24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E2075-F8D0-4253-71AC-4B723F614905}"/>
              </a:ext>
            </a:extLst>
          </p:cNvPr>
          <p:cNvSpPr/>
          <p:nvPr/>
        </p:nvSpPr>
        <p:spPr>
          <a:xfrm>
            <a:off x="618307" y="3244906"/>
            <a:ext cx="896983" cy="24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2D3A4-F00A-9A3D-1DB6-437CF0BA0C53}"/>
              </a:ext>
            </a:extLst>
          </p:cNvPr>
          <p:cNvSpPr txBox="1"/>
          <p:nvPr/>
        </p:nvSpPr>
        <p:spPr>
          <a:xfrm>
            <a:off x="10367825" y="3923998"/>
            <a:ext cx="154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Lower correct-response rate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852C37D-0A77-933A-F54B-2C9181DF5DB4}"/>
              </a:ext>
            </a:extLst>
          </p:cNvPr>
          <p:cNvSpPr/>
          <p:nvPr/>
        </p:nvSpPr>
        <p:spPr>
          <a:xfrm>
            <a:off x="10544401" y="4541750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8AB71-3416-B8AD-F289-12B184A9883D}"/>
              </a:ext>
            </a:extLst>
          </p:cNvPr>
          <p:cNvSpPr txBox="1"/>
          <p:nvPr/>
        </p:nvSpPr>
        <p:spPr>
          <a:xfrm>
            <a:off x="10367825" y="5618396"/>
            <a:ext cx="135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More W = 0 responses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D7DC62E2-4F66-FD17-2577-2E8E853EE1A7}"/>
              </a:ext>
            </a:extLst>
          </p:cNvPr>
          <p:cNvSpPr/>
          <p:nvPr/>
        </p:nvSpPr>
        <p:spPr>
          <a:xfrm>
            <a:off x="10532925" y="5334073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F627C-D99B-A7AE-DE59-5189C47025B0}"/>
              </a:ext>
            </a:extLst>
          </p:cNvPr>
          <p:cNvSpPr txBox="1"/>
          <p:nvPr/>
        </p:nvSpPr>
        <p:spPr>
          <a:xfrm>
            <a:off x="4491532" y="5902786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≈300 for each class]</a:t>
            </a:r>
          </a:p>
        </p:txBody>
      </p:sp>
    </p:spTree>
    <p:extLst>
      <p:ext uri="{BB962C8B-B14F-4D97-AF65-F5344CB8AC3E}">
        <p14:creationId xmlns:p14="http://schemas.microsoft.com/office/powerpoint/2010/main" val="41597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4" grpId="0" animBg="1"/>
      <p:bldP spid="6" grpId="0" animBg="1"/>
      <p:bldP spid="14" grpId="0"/>
      <p:bldP spid="21" grpId="0" animBg="1"/>
      <p:bldP spid="22" grpId="0"/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9852-4D98-603A-95AE-48FE2E1D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DB1293-2B48-B03D-63E4-6322B872C334}"/>
              </a:ext>
            </a:extLst>
          </p:cNvPr>
          <p:cNvGrpSpPr/>
          <p:nvPr/>
        </p:nvGrpSpPr>
        <p:grpSpPr>
          <a:xfrm>
            <a:off x="326026" y="2847119"/>
            <a:ext cx="8180155" cy="2537397"/>
            <a:chOff x="421378" y="644604"/>
            <a:chExt cx="8180155" cy="2537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2B13AC-033E-9088-AF53-E1BBDBF28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78" y="644604"/>
              <a:ext cx="7868054" cy="6763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05A558-6781-1CB9-2500-2D4EE16A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51" y="1419785"/>
              <a:ext cx="7915682" cy="1762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ACCE8F-6F71-57EB-DE3C-DE4479148D20}"/>
              </a:ext>
            </a:extLst>
          </p:cNvPr>
          <p:cNvGrpSpPr/>
          <p:nvPr/>
        </p:nvGrpSpPr>
        <p:grpSpPr>
          <a:xfrm>
            <a:off x="0" y="291571"/>
            <a:ext cx="8577622" cy="2405136"/>
            <a:chOff x="195173" y="3673987"/>
            <a:chExt cx="8577622" cy="2405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923144-D734-C39A-B9C0-506CA624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73" y="3673987"/>
              <a:ext cx="8220497" cy="61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846E5C-2385-A956-D0F1-C3D8C17D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31" y="4393111"/>
              <a:ext cx="8058564" cy="168601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927654-08DC-C39E-3C55-2FCFABBA9674}"/>
              </a:ext>
            </a:extLst>
          </p:cNvPr>
          <p:cNvSpPr txBox="1"/>
          <p:nvPr/>
        </p:nvSpPr>
        <p:spPr>
          <a:xfrm>
            <a:off x="5963974" y="1447077"/>
            <a:ext cx="443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65%; Algebra-based: 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B222E-D901-E6B3-961B-FE358563C225}"/>
              </a:ext>
            </a:extLst>
          </p:cNvPr>
          <p:cNvSpPr txBox="1"/>
          <p:nvPr/>
        </p:nvSpPr>
        <p:spPr>
          <a:xfrm>
            <a:off x="5869991" y="41543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54%; Algebra-based: 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39385-B249-1771-F27D-53A210A6E85F}"/>
              </a:ext>
            </a:extLst>
          </p:cNvPr>
          <p:cNvSpPr txBox="1"/>
          <p:nvPr/>
        </p:nvSpPr>
        <p:spPr>
          <a:xfrm>
            <a:off x="5097047" y="2205638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11%; Algebra-based: 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E2D49-0E2F-F607-E5C4-951367ABB2E7}"/>
              </a:ext>
            </a:extLst>
          </p:cNvPr>
          <p:cNvSpPr txBox="1"/>
          <p:nvPr/>
        </p:nvSpPr>
        <p:spPr>
          <a:xfrm>
            <a:off x="5003051" y="497494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19%; Algebra-based: 27%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6ECEA-060E-37BE-F9DF-A9E69502F98D}"/>
              </a:ext>
            </a:extLst>
          </p:cNvPr>
          <p:cNvSpPr txBox="1"/>
          <p:nvPr/>
        </p:nvSpPr>
        <p:spPr>
          <a:xfrm>
            <a:off x="1423605" y="5761910"/>
            <a:ext cx="780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Work = 0 responses on “reversible adiabatic” expansion question</a:t>
            </a:r>
          </a:p>
          <a:p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Interviews: Most incorrect answers on #3 were justified by Q = 0 arguments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8749FA-1F63-7DE1-108E-92BDF7E0B4D9}"/>
              </a:ext>
            </a:extLst>
          </p:cNvPr>
          <p:cNvSpPr/>
          <p:nvPr/>
        </p:nvSpPr>
        <p:spPr>
          <a:xfrm>
            <a:off x="6442364" y="3043925"/>
            <a:ext cx="1652766" cy="217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47167-BCBF-2ABE-C731-2B9BF030CACD}"/>
              </a:ext>
            </a:extLst>
          </p:cNvPr>
          <p:cNvSpPr/>
          <p:nvPr/>
        </p:nvSpPr>
        <p:spPr>
          <a:xfrm>
            <a:off x="2220686" y="3918857"/>
            <a:ext cx="1611085" cy="28519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5EAF3D-3D7C-A88C-69A0-D5FF03EE1F50}"/>
              </a:ext>
            </a:extLst>
          </p:cNvPr>
          <p:cNvSpPr/>
          <p:nvPr/>
        </p:nvSpPr>
        <p:spPr>
          <a:xfrm>
            <a:off x="3807823" y="366325"/>
            <a:ext cx="851264" cy="2400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B68BD-3F48-25D1-1814-0062649E834A}"/>
              </a:ext>
            </a:extLst>
          </p:cNvPr>
          <p:cNvSpPr txBox="1"/>
          <p:nvPr/>
        </p:nvSpPr>
        <p:spPr>
          <a:xfrm>
            <a:off x="10367825" y="3923998"/>
            <a:ext cx="154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Lower correct-response rate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A299543F-10F0-B0F8-1FE6-EE24DE6F0203}"/>
              </a:ext>
            </a:extLst>
          </p:cNvPr>
          <p:cNvSpPr/>
          <p:nvPr/>
        </p:nvSpPr>
        <p:spPr>
          <a:xfrm>
            <a:off x="10544401" y="4541750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4D31D-2C57-E6AC-ECAC-13B1B1D1A18B}"/>
              </a:ext>
            </a:extLst>
          </p:cNvPr>
          <p:cNvSpPr txBox="1"/>
          <p:nvPr/>
        </p:nvSpPr>
        <p:spPr>
          <a:xfrm>
            <a:off x="10367825" y="5618396"/>
            <a:ext cx="135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More W = 0 responses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51EA140-E3C7-47E2-4B96-E81936D2346F}"/>
              </a:ext>
            </a:extLst>
          </p:cNvPr>
          <p:cNvSpPr/>
          <p:nvPr/>
        </p:nvSpPr>
        <p:spPr>
          <a:xfrm>
            <a:off x="10532925" y="5334073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3B7DB-3172-8215-79E8-F73F2B6A3D77}"/>
              </a:ext>
            </a:extLst>
          </p:cNvPr>
          <p:cNvSpPr txBox="1"/>
          <p:nvPr/>
        </p:nvSpPr>
        <p:spPr>
          <a:xfrm>
            <a:off x="2044338" y="1900646"/>
            <a:ext cx="7744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replacement of the word </a:t>
            </a:r>
            <a:r>
              <a:rPr lang="en-US" sz="2800" i="1" dirty="0">
                <a:solidFill>
                  <a:srgbClr val="FF0000"/>
                </a:solidFill>
              </a:rPr>
              <a:t>isothermal</a:t>
            </a:r>
            <a:r>
              <a:rPr lang="en-US" sz="2800" dirty="0"/>
              <a:t> by the term </a:t>
            </a:r>
            <a:r>
              <a:rPr lang="en-US" sz="2800" i="1" dirty="0">
                <a:solidFill>
                  <a:srgbClr val="FF0000"/>
                </a:solidFill>
              </a:rPr>
              <a:t>reversible adiabatic </a:t>
            </a:r>
            <a:r>
              <a:rPr lang="en-US" sz="2800" dirty="0"/>
              <a:t>lowered the correct-response rate by 11-14%, even though both processes were described as an “expansion.”</a:t>
            </a:r>
          </a:p>
        </p:txBody>
      </p:sp>
    </p:spTree>
    <p:extLst>
      <p:ext uri="{BB962C8B-B14F-4D97-AF65-F5344CB8AC3E}">
        <p14:creationId xmlns:p14="http://schemas.microsoft.com/office/powerpoint/2010/main" val="352697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Symbolic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b="1" i="1" dirty="0"/>
              <a:t>Example </a:t>
            </a:r>
            <a:r>
              <a:rPr lang="en-US" sz="1800" b="1" i="1" dirty="0"/>
              <a:t>[Multiple-choice questions; University of Illinois]:</a:t>
            </a:r>
          </a:p>
          <a:p>
            <a:pPr marL="0" indent="0">
              <a:buNone/>
            </a:pPr>
            <a:r>
              <a:rPr lang="en-US" sz="1800" i="1" dirty="0"/>
              <a:t>Version #1</a:t>
            </a:r>
            <a:r>
              <a:rPr lang="en-US" sz="1800" dirty="0"/>
              <a:t>: A car can go from 0 to 60 m/s in 8 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30 m/s? 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Version #2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A car can go from 0 to 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 in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seconds.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(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/2)? </a:t>
            </a:r>
            <a:endParaRPr lang="en-US" sz="1800" i="1" dirty="0"/>
          </a:p>
          <a:p>
            <a:pPr marL="914400" lvl="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Our results on “stripped-down” versions are analogous, although differences are smaller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4914" y="486240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Much worse!</a:t>
            </a:r>
          </a:p>
        </p:txBody>
      </p:sp>
      <p:sp>
        <p:nvSpPr>
          <p:cNvPr id="8" name="Arrow: Right 7"/>
          <p:cNvSpPr/>
          <p:nvPr/>
        </p:nvSpPr>
        <p:spPr>
          <a:xfrm rot="12889615">
            <a:off x="7507201" y="4784979"/>
            <a:ext cx="624489" cy="252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933CE2A1-D209-4E52-85B1-AEC85DA254F9}"/>
              </a:ext>
            </a:extLst>
          </p:cNvPr>
          <p:cNvSpPr/>
          <p:nvPr/>
        </p:nvSpPr>
        <p:spPr>
          <a:xfrm>
            <a:off x="6187751" y="3736911"/>
            <a:ext cx="1447800" cy="381000"/>
          </a:xfrm>
          <a:prstGeom prst="round1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F4D882B5-2CED-48C6-B1B9-36CC633EEA05}"/>
              </a:ext>
            </a:extLst>
          </p:cNvPr>
          <p:cNvSpPr/>
          <p:nvPr/>
        </p:nvSpPr>
        <p:spPr>
          <a:xfrm>
            <a:off x="5944440" y="4452240"/>
            <a:ext cx="1447800" cy="381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34C98-22CD-48CB-92AF-879D3CA04B98}"/>
              </a:ext>
            </a:extLst>
          </p:cNvPr>
          <p:cNvSpPr txBox="1"/>
          <p:nvPr/>
        </p:nvSpPr>
        <p:spPr>
          <a:xfrm>
            <a:off x="6144347" y="3707368"/>
            <a:ext cx="15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[93% correct]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7D10-5D4F-40AC-9C9D-61A20B2339A0}"/>
              </a:ext>
            </a:extLst>
          </p:cNvPr>
          <p:cNvSpPr txBox="1"/>
          <p:nvPr/>
        </p:nvSpPr>
        <p:spPr>
          <a:xfrm>
            <a:off x="5897786" y="4474427"/>
            <a:ext cx="15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[57% correct]</a:t>
            </a:r>
          </a:p>
        </p:txBody>
      </p:sp>
    </p:spTree>
    <p:extLst>
      <p:ext uri="{BB962C8B-B14F-4D97-AF65-F5344CB8AC3E}">
        <p14:creationId xmlns:p14="http://schemas.microsoft.com/office/powerpoint/2010/main" val="40921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6" grpId="0" animBg="1"/>
      <p:bldP spid="9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36698-2496-4385-9B7A-2728C7FA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29000"/>
            <a:ext cx="5393446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B5C15-A8A1-4180-BC2E-90675E60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595619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56359-68B4-4500-BBCC-41BCB0B800B2}"/>
              </a:ext>
            </a:extLst>
          </p:cNvPr>
          <p:cNvSpPr txBox="1"/>
          <p:nvPr/>
        </p:nvSpPr>
        <p:spPr>
          <a:xfrm>
            <a:off x="3048000" y="462501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Numeric version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621B5E1-6102-4B7E-B5CC-F07790288D2C}"/>
              </a:ext>
            </a:extLst>
          </p:cNvPr>
          <p:cNvSpPr/>
          <p:nvPr/>
        </p:nvSpPr>
        <p:spPr>
          <a:xfrm>
            <a:off x="3352800" y="1219200"/>
            <a:ext cx="809254" cy="369332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AEAA2-402C-4ED2-9829-8706D401BE4A}"/>
              </a:ext>
            </a:extLst>
          </p:cNvPr>
          <p:cNvSpPr txBox="1"/>
          <p:nvPr/>
        </p:nvSpPr>
        <p:spPr>
          <a:xfrm>
            <a:off x="4412388" y="121091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Symbolic version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2C78EDB3-F725-45B6-9510-43716BEC3D19}"/>
              </a:ext>
            </a:extLst>
          </p:cNvPr>
          <p:cNvSpPr/>
          <p:nvPr/>
        </p:nvSpPr>
        <p:spPr>
          <a:xfrm rot="10800000">
            <a:off x="4993440" y="4625010"/>
            <a:ext cx="809254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6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6896-5058-40C7-90A5-E6B5CE110D80}"/>
              </a:ext>
            </a:extLst>
          </p:cNvPr>
          <p:cNvSpPr txBox="1"/>
          <p:nvPr/>
        </p:nvSpPr>
        <p:spPr>
          <a:xfrm>
            <a:off x="2057400" y="60960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Symbolic version:                                     Numeric version: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9D358-EE69-44F3-BBE3-8287715F05B4}"/>
              </a:ext>
            </a:extLst>
          </p:cNvPr>
          <p:cNvSpPr/>
          <p:nvPr/>
        </p:nvSpPr>
        <p:spPr>
          <a:xfrm>
            <a:off x="4114800" y="607943"/>
            <a:ext cx="914400" cy="45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9CE02-5B72-4530-9D06-037811B5B788}"/>
              </a:ext>
            </a:extLst>
          </p:cNvPr>
          <p:cNvSpPr/>
          <p:nvPr/>
        </p:nvSpPr>
        <p:spPr>
          <a:xfrm>
            <a:off x="8229600" y="565666"/>
            <a:ext cx="9144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548DA-7E57-4B2D-8D13-177984FC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8126"/>
            <a:ext cx="12192000" cy="57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244742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lang="en-US" altLang="en-US" sz="24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algebra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244742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lang="en-US" altLang="en-US" sz="24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algebra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372)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0952-2DFC-D47B-7458-FCB2E9FF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72F2-7F29-19A0-3B6B-84829EBC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5" y="23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makes a problem hard(er)?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C7CD-65BF-C3D5-12D5-4E8B65EB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5" y="1242150"/>
            <a:ext cx="10826931" cy="5376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of potentially misleading/distracting diagrammatic elements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Inclusion of (potentially misleading) irrelevant or redundant information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Use of symbols in place of numbers (e.g., </a:t>
            </a:r>
            <a:r>
              <a:rPr lang="en-US" i="1" dirty="0"/>
              <a:t>m</a:t>
            </a:r>
            <a:r>
              <a:rPr lang="en-US" dirty="0"/>
              <a:t> or </a:t>
            </a:r>
            <a:r>
              <a:rPr lang="el-GR" i="1" dirty="0"/>
              <a:t>μ</a:t>
            </a:r>
            <a:r>
              <a:rPr lang="en-US" dirty="0"/>
              <a:t> for </a:t>
            </a:r>
            <a:r>
              <a:rPr lang="en-US" i="1" dirty="0"/>
              <a:t>mass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Multiple relevant factors or variables in same problem (e.g.,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Dependence on or use of unfamiliar or subtle assumptions or terms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e.g., </a:t>
            </a:r>
            <a:r>
              <a:rPr lang="en-US" i="1" dirty="0"/>
              <a:t>adiabatic</a:t>
            </a:r>
            <a:r>
              <a:rPr lang="en-US" dirty="0"/>
              <a:t>, </a:t>
            </a:r>
            <a:r>
              <a:rPr lang="en-US" i="1" dirty="0"/>
              <a:t>thermal reservoir</a:t>
            </a:r>
            <a:r>
              <a:rPr lang="en-US" dirty="0"/>
              <a:t>, </a:t>
            </a:r>
            <a:r>
              <a:rPr lang="en-US" i="1" dirty="0"/>
              <a:t>quasi-static</a:t>
            </a:r>
            <a:r>
              <a:rPr lang="en-US" dirty="0"/>
              <a:t>, </a:t>
            </a:r>
            <a:r>
              <a:rPr lang="en-US" i="1" dirty="0"/>
              <a:t>reversible, spontaneous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FAEAF-69A7-4A9E-BA5A-00D9FAB1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11887200" cy="5511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408DD-774B-45D4-9A22-B75CF7B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2957"/>
            <a:ext cx="1524132" cy="1333616"/>
          </a:xfrm>
          <a:prstGeom prst="rect">
            <a:avLst/>
          </a:prstGeom>
          <a:solidFill>
            <a:schemeClr val="bg1"/>
          </a:solidFill>
          <a:ln w="1016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FFFEC-5F19-4488-8FC7-CC7A7FE2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1061"/>
            <a:ext cx="1760373" cy="129551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2432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Conclusion: </a:t>
            </a:r>
            <a:br>
              <a:rPr lang="en-US" sz="3600" dirty="0"/>
            </a:br>
            <a:r>
              <a:rPr lang="en-US" sz="3600" dirty="0"/>
              <a:t>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lowered correct-response rates by </a:t>
            </a:r>
            <a:r>
              <a:rPr lang="en-US" sz="2800" dirty="0"/>
              <a:t>≈25%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034A-E6FA-4F5C-833F-094CBAE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9144000" cy="1143000"/>
          </a:xfrm>
        </p:spPr>
        <p:txBody>
          <a:bodyPr/>
          <a:lstStyle/>
          <a:p>
            <a:r>
              <a:rPr lang="en-US" sz="3600" dirty="0"/>
              <a:t>Confusion can result from the </a:t>
            </a:r>
            <a:r>
              <a:rPr lang="en-US" sz="3600" i="1" dirty="0"/>
              <a:t>nature</a:t>
            </a:r>
            <a:r>
              <a:rPr lang="en-US" sz="3600" dirty="0"/>
              <a:t> of the symbols themselves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59A13-6021-42FE-97E7-B14150DC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2492353"/>
            <a:ext cx="2819399" cy="1625600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7D72F-78D3-4167-8A44-C18AFBA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73889"/>
            <a:ext cx="2900377" cy="1717111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0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(Total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&gt; 1000)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39389-733C-4F26-BAAF-EBDFF41EA178}"/>
              </a:ext>
            </a:extLst>
          </p:cNvPr>
          <p:cNvSpPr/>
          <p:nvPr/>
        </p:nvSpPr>
        <p:spPr>
          <a:xfrm>
            <a:off x="6629400" y="1810623"/>
            <a:ext cx="4419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4DAE3-EFDA-4E0B-9E03-5B2BE59FDA97}"/>
              </a:ext>
            </a:extLst>
          </p:cNvPr>
          <p:cNvSpPr/>
          <p:nvPr/>
        </p:nvSpPr>
        <p:spPr>
          <a:xfrm>
            <a:off x="5151282" y="4191000"/>
            <a:ext cx="14781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62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(Total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&gt; 1000)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FB30-C941-A40C-8EF4-59472622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Implications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A91B-52CA-D342-C423-0C12E087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4" y="1825625"/>
            <a:ext cx="1072056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Minor changes to problem properties can lead to vastly different correct-  response rates.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specific elements of diagrams or terminology can divert students into long chains of unproductive reasoning.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symbols instead of numbers, or use of unfamiliar symbols, can significantly degrade student performance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Focused instructional guidance may be needed to aid students in addressing these challenges.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DEA63-2883-8F1B-1846-C23EA02B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47" y="1802338"/>
            <a:ext cx="8480182" cy="28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040C-12B6-E62C-A30E-64E0E96D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999C-6394-91E2-FF4C-775C5742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465D-89E0-DDD5-88C4-D78C26E3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  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D367F-BDD0-BB81-C692-566B2615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9342-A89A-B1CE-56B6-70FA9828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37A52-DB43-777E-72AB-0C907240B5D5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C8DEB-1D24-CFF3-9288-4A7A1CB114A8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4314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67C9D-0330-AA8C-C40A-51C807E0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5" y="390709"/>
            <a:ext cx="5892040" cy="316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487AA-70B6-F01F-A370-E2C3AF3F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95" y="1149050"/>
            <a:ext cx="6298130" cy="134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56A77-B781-722C-F095-4F3554B2E307}"/>
              </a:ext>
            </a:extLst>
          </p:cNvPr>
          <p:cNvSpPr txBox="1"/>
          <p:nvPr/>
        </p:nvSpPr>
        <p:spPr>
          <a:xfrm>
            <a:off x="454176" y="4072640"/>
            <a:ext cx="10697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 to </a:t>
            </a:r>
            <a:r>
              <a:rPr lang="en-US" b="1" i="1" u="sng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rgbClr val="FF0000"/>
                </a:solidFill>
              </a:rPr>
              <a:t> #44 and #45: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(b);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 increases so internal energy increases [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sz="1400" i="1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 err="1">
                <a:solidFill>
                  <a:srgbClr val="FF0000"/>
                </a:solidFill>
              </a:rPr>
              <a:t>NkT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)].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1, Calculus-based:  69%; Algebra-based: 70%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2, Calculus-based: 43%; Algebra-based: 37%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 of 9 incorrect responses on Process 2 were justified by saying work done is positive so energy would decrease, thus ignoring the role of heat transfer.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For Process 2, the salience of the right-pointing horizontal arrow indicating that positive work is done lured students into flawed arguments regarding work and ignoring heat transfer.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390BC-0B4E-821F-C26F-78B24CB2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95" y="2621846"/>
            <a:ext cx="5858920" cy="12660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4BBEE-2B8F-D010-5F38-FFCED6D0C575}"/>
              </a:ext>
            </a:extLst>
          </p:cNvPr>
          <p:cNvGrpSpPr/>
          <p:nvPr/>
        </p:nvGrpSpPr>
        <p:grpSpPr>
          <a:xfrm>
            <a:off x="8428383" y="4645295"/>
            <a:ext cx="3650145" cy="307777"/>
            <a:chOff x="8418444" y="4647780"/>
            <a:chExt cx="3650145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809C7-72EA-AF1D-0240-096551A26F10}"/>
                </a:ext>
              </a:extLst>
            </p:cNvPr>
            <p:cNvSpPr txBox="1"/>
            <p:nvPr/>
          </p:nvSpPr>
          <p:spPr>
            <a:xfrm>
              <a:off x="8977521" y="4647780"/>
              <a:ext cx="309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More incorrect answers on Process 2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14131518-D1E9-8EE0-F9AC-3E1D1F49B664}"/>
                </a:ext>
              </a:extLst>
            </p:cNvPr>
            <p:cNvSpPr/>
            <p:nvPr/>
          </p:nvSpPr>
          <p:spPr>
            <a:xfrm>
              <a:off x="8418444" y="4718256"/>
              <a:ext cx="531744" cy="16682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356C4BB-DBBE-064C-F58B-49B3A6516F63}"/>
              </a:ext>
            </a:extLst>
          </p:cNvPr>
          <p:cNvSpPr/>
          <p:nvPr/>
        </p:nvSpPr>
        <p:spPr>
          <a:xfrm>
            <a:off x="6483531" y="1412966"/>
            <a:ext cx="62701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6D27A-7569-009B-47FE-B884FE1CE7BD}"/>
              </a:ext>
            </a:extLst>
          </p:cNvPr>
          <p:cNvSpPr/>
          <p:nvPr/>
        </p:nvSpPr>
        <p:spPr>
          <a:xfrm>
            <a:off x="6355079" y="2844535"/>
            <a:ext cx="59653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95530-E029-3D0E-9900-A188F57EFCAE}"/>
              </a:ext>
            </a:extLst>
          </p:cNvPr>
          <p:cNvSpPr txBox="1"/>
          <p:nvPr/>
        </p:nvSpPr>
        <p:spPr>
          <a:xfrm>
            <a:off x="10021475" y="360164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≈500]</a:t>
            </a:r>
          </a:p>
        </p:txBody>
      </p:sp>
    </p:spTree>
    <p:extLst>
      <p:ext uri="{BB962C8B-B14F-4D97-AF65-F5344CB8AC3E}">
        <p14:creationId xmlns:p14="http://schemas.microsoft.com/office/powerpoint/2010/main" val="31318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66BA9-C859-0F1C-14B6-FD07E761E8B7}"/>
              </a:ext>
            </a:extLst>
          </p:cNvPr>
          <p:cNvSpPr txBox="1"/>
          <p:nvPr/>
        </p:nvSpPr>
        <p:spPr>
          <a:xfrm>
            <a:off x="2462349" y="1999345"/>
            <a:ext cx="8501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use of a horizontal arrow on a </a:t>
            </a:r>
            <a:r>
              <a:rPr lang="en-US" sz="2800" i="1" dirty="0"/>
              <a:t>PV</a:t>
            </a:r>
            <a:r>
              <a:rPr lang="en-US" sz="2800" dirty="0"/>
              <a:t> diagram (instead of an arrow pointed straight up) lured students into unproductive considerations regarding </a:t>
            </a:r>
            <a:r>
              <a:rPr lang="en-US" sz="2800" i="1" dirty="0"/>
              <a:t>work</a:t>
            </a:r>
            <a:r>
              <a:rPr lang="en-US" sz="2800" dirty="0"/>
              <a:t>, lowering the correct-response rate by 26-33%.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B1EFEC6-4F5E-0DEC-762E-3B3805DE2F08}"/>
              </a:ext>
            </a:extLst>
          </p:cNvPr>
          <p:cNvSpPr/>
          <p:nvPr/>
        </p:nvSpPr>
        <p:spPr>
          <a:xfrm>
            <a:off x="4372790" y="4119152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69BD5AA-05E8-9658-23DF-CAE9BF17E33A}"/>
              </a:ext>
            </a:extLst>
          </p:cNvPr>
          <p:cNvSpPr/>
          <p:nvPr/>
        </p:nvSpPr>
        <p:spPr>
          <a:xfrm rot="5400000">
            <a:off x="6962503" y="4178805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190ED-DE0D-9A40-50E3-0932DE28CB62}"/>
              </a:ext>
            </a:extLst>
          </p:cNvPr>
          <p:cNvSpPr txBox="1"/>
          <p:nvPr/>
        </p:nvSpPr>
        <p:spPr>
          <a:xfrm>
            <a:off x="6851468" y="5273909"/>
            <a:ext cx="3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AD596-9F02-89EC-3477-4CB02DA2607B}"/>
              </a:ext>
            </a:extLst>
          </p:cNvPr>
          <p:cNvSpPr txBox="1"/>
          <p:nvPr/>
        </p:nvSpPr>
        <p:spPr>
          <a:xfrm>
            <a:off x="4225832" y="5234720"/>
            <a:ext cx="420190" cy="58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0273-C9FF-C3EB-DC19-395389E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1DD8-1F17-B8DD-FB35-FEDEE65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5D66-E1A1-3DF9-EC49-35AFBFA9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8751-071A-E076-7200-4ACE76E9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4C17-20CB-3736-FD07-D448FAD8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5" y="854050"/>
            <a:ext cx="8315752" cy="5077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B787A-A99F-9AE5-A577-519777355CC6}"/>
              </a:ext>
            </a:extLst>
          </p:cNvPr>
          <p:cNvSpPr/>
          <p:nvPr/>
        </p:nvSpPr>
        <p:spPr>
          <a:xfrm>
            <a:off x="2169862" y="3729505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39B28-1352-267C-9129-39D2501A2538}"/>
              </a:ext>
            </a:extLst>
          </p:cNvPr>
          <p:cNvSpPr/>
          <p:nvPr/>
        </p:nvSpPr>
        <p:spPr>
          <a:xfrm>
            <a:off x="2169862" y="3231534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B976D-78FB-047E-61F4-C53ECA189B04}"/>
              </a:ext>
            </a:extLst>
          </p:cNvPr>
          <p:cNvSpPr/>
          <p:nvPr/>
        </p:nvSpPr>
        <p:spPr>
          <a:xfrm>
            <a:off x="2275219" y="4629572"/>
            <a:ext cx="7641562" cy="26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4D8CB-BC80-5B9F-4393-3CCA825FEF22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33982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1086</Words>
  <Application>Microsoft Office PowerPoint</Application>
  <PresentationFormat>Widescreen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Jost</vt:lpstr>
      <vt:lpstr>Times New Roman</vt:lpstr>
      <vt:lpstr>Wingdings</vt:lpstr>
      <vt:lpstr>Office Theme</vt:lpstr>
      <vt:lpstr>Default Design</vt:lpstr>
      <vt:lpstr>What makes a physics problem hard? Research on problem difficulty </vt:lpstr>
      <vt:lpstr>What makes a problem hard(er)?</vt:lpstr>
      <vt:lpstr>PowerPoint Presentation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PowerPoint Presentation</vt:lpstr>
      <vt:lpstr>Symbolic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 Symbolic notation degrades student performance</vt:lpstr>
      <vt:lpstr>Confusion can result from the nature of the symbols themselves</vt:lpstr>
      <vt:lpstr>PowerPoint Presentation</vt:lpstr>
      <vt:lpstr>PowerPoint Presentation</vt:lpstr>
      <vt:lpstr>Implications of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Meltzer</dc:creator>
  <cp:lastModifiedBy>David Meltzer</cp:lastModifiedBy>
  <cp:revision>62</cp:revision>
  <dcterms:created xsi:type="dcterms:W3CDTF">2025-03-15T22:30:29Z</dcterms:created>
  <dcterms:modified xsi:type="dcterms:W3CDTF">2026-01-17T18:23:48Z</dcterms:modified>
</cp:coreProperties>
</file>