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81" r:id="rId4"/>
    <p:sldId id="266" r:id="rId5"/>
    <p:sldId id="268" r:id="rId6"/>
    <p:sldId id="269" r:id="rId7"/>
    <p:sldId id="280" r:id="rId8"/>
    <p:sldId id="258" r:id="rId9"/>
    <p:sldId id="259" r:id="rId10"/>
    <p:sldId id="279" r:id="rId11"/>
    <p:sldId id="270" r:id="rId12"/>
    <p:sldId id="277" r:id="rId13"/>
    <p:sldId id="261" r:id="rId14"/>
    <p:sldId id="278" r:id="rId15"/>
    <p:sldId id="271" r:id="rId16"/>
    <p:sldId id="272" r:id="rId17"/>
    <p:sldId id="263" r:id="rId18"/>
    <p:sldId id="264" r:id="rId19"/>
    <p:sldId id="591" r:id="rId20"/>
    <p:sldId id="964" r:id="rId21"/>
    <p:sldId id="963" r:id="rId22"/>
    <p:sldId id="954" r:id="rId23"/>
    <p:sldId id="955" r:id="rId24"/>
    <p:sldId id="811" r:id="rId25"/>
    <p:sldId id="846" r:id="rId26"/>
    <p:sldId id="956" r:id="rId27"/>
    <p:sldId id="812" r:id="rId28"/>
    <p:sldId id="968" r:id="rId29"/>
    <p:sldId id="953" r:id="rId30"/>
    <p:sldId id="1001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D042-7877-194B-56A4-B2978C39A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FAE52-9955-33BF-FA3C-06110D731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9253E-9F7E-5D45-775C-3A1C23AF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A14E2-A222-8436-A8A6-58988438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5329-2D1F-C8FE-2DA0-7DF90BE2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AD2C-EA21-4A65-801A-96DF9D27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EC871-A82B-E58B-E682-DF926A0A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2B828-8301-58E8-FED9-B58D3F08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FFAD-C883-BB10-9A35-902405E1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077C-E27F-78A4-C014-5CAC8B5A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E7B1C-85D9-4BE2-5760-198793EF6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5C33F-1BD4-9847-BC4F-833D10B1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AF730-AE9F-E6AD-9617-35A41EE6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BF99-76FB-CD3B-3561-4D563FB2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F1108-2152-673D-ABE0-62FB564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81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46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972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651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050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113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462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65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B36D-A724-46D4-7E1C-15C76D5F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896C-F884-CFAA-74A1-B6778523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97E7D-55A4-8187-C55C-9AE2EE78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6473-67EA-2292-BF77-49998FB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A150-5120-1C45-DFCA-20ED71B3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859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799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0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0D0F-A317-2FA7-14A3-C26ECCE0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5544-31EE-14CB-5B65-3E7A3924E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5EE27-DFFC-E9F6-EEA1-500887AB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2F55-2521-51CD-5EDA-8EF9B080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4BE77-2CDC-DE89-5DA7-82E62271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9F97-5EA2-01E5-08C5-5CF4B9A3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C1DC-C383-475C-0C37-B4188030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D4C3E-E06C-26F2-4809-B705077EE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6BC6-DE77-8EBE-4C92-12207A1F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A663E-42DE-A58F-3BA5-13E28DB6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F916-4B68-183B-0BFC-520F0CA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EF94-216E-E30F-D52A-8D632CD4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1BAE3-9FD3-55B9-F4D8-3A887761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EFE8A-9509-1F8F-7A44-6B6265DC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B0A66-450B-D987-9AFA-49FAA8E3B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4DD12-2832-32F3-81A7-252F236CA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48A8F-ACE9-A2E3-5A0C-06001F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CF32D-E89C-31B8-ADED-C55107FA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65C21-7495-A147-1C34-43A902CA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C6B0-2FDE-ECF9-8DC9-A4AD69BC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A9303-D283-BFA8-27E2-71893154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F2F54-9F66-346A-147F-752D554E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36110-ADE2-9867-0971-769DD7B7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8AC3C-8E7F-000E-6BD1-DA53CF69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0B60-CAEE-FF21-8DE4-03B4DA01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42932-727D-E7DA-CFAD-3DF5F76B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3A2B-892B-D8F2-93DA-0E481EA8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A7D0-DA4D-8D1A-7D4C-DA72B10E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78243-6034-BE91-D49E-77285E94A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2C773-533E-5A81-A949-DCB26C98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7EFC8-4EB6-BE0A-3CCA-6AA3C28B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F85C7-F3FB-DB86-66EB-BD003E36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4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484A-FF80-E495-226D-BF515845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F6470-C45B-BB7A-2A00-533B7E6C8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31CA4-2AF5-D1E8-C31E-15B8DACE6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8E67D-FC1F-9923-7502-775487B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2B4A4-B45E-CF58-A9BF-9D918BB9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77F6-49EA-633A-F9AB-F0B354B0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CB4AA-C636-A09F-3B3B-80B7BB4D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931AF-1984-DD52-40E3-B534A6A3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FA7D-F0D5-4A40-2A4D-1DF47AE8E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F8E97-186F-4F92-B5D0-8C0BFA9EAB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99D8-BB42-A945-B5A1-258AA6A75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64563-4BB9-BF1B-8D9C-1F8CB65A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32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779E-E30A-5F39-657A-61CB33E7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917" y="1122363"/>
            <a:ext cx="10843219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</a:t>
            </a:r>
            <a:r>
              <a:rPr lang="en-US" sz="5300" dirty="0"/>
              <a:t>Impact of physics problem characteristics on problem difficulty</a:t>
            </a:r>
            <a:br>
              <a:rPr lang="en-US" b="1" i="0" dirty="0">
                <a:effectLst/>
                <a:latin typeface="Jos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86B8D-2419-1173-00D1-BD1A90612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8845"/>
            <a:ext cx="9144000" cy="3485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 E. Meltzer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Arizona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1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040C-12B6-E62C-A30E-64E0E96D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999C-6394-91E2-FF4C-775C5742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465D-89E0-DDD5-88C4-D78C26E3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is determined by whether the product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 decreasing 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D367F-BDD0-BB81-C692-566B2615A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A9342-A89A-B1CE-56B6-70FA9828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02" y="856227"/>
            <a:ext cx="8315752" cy="5077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E37A52-DB43-777E-72AB-0C907240B5D5}"/>
              </a:ext>
            </a:extLst>
          </p:cNvPr>
          <p:cNvSpPr/>
          <p:nvPr/>
        </p:nvSpPr>
        <p:spPr>
          <a:xfrm>
            <a:off x="2169862" y="2378616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C8DEB-1D24-CFF3-9288-4A7A1CB114A8}"/>
              </a:ext>
            </a:extLst>
          </p:cNvPr>
          <p:cNvSpPr txBox="1"/>
          <p:nvPr/>
        </p:nvSpPr>
        <p:spPr>
          <a:xfrm>
            <a:off x="3391988" y="400594"/>
            <a:ext cx="50224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Information provided to students on first page:</a:t>
            </a:r>
          </a:p>
        </p:txBody>
      </p:sp>
    </p:spTree>
    <p:extLst>
      <p:ext uri="{BB962C8B-B14F-4D97-AF65-F5344CB8AC3E}">
        <p14:creationId xmlns:p14="http://schemas.microsoft.com/office/powerpoint/2010/main" val="4314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67C9D-0330-AA8C-C40A-51C807E0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5" y="390709"/>
            <a:ext cx="5892040" cy="316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487AA-70B6-F01F-A370-E2C3AF3F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795" y="1149050"/>
            <a:ext cx="6298130" cy="134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56A77-B781-722C-F095-4F3554B2E307}"/>
              </a:ext>
            </a:extLst>
          </p:cNvPr>
          <p:cNvSpPr txBox="1"/>
          <p:nvPr/>
        </p:nvSpPr>
        <p:spPr>
          <a:xfrm>
            <a:off x="454176" y="4072640"/>
            <a:ext cx="10697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Answer to </a:t>
            </a:r>
            <a:r>
              <a:rPr lang="en-US" b="1" i="1" u="sng" dirty="0">
                <a:solidFill>
                  <a:srgbClr val="FF0000"/>
                </a:solidFill>
              </a:rPr>
              <a:t>both</a:t>
            </a:r>
            <a:r>
              <a:rPr lang="en-US" b="1" dirty="0">
                <a:solidFill>
                  <a:srgbClr val="FF0000"/>
                </a:solidFill>
              </a:rPr>
              <a:t> #44 and #45: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(b); </a:t>
            </a:r>
            <a:r>
              <a:rPr lang="en-US" i="1" dirty="0">
                <a:solidFill>
                  <a:srgbClr val="FF0000"/>
                </a:solidFill>
              </a:rPr>
              <a:t>PV</a:t>
            </a:r>
            <a:r>
              <a:rPr lang="en-US" dirty="0">
                <a:solidFill>
                  <a:srgbClr val="FF0000"/>
                </a:solidFill>
              </a:rPr>
              <a:t> increases so internal energy increases [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sz="1400" i="1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= (3/2) </a:t>
            </a:r>
            <a:r>
              <a:rPr lang="en-US" i="1" dirty="0" err="1">
                <a:solidFill>
                  <a:srgbClr val="FF0000"/>
                </a:solidFill>
              </a:rPr>
              <a:t>NkT</a:t>
            </a:r>
            <a:r>
              <a:rPr lang="en-US" dirty="0">
                <a:solidFill>
                  <a:srgbClr val="FF0000"/>
                </a:solidFill>
              </a:rPr>
              <a:t> = (3/2) </a:t>
            </a:r>
            <a:r>
              <a:rPr lang="en-US" i="1" dirty="0">
                <a:solidFill>
                  <a:srgbClr val="FF0000"/>
                </a:solidFill>
              </a:rPr>
              <a:t>PV</a:t>
            </a:r>
            <a:r>
              <a:rPr lang="en-US" dirty="0">
                <a:solidFill>
                  <a:srgbClr val="FF0000"/>
                </a:solidFill>
              </a:rPr>
              <a:t>)].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 on Process 1, Calculus-based:  69%; Algebra-based: 70%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 on Process 2, Calculus-based: 43%; Algebra-based: 37%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Interviews: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 of 9 incorrect responses on Process 2 were justified by saying work done is positive so energy would decrease, thus ignoring the role of heat transfer.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390BC-0B4E-821F-C26F-78B24CB2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795" y="2621846"/>
            <a:ext cx="5858920" cy="12660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A4BBEE-2B8F-D010-5F38-FFCED6D0C575}"/>
              </a:ext>
            </a:extLst>
          </p:cNvPr>
          <p:cNvGrpSpPr/>
          <p:nvPr/>
        </p:nvGrpSpPr>
        <p:grpSpPr>
          <a:xfrm>
            <a:off x="8428383" y="4645295"/>
            <a:ext cx="3650145" cy="307777"/>
            <a:chOff x="8418444" y="4647780"/>
            <a:chExt cx="3650145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809C7-72EA-AF1D-0240-096551A26F10}"/>
                </a:ext>
              </a:extLst>
            </p:cNvPr>
            <p:cNvSpPr txBox="1"/>
            <p:nvPr/>
          </p:nvSpPr>
          <p:spPr>
            <a:xfrm>
              <a:off x="8977521" y="4647780"/>
              <a:ext cx="309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More incorrect answers on Process 2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14131518-D1E9-8EE0-F9AC-3E1D1F49B664}"/>
                </a:ext>
              </a:extLst>
            </p:cNvPr>
            <p:cNvSpPr/>
            <p:nvPr/>
          </p:nvSpPr>
          <p:spPr>
            <a:xfrm>
              <a:off x="8418444" y="4718256"/>
              <a:ext cx="531744" cy="166826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356C4BB-DBBE-064C-F58B-49B3A6516F63}"/>
              </a:ext>
            </a:extLst>
          </p:cNvPr>
          <p:cNvSpPr/>
          <p:nvPr/>
        </p:nvSpPr>
        <p:spPr>
          <a:xfrm>
            <a:off x="6483531" y="1412966"/>
            <a:ext cx="627018" cy="193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6D27A-7569-009B-47FE-B884FE1CE7BD}"/>
              </a:ext>
            </a:extLst>
          </p:cNvPr>
          <p:cNvSpPr/>
          <p:nvPr/>
        </p:nvSpPr>
        <p:spPr>
          <a:xfrm>
            <a:off x="6355079" y="2844535"/>
            <a:ext cx="596538" cy="193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95530-E029-3D0E-9900-A188F57EFCAE}"/>
              </a:ext>
            </a:extLst>
          </p:cNvPr>
          <p:cNvSpPr txBox="1"/>
          <p:nvPr/>
        </p:nvSpPr>
        <p:spPr>
          <a:xfrm>
            <a:off x="10021475" y="3601647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≈500]</a:t>
            </a:r>
          </a:p>
        </p:txBody>
      </p:sp>
    </p:spTree>
    <p:extLst>
      <p:ext uri="{BB962C8B-B14F-4D97-AF65-F5344CB8AC3E}">
        <p14:creationId xmlns:p14="http://schemas.microsoft.com/office/powerpoint/2010/main" val="31318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D66BA9-C859-0F1C-14B6-FD07E761E8B7}"/>
              </a:ext>
            </a:extLst>
          </p:cNvPr>
          <p:cNvSpPr txBox="1"/>
          <p:nvPr/>
        </p:nvSpPr>
        <p:spPr>
          <a:xfrm>
            <a:off x="2462349" y="1999345"/>
            <a:ext cx="8501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use of a horizontal arrow on a </a:t>
            </a:r>
            <a:r>
              <a:rPr lang="en-US" sz="2800" i="1" dirty="0"/>
              <a:t>PV</a:t>
            </a:r>
            <a:r>
              <a:rPr lang="en-US" sz="2800" dirty="0"/>
              <a:t> diagram (instead of an arrow pointed straight up) lured students into unproductive considerations regarding </a:t>
            </a:r>
            <a:r>
              <a:rPr lang="en-US" sz="2800" i="1" dirty="0"/>
              <a:t>work</a:t>
            </a:r>
            <a:r>
              <a:rPr lang="en-US" sz="2800" dirty="0"/>
              <a:t>, lowering the correct-response rate by 26-33%.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B1EFEC6-4F5E-0DEC-762E-3B3805DE2F08}"/>
              </a:ext>
            </a:extLst>
          </p:cNvPr>
          <p:cNvSpPr/>
          <p:nvPr/>
        </p:nvSpPr>
        <p:spPr>
          <a:xfrm>
            <a:off x="4372790" y="4119152"/>
            <a:ext cx="167640" cy="978408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69BD5AA-05E8-9658-23DF-CAE9BF17E33A}"/>
              </a:ext>
            </a:extLst>
          </p:cNvPr>
          <p:cNvSpPr/>
          <p:nvPr/>
        </p:nvSpPr>
        <p:spPr>
          <a:xfrm rot="5400000">
            <a:off x="6962503" y="4178805"/>
            <a:ext cx="167640" cy="978408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190ED-DE0D-9A40-50E3-0932DE28CB62}"/>
              </a:ext>
            </a:extLst>
          </p:cNvPr>
          <p:cNvSpPr txBox="1"/>
          <p:nvPr/>
        </p:nvSpPr>
        <p:spPr>
          <a:xfrm>
            <a:off x="6851468" y="5273909"/>
            <a:ext cx="3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AD596-9F02-89EC-3477-4CB02DA2607B}"/>
              </a:ext>
            </a:extLst>
          </p:cNvPr>
          <p:cNvSpPr txBox="1"/>
          <p:nvPr/>
        </p:nvSpPr>
        <p:spPr>
          <a:xfrm>
            <a:off x="4225832" y="5234720"/>
            <a:ext cx="420190" cy="58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7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0273-C9FF-C3EB-DC19-395389EBD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1DD8-1F17-B8DD-FB35-FEDEE656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5D66-E1A1-3DF9-EC49-35AFBFA9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is determined by whether the product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 decreasing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</a:t>
            </a: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b="0" i="0" u="none" strike="noStrike" baseline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3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DDE47-3701-38A5-55E4-EE4B4726A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44B1-846F-2C18-68DA-1EAA3837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5F6B-791D-AB98-212F-7F1378051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undergoing an isochoric or isobaric process is determined by whether pressure or volume are increasing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95CF-A1ED-6632-6480-5468DB8F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CE1070-6337-9526-26AD-2DCC6E26E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06" y="3509086"/>
            <a:ext cx="8182396" cy="2457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C8E96-78C0-E253-457F-757251D3E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6" y="576115"/>
            <a:ext cx="8191921" cy="2238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5C415F-C314-C4E5-F54D-1FB7DBB9FB2C}"/>
              </a:ext>
            </a:extLst>
          </p:cNvPr>
          <p:cNvSpPr/>
          <p:nvPr/>
        </p:nvSpPr>
        <p:spPr>
          <a:xfrm>
            <a:off x="1077301" y="1952941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FD9D8-A68D-B718-0240-C7F5B066F56F}"/>
              </a:ext>
            </a:extLst>
          </p:cNvPr>
          <p:cNvSpPr/>
          <p:nvPr/>
        </p:nvSpPr>
        <p:spPr>
          <a:xfrm>
            <a:off x="1152542" y="5163322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1AC85-A87B-6178-36E4-FE295987B284}"/>
              </a:ext>
            </a:extLst>
          </p:cNvPr>
          <p:cNvSpPr txBox="1"/>
          <p:nvPr/>
        </p:nvSpPr>
        <p:spPr>
          <a:xfrm>
            <a:off x="6636101" y="1744159"/>
            <a:ext cx="4478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43%; Algebra-based: 44%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EAE1B-8DA7-7D00-3B9F-FD6FDF1C79F9}"/>
              </a:ext>
            </a:extLst>
          </p:cNvPr>
          <p:cNvSpPr txBox="1"/>
          <p:nvPr/>
        </p:nvSpPr>
        <p:spPr>
          <a:xfrm>
            <a:off x="6356531" y="4802190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30%; Algebra-based: 21%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C8926-3092-1958-EB6A-4FFE6A58B3CD}"/>
              </a:ext>
            </a:extLst>
          </p:cNvPr>
          <p:cNvSpPr txBox="1"/>
          <p:nvPr/>
        </p:nvSpPr>
        <p:spPr>
          <a:xfrm>
            <a:off x="5724170" y="2303457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Q = 0 responses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Calculus-based: 30%; Algebra-based: 37%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D5EFE-256C-E5A1-A43C-8C0B7358BDB0}"/>
              </a:ext>
            </a:extLst>
          </p:cNvPr>
          <p:cNvSpPr txBox="1"/>
          <p:nvPr/>
        </p:nvSpPr>
        <p:spPr>
          <a:xfrm>
            <a:off x="5523014" y="5433071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Q = 0 responses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Calculus-based: 50%; Algebra-based: 59%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9BB8DE-96A7-4023-1502-41E8959EBB09}"/>
              </a:ext>
            </a:extLst>
          </p:cNvPr>
          <p:cNvSpPr txBox="1"/>
          <p:nvPr/>
        </p:nvSpPr>
        <p:spPr>
          <a:xfrm>
            <a:off x="210414" y="6262687"/>
            <a:ext cx="1177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more Q = 0 responses on “reversible compression” question, justified by “process is isothermal” arguments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24F6AC-16A0-9ACD-1265-051C492E4AF0}"/>
              </a:ext>
            </a:extLst>
          </p:cNvPr>
          <p:cNvSpPr/>
          <p:nvPr/>
        </p:nvSpPr>
        <p:spPr>
          <a:xfrm>
            <a:off x="2322673" y="3845860"/>
            <a:ext cx="1097769" cy="25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50AA1-EA55-175D-51D5-4F0CC8B089A0}"/>
              </a:ext>
            </a:extLst>
          </p:cNvPr>
          <p:cNvSpPr txBox="1"/>
          <p:nvPr/>
        </p:nvSpPr>
        <p:spPr>
          <a:xfrm>
            <a:off x="3474232" y="1019814"/>
            <a:ext cx="39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Q─W =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E = 0 </a:t>
            </a:r>
            <a:r>
              <a:rPr lang="en-US" dirty="0">
                <a:solidFill>
                  <a:srgbClr val="FF0000"/>
                </a:solidFill>
              </a:rPr>
              <a:t>since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T=0, 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i="1" dirty="0">
                <a:solidFill>
                  <a:srgbClr val="FF0000"/>
                </a:solidFill>
              </a:rPr>
              <a:t> Q = W &gt;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AF39FD-C043-21B6-57E9-35F90F07D4FB}"/>
              </a:ext>
            </a:extLst>
          </p:cNvPr>
          <p:cNvSpPr txBox="1"/>
          <p:nvPr/>
        </p:nvSpPr>
        <p:spPr>
          <a:xfrm>
            <a:off x="3958459" y="3972995"/>
            <a:ext cx="39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Q─W =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E = 0 </a:t>
            </a:r>
            <a:r>
              <a:rPr lang="en-US" dirty="0">
                <a:solidFill>
                  <a:srgbClr val="FF0000"/>
                </a:solidFill>
              </a:rPr>
              <a:t>since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T=0, 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i="1" dirty="0">
                <a:solidFill>
                  <a:srgbClr val="FF0000"/>
                </a:solidFill>
              </a:rPr>
              <a:t> Q = W &lt;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EC042-82ED-AB91-1377-7ECD437235E6}"/>
              </a:ext>
            </a:extLst>
          </p:cNvPr>
          <p:cNvSpPr/>
          <p:nvPr/>
        </p:nvSpPr>
        <p:spPr>
          <a:xfrm>
            <a:off x="777484" y="3805111"/>
            <a:ext cx="690282" cy="25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4D8169-2B04-848A-7032-3B70DC766120}"/>
              </a:ext>
            </a:extLst>
          </p:cNvPr>
          <p:cNvSpPr/>
          <p:nvPr/>
        </p:nvSpPr>
        <p:spPr>
          <a:xfrm>
            <a:off x="7902273" y="3567829"/>
            <a:ext cx="327328" cy="25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4F596D1-8045-A342-22AE-92AF5AC32A1B}"/>
              </a:ext>
            </a:extLst>
          </p:cNvPr>
          <p:cNvCxnSpPr>
            <a:cxnSpLocks/>
          </p:cNvCxnSpPr>
          <p:nvPr/>
        </p:nvCxnSpPr>
        <p:spPr>
          <a:xfrm>
            <a:off x="10745509" y="2984035"/>
            <a:ext cx="0" cy="296570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B2D1913-7D92-2151-E91C-89D31FA4BF97}"/>
              </a:ext>
            </a:extLst>
          </p:cNvPr>
          <p:cNvSpPr/>
          <p:nvPr/>
        </p:nvSpPr>
        <p:spPr>
          <a:xfrm>
            <a:off x="4056431" y="653144"/>
            <a:ext cx="1765711" cy="355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16" grpId="0"/>
      <p:bldP spid="19" grpId="0"/>
      <p:bldP spid="20" grpId="0" animBg="1"/>
      <p:bldP spid="14" grpId="0"/>
      <p:bldP spid="21" grpId="0"/>
      <p:bldP spid="22" grpId="0" animBg="1"/>
      <p:bldP spid="2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8186-FFE3-149F-5F38-FD340C96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General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3D88-8C87-3057-7A1B-743BDD8F4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693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Horizontal process arrows on </a:t>
            </a:r>
            <a:r>
              <a:rPr lang="en-US" i="1" dirty="0"/>
              <a:t>PV</a:t>
            </a:r>
            <a:r>
              <a:rPr lang="en-US" dirty="0"/>
              <a:t> diagrams often triggered unproductive lines of reasoning regarding work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Certain terms may trigger unproductive lines of reasoning (e.g., </a:t>
            </a:r>
            <a:r>
              <a:rPr lang="en-US" i="1" dirty="0"/>
              <a:t>reversible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55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Symbolic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sz="2000" b="1" dirty="0"/>
              <a:t>Confusion of symbolic meaning: </a:t>
            </a:r>
            <a:r>
              <a:rPr lang="en-US" sz="2000" dirty="0"/>
              <a:t>Students perform worse on solving problems when symbols are used to represent common physical quantities in equations [</a:t>
            </a:r>
            <a:r>
              <a:rPr lang="en-US" sz="2000" dirty="0" err="1"/>
              <a:t>Torigoe</a:t>
            </a:r>
            <a:r>
              <a:rPr lang="en-US" sz="2000" dirty="0"/>
              <a:t> and Gladding, 2007; 2011)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r>
              <a:rPr lang="en-US" sz="2000" b="1" i="1" dirty="0"/>
              <a:t>Example </a:t>
            </a:r>
            <a:r>
              <a:rPr lang="en-US" sz="1800" b="1" i="1" dirty="0"/>
              <a:t>[Multiple-choice questions; University of Illinois]:</a:t>
            </a:r>
          </a:p>
          <a:p>
            <a:pPr marL="0" indent="0">
              <a:buNone/>
            </a:pPr>
            <a:r>
              <a:rPr lang="en-US" sz="1800" i="1" dirty="0"/>
              <a:t>Version #1</a:t>
            </a:r>
            <a:r>
              <a:rPr lang="en-US" sz="1800" dirty="0"/>
              <a:t>: A car can go from 0 to 60 m/s in 8 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30 m/s? </a:t>
            </a: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Version #2</a:t>
            </a:r>
            <a:r>
              <a:rPr lang="en-US" sz="1800" dirty="0"/>
              <a:t>:</a:t>
            </a:r>
            <a:r>
              <a:rPr lang="en-US" sz="1800" i="1" dirty="0"/>
              <a:t> </a:t>
            </a:r>
            <a:r>
              <a:rPr lang="en-US" sz="1800" dirty="0"/>
              <a:t>A car can go from 0 to 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 in 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 seconds. At what distance </a:t>
            </a:r>
            <a:r>
              <a:rPr lang="en-US" sz="1800" i="1" dirty="0"/>
              <a:t>d </a:t>
            </a:r>
            <a:r>
              <a:rPr lang="en-US" sz="1800" dirty="0"/>
              <a:t>from the start at rest is the car traveling (</a:t>
            </a:r>
            <a:r>
              <a:rPr lang="en-US" sz="1800" i="1" dirty="0"/>
              <a:t>v</a:t>
            </a:r>
            <a:r>
              <a:rPr lang="en-US" sz="1800" baseline="-25000" dirty="0"/>
              <a:t>1</a:t>
            </a:r>
            <a:r>
              <a:rPr lang="en-US" sz="1800" dirty="0"/>
              <a:t>/2)? </a:t>
            </a:r>
            <a:endParaRPr lang="en-US" sz="1800" i="1" dirty="0"/>
          </a:p>
          <a:p>
            <a:pPr marL="914400" lvl="2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Our results on “stripped-down” versions are analogous, although differences are smaller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4914" y="486240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Much worse!</a:t>
            </a:r>
          </a:p>
        </p:txBody>
      </p:sp>
      <p:sp>
        <p:nvSpPr>
          <p:cNvPr id="8" name="Arrow: Right 7"/>
          <p:cNvSpPr/>
          <p:nvPr/>
        </p:nvSpPr>
        <p:spPr>
          <a:xfrm rot="12889615">
            <a:off x="7507201" y="4784979"/>
            <a:ext cx="624489" cy="2521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933CE2A1-D209-4E52-85B1-AEC85DA254F9}"/>
              </a:ext>
            </a:extLst>
          </p:cNvPr>
          <p:cNvSpPr/>
          <p:nvPr/>
        </p:nvSpPr>
        <p:spPr>
          <a:xfrm>
            <a:off x="6187751" y="3736911"/>
            <a:ext cx="1447800" cy="381000"/>
          </a:xfrm>
          <a:prstGeom prst="round1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F4D882B5-2CED-48C6-B1B9-36CC633EEA05}"/>
              </a:ext>
            </a:extLst>
          </p:cNvPr>
          <p:cNvSpPr/>
          <p:nvPr/>
        </p:nvSpPr>
        <p:spPr>
          <a:xfrm>
            <a:off x="5944440" y="4452240"/>
            <a:ext cx="1447800" cy="381000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34C98-22CD-48CB-92AF-879D3CA04B98}"/>
              </a:ext>
            </a:extLst>
          </p:cNvPr>
          <p:cNvSpPr txBox="1"/>
          <p:nvPr/>
        </p:nvSpPr>
        <p:spPr>
          <a:xfrm>
            <a:off x="6144347" y="3707368"/>
            <a:ext cx="156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[93% correct]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27D10-5D4F-40AC-9C9D-61A20B2339A0}"/>
              </a:ext>
            </a:extLst>
          </p:cNvPr>
          <p:cNvSpPr txBox="1"/>
          <p:nvPr/>
        </p:nvSpPr>
        <p:spPr>
          <a:xfrm>
            <a:off x="5897786" y="4474427"/>
            <a:ext cx="15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[57% correct]</a:t>
            </a:r>
          </a:p>
        </p:txBody>
      </p:sp>
    </p:spTree>
    <p:extLst>
      <p:ext uri="{BB962C8B-B14F-4D97-AF65-F5344CB8AC3E}">
        <p14:creationId xmlns:p14="http://schemas.microsoft.com/office/powerpoint/2010/main" val="40921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6" grpId="0" animBg="1"/>
      <p:bldP spid="9" grpId="0" animBg="1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36698-2496-4385-9B7A-2728C7FA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429000"/>
            <a:ext cx="5393446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B5C15-A8A1-4180-BC2E-90675E602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5956190" cy="297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56359-68B4-4500-BBCC-41BCB0B800B2}"/>
              </a:ext>
            </a:extLst>
          </p:cNvPr>
          <p:cNvSpPr txBox="1"/>
          <p:nvPr/>
        </p:nvSpPr>
        <p:spPr>
          <a:xfrm>
            <a:off x="3048000" y="462501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Numeric version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621B5E1-6102-4B7E-B5CC-F07790288D2C}"/>
              </a:ext>
            </a:extLst>
          </p:cNvPr>
          <p:cNvSpPr/>
          <p:nvPr/>
        </p:nvSpPr>
        <p:spPr>
          <a:xfrm>
            <a:off x="3352800" y="1219200"/>
            <a:ext cx="809254" cy="369332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AEAA2-402C-4ED2-9829-8706D401BE4A}"/>
              </a:ext>
            </a:extLst>
          </p:cNvPr>
          <p:cNvSpPr txBox="1"/>
          <p:nvPr/>
        </p:nvSpPr>
        <p:spPr>
          <a:xfrm>
            <a:off x="4412388" y="121091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Symbolic version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2C78EDB3-F725-45B6-9510-43716BEC3D19}"/>
              </a:ext>
            </a:extLst>
          </p:cNvPr>
          <p:cNvSpPr/>
          <p:nvPr/>
        </p:nvSpPr>
        <p:spPr>
          <a:xfrm rot="10800000">
            <a:off x="4993440" y="4625010"/>
            <a:ext cx="809254" cy="3693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6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E0952-2DFC-D47B-7458-FCB2E9FF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72F2-7F29-19A0-3B6B-84829EBC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8" y="306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“non-conceptual” properties can increase problem difficulty?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8C7CD-65BF-C3D5-12D5-4E8B65EB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5" y="1806031"/>
            <a:ext cx="10826931" cy="44423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Use of potentially misleading/distracting diagrammatic elements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Inclusion of (potentially misleading) irrelevant or redundant information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Use of symbols in place of numbers (e.g., </a:t>
            </a:r>
            <a:r>
              <a:rPr lang="en-US" i="1" dirty="0"/>
              <a:t>m</a:t>
            </a:r>
            <a:r>
              <a:rPr lang="en-US" dirty="0"/>
              <a:t> or </a:t>
            </a:r>
            <a:r>
              <a:rPr lang="el-GR" i="1" dirty="0"/>
              <a:t>μ</a:t>
            </a:r>
            <a:r>
              <a:rPr lang="en-US" dirty="0"/>
              <a:t> for </a:t>
            </a:r>
            <a:r>
              <a:rPr lang="en-US" i="1" dirty="0"/>
              <a:t>mass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Dependence on or use of unfamiliar or subtle assumptions or terms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e.g., </a:t>
            </a:r>
            <a:r>
              <a:rPr lang="en-US" i="1" dirty="0"/>
              <a:t>adiabatic</a:t>
            </a:r>
            <a:r>
              <a:rPr lang="en-US" dirty="0"/>
              <a:t>, </a:t>
            </a:r>
            <a:r>
              <a:rPr lang="en-US" i="1" dirty="0"/>
              <a:t>thermal reservoir</a:t>
            </a:r>
            <a:r>
              <a:rPr lang="en-US" dirty="0"/>
              <a:t>, </a:t>
            </a:r>
            <a:r>
              <a:rPr lang="en-US" i="1" dirty="0"/>
              <a:t>quasi-static</a:t>
            </a:r>
            <a:r>
              <a:rPr lang="en-US" dirty="0"/>
              <a:t>, </a:t>
            </a:r>
            <a:r>
              <a:rPr lang="en-US" i="1" dirty="0"/>
              <a:t>reversible, spontaneous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76896-5058-40C7-90A5-E6B5CE110D80}"/>
              </a:ext>
            </a:extLst>
          </p:cNvPr>
          <p:cNvSpPr txBox="1"/>
          <p:nvPr/>
        </p:nvSpPr>
        <p:spPr>
          <a:xfrm>
            <a:off x="2057400" y="609600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Symbolic version:                                     Numeric version: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9D358-EE69-44F3-BBE3-8287715F05B4}"/>
              </a:ext>
            </a:extLst>
          </p:cNvPr>
          <p:cNvSpPr/>
          <p:nvPr/>
        </p:nvSpPr>
        <p:spPr>
          <a:xfrm>
            <a:off x="4114800" y="607943"/>
            <a:ext cx="914400" cy="4572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9CE02-5B72-4530-9D06-037811B5B788}"/>
              </a:ext>
            </a:extLst>
          </p:cNvPr>
          <p:cNvSpPr/>
          <p:nvPr/>
        </p:nvSpPr>
        <p:spPr>
          <a:xfrm>
            <a:off x="8229600" y="565666"/>
            <a:ext cx="9144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548DA-7E57-4B2D-8D13-177984FC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8126"/>
            <a:ext cx="12192000" cy="57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244742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</a:t>
                  </a:r>
                  <a:r>
                    <a:rPr lang="en-US" altLang="en-US" sz="24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Arial"/>
                    </a:rPr>
                    <a:t>algebra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470)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9DD1-7956-4632-A8C9-D3D73C7D50D5}"/>
              </a:ext>
            </a:extLst>
          </p:cNvPr>
          <p:cNvSpPr/>
          <p:nvPr/>
        </p:nvSpPr>
        <p:spPr>
          <a:xfrm>
            <a:off x="838200" y="3657600"/>
            <a:ext cx="10529344" cy="1271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244742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</a:t>
                  </a:r>
                  <a:r>
                    <a:rPr lang="en-US" altLang="en-US" sz="24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Arial"/>
                    </a:rPr>
                    <a:t>algebra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372)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470)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359546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(calculus-based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1205)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9DD1-7956-4632-A8C9-D3D73C7D50D5}"/>
              </a:ext>
            </a:extLst>
          </p:cNvPr>
          <p:cNvSpPr/>
          <p:nvPr/>
        </p:nvSpPr>
        <p:spPr>
          <a:xfrm>
            <a:off x="838200" y="3657600"/>
            <a:ext cx="10529344" cy="1271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359546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(calculus-based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1205)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FAEAF-69A7-4A9E-BA5A-00D9FAB1F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11887200" cy="5511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408DD-774B-45D4-9A22-B75CF7B3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32957"/>
            <a:ext cx="1524132" cy="1333616"/>
          </a:xfrm>
          <a:prstGeom prst="rect">
            <a:avLst/>
          </a:prstGeom>
          <a:solidFill>
            <a:schemeClr val="bg1"/>
          </a:solidFill>
          <a:ln w="1016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FFFEC-5F19-4488-8FC7-CC7A7FE21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71061"/>
            <a:ext cx="1760373" cy="1295512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24327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4B9C-ED5A-472D-BF43-E423CA9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Conclusion: </a:t>
            </a:r>
            <a:br>
              <a:rPr lang="en-US" sz="3600" dirty="0"/>
            </a:br>
            <a:r>
              <a:rPr lang="en-US" sz="3600" dirty="0"/>
              <a:t>Symbolic notation degrades student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8482-9940-464D-B094-EDBA54B5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symbols to replace numbers in otherwise identical algebraic equations lowered correct-response rates by </a:t>
            </a:r>
            <a:r>
              <a:rPr lang="en-US" sz="2800" dirty="0"/>
              <a:t>≈25%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034A-E6FA-4F5C-833F-094CBAEC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9144000" cy="1143000"/>
          </a:xfrm>
        </p:spPr>
        <p:txBody>
          <a:bodyPr/>
          <a:lstStyle/>
          <a:p>
            <a:r>
              <a:rPr lang="en-US" sz="3600" dirty="0"/>
              <a:t>Confusion can result from the </a:t>
            </a:r>
            <a:r>
              <a:rPr lang="en-US" sz="3600" i="1" dirty="0"/>
              <a:t>nature</a:t>
            </a:r>
            <a:r>
              <a:rPr lang="en-US" sz="3600" dirty="0"/>
              <a:t> of the symbols themselves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59A13-6021-42FE-97E7-B14150DC1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2492353"/>
            <a:ext cx="2819399" cy="1625600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7D72F-78D3-4167-8A44-C18AFBA4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473889"/>
            <a:ext cx="2900377" cy="1717111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09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E147-0246-418C-938D-E8C47A4A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1219200"/>
            <a:ext cx="11514818" cy="54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ADA0-B5EF-4EF3-B3FF-60D5058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41"/>
            <a:ext cx="2114733" cy="1219306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7043-6046-4103-A6F6-03329A1F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9952"/>
            <a:ext cx="2008044" cy="1188823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6112-1687-4D16-9255-1F9422A591D2}"/>
              </a:ext>
            </a:extLst>
          </p:cNvPr>
          <p:cNvSpPr txBox="1"/>
          <p:nvPr/>
        </p:nvSpPr>
        <p:spPr>
          <a:xfrm>
            <a:off x="3886200" y="374329"/>
            <a:ext cx="39017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Significantly lower correct-response rates on Greek-letter version in algebra-based courses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F0E19-B416-41C9-AA10-9DDE142D8453}"/>
              </a:ext>
            </a:extLst>
          </p:cNvPr>
          <p:cNvSpPr txBox="1"/>
          <p:nvPr/>
        </p:nvSpPr>
        <p:spPr>
          <a:xfrm>
            <a:off x="5151282" y="37252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(Total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&gt; 1000)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39389-733C-4F26-BAAF-EBDFF41EA178}"/>
              </a:ext>
            </a:extLst>
          </p:cNvPr>
          <p:cNvSpPr/>
          <p:nvPr/>
        </p:nvSpPr>
        <p:spPr>
          <a:xfrm>
            <a:off x="6629400" y="1810623"/>
            <a:ext cx="4419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4DAE3-EFDA-4E0B-9E03-5B2BE59FDA97}"/>
              </a:ext>
            </a:extLst>
          </p:cNvPr>
          <p:cNvSpPr/>
          <p:nvPr/>
        </p:nvSpPr>
        <p:spPr>
          <a:xfrm>
            <a:off x="5151282" y="4191000"/>
            <a:ext cx="14781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627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E147-0246-418C-938D-E8C47A4A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1219200"/>
            <a:ext cx="11514818" cy="54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ADA0-B5EF-4EF3-B3FF-60D5058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41"/>
            <a:ext cx="2114733" cy="1219306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7043-6046-4103-A6F6-03329A1F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9952"/>
            <a:ext cx="2008044" cy="1188823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6112-1687-4D16-9255-1F9422A591D2}"/>
              </a:ext>
            </a:extLst>
          </p:cNvPr>
          <p:cNvSpPr txBox="1"/>
          <p:nvPr/>
        </p:nvSpPr>
        <p:spPr>
          <a:xfrm>
            <a:off x="3886200" y="374329"/>
            <a:ext cx="39017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Significantly lower correct-response rates on Greek-letter version in algebra-based courses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F0E19-B416-41C9-AA10-9DDE142D8453}"/>
              </a:ext>
            </a:extLst>
          </p:cNvPr>
          <p:cNvSpPr txBox="1"/>
          <p:nvPr/>
        </p:nvSpPr>
        <p:spPr>
          <a:xfrm>
            <a:off x="5151282" y="37252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(Total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&gt; 1000)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8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DEA63-2883-8F1B-1846-C23EA02B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47" y="1802338"/>
            <a:ext cx="8480182" cy="28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3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FB30-C941-A40C-8EF4-59472622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Implications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A91B-52CA-D342-C423-0C12E087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34" y="1825625"/>
            <a:ext cx="1072056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Minor changes to problem properties can lead to vastly different correct-response rates.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Certain specific elements of diagrams or terminology can divert students into long chains of unproductive reasoning.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symbols instead of numbers, or use of unfamiliar symbols, can significantly degrade student performance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consistency and reliability of assessment problems and instruments, research on students’ responses to variations in problem properties is essential.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CD5F-6574-41F4-8C91-1102900B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F30C-0AE8-C89E-7107-3EA56919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is determined</a:t>
            </a:r>
            <a:r>
              <a:rPr lang="en-US" sz="2400" b="0" i="0" u="none" strike="noStrike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whether the product </a:t>
            </a:r>
            <a:r>
              <a:rPr lang="en-US" sz="2400" b="0" i="1" u="none" strike="noStrike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b="0" i="0" u="none" strike="noStrike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 decreasing </a:t>
            </a:r>
            <a:endParaRPr lang="en-US" sz="2400" b="0" i="0" u="none" strike="noStrike" baseline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</a:t>
            </a:r>
            <a:endParaRPr lang="en-US" sz="24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A2B0-D8A7-C024-B6E2-4DF9DBCD6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73E7-77FA-E87B-4E41-D110D5E6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320F-CE06-E34D-21D9-F8AB2A95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determined by whether the product 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creasing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</a:t>
            </a: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b="0" i="0" u="none" strike="noStrike" baseline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15021-82BE-4526-A382-07E5B271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17F7C-F8F6-4784-9EE3-68CBDEC1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02" y="856227"/>
            <a:ext cx="8315752" cy="5077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87D230-C927-4E93-921D-78AB5E505C2F}"/>
              </a:ext>
            </a:extLst>
          </p:cNvPr>
          <p:cNvSpPr/>
          <p:nvPr/>
        </p:nvSpPr>
        <p:spPr>
          <a:xfrm>
            <a:off x="2169862" y="2378616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63E34-5202-4811-FD80-E4795C5EA06D}"/>
              </a:ext>
            </a:extLst>
          </p:cNvPr>
          <p:cNvSpPr txBox="1"/>
          <p:nvPr/>
        </p:nvSpPr>
        <p:spPr>
          <a:xfrm>
            <a:off x="3391988" y="400594"/>
            <a:ext cx="50224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Information provided to students on first page:</a:t>
            </a:r>
          </a:p>
        </p:txBody>
      </p:sp>
    </p:spTree>
    <p:extLst>
      <p:ext uri="{BB962C8B-B14F-4D97-AF65-F5344CB8AC3E}">
        <p14:creationId xmlns:p14="http://schemas.microsoft.com/office/powerpoint/2010/main" val="14659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092CE-35C6-6ABF-FA67-E02E83FC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3" y="141205"/>
            <a:ext cx="7829952" cy="1390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0C4C0-73AD-9BB4-2053-22D2E720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" y="1845996"/>
            <a:ext cx="4172164" cy="2971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7A3E0-1010-318D-C29A-5BC5C966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804" y="1539280"/>
            <a:ext cx="8172870" cy="193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55D9B-B0E8-F542-336E-B9863E817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89" y="4215069"/>
            <a:ext cx="7744223" cy="1752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D728B8-28F7-73E2-ACD1-F46D1523D6AC}"/>
              </a:ext>
            </a:extLst>
          </p:cNvPr>
          <p:cNvSpPr txBox="1"/>
          <p:nvPr/>
        </p:nvSpPr>
        <p:spPr>
          <a:xfrm>
            <a:off x="4121952" y="3429000"/>
            <a:ext cx="678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(b); temperature increases so internal energy increases.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76%; Algebra-based: 81%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83736-805F-8CC1-6E6B-C3ECFB4EC43C}"/>
              </a:ext>
            </a:extLst>
          </p:cNvPr>
          <p:cNvSpPr txBox="1"/>
          <p:nvPr/>
        </p:nvSpPr>
        <p:spPr>
          <a:xfrm>
            <a:off x="4230462" y="5985251"/>
            <a:ext cx="678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(c); temperature decreases so internal energy decreases.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58%; Algebra-based: 55%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55575-735D-2B30-D4DF-CECBF33DE12E}"/>
              </a:ext>
            </a:extLst>
          </p:cNvPr>
          <p:cNvSpPr txBox="1"/>
          <p:nvPr/>
        </p:nvSpPr>
        <p:spPr>
          <a:xfrm>
            <a:off x="74815" y="6167298"/>
            <a:ext cx="422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Many </a:t>
            </a:r>
            <a:r>
              <a:rPr lang="en-US" b="1" i="1" dirty="0">
                <a:solidFill>
                  <a:srgbClr val="FF0000"/>
                </a:solidFill>
              </a:rPr>
              <a:t>more errors on #34 (Process 2)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ABE2C-778E-8408-29E5-F0337869E023}"/>
              </a:ext>
            </a:extLst>
          </p:cNvPr>
          <p:cNvSpPr/>
          <p:nvPr/>
        </p:nvSpPr>
        <p:spPr>
          <a:xfrm>
            <a:off x="5440680" y="1948542"/>
            <a:ext cx="785949" cy="230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0D426-82E0-E714-8DBF-31D50B5A187B}"/>
              </a:ext>
            </a:extLst>
          </p:cNvPr>
          <p:cNvSpPr/>
          <p:nvPr/>
        </p:nvSpPr>
        <p:spPr>
          <a:xfrm>
            <a:off x="635726" y="3703320"/>
            <a:ext cx="979714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98B88-3451-678B-5EBC-7A93C0AF5FA9}"/>
              </a:ext>
            </a:extLst>
          </p:cNvPr>
          <p:cNvSpPr/>
          <p:nvPr/>
        </p:nvSpPr>
        <p:spPr>
          <a:xfrm>
            <a:off x="5521235" y="4557171"/>
            <a:ext cx="768531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1FBEE7-BE8B-8171-ECA2-BE678D946610}"/>
              </a:ext>
            </a:extLst>
          </p:cNvPr>
          <p:cNvSpPr/>
          <p:nvPr/>
        </p:nvSpPr>
        <p:spPr>
          <a:xfrm>
            <a:off x="2852058" y="2146662"/>
            <a:ext cx="829491" cy="455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1E7C-EBB5-D0A7-180B-DCFBA8BB2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5B216-385F-47C5-FBE9-4F9AF9E9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" y="1845996"/>
            <a:ext cx="4172164" cy="2971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C834D-1343-39EE-CA59-E933B362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28" y="4337855"/>
            <a:ext cx="7744223" cy="1752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E4833-8518-3F2D-947A-72EF76685EF7}"/>
              </a:ext>
            </a:extLst>
          </p:cNvPr>
          <p:cNvSpPr txBox="1"/>
          <p:nvPr/>
        </p:nvSpPr>
        <p:spPr>
          <a:xfrm>
            <a:off x="3971914" y="6107497"/>
            <a:ext cx="678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(c); temperature decreases so internal energy decreases.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58%; Algebra-based: 55%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C185B-48D7-D6D0-BCF7-396FFC23D5B4}"/>
              </a:ext>
            </a:extLst>
          </p:cNvPr>
          <p:cNvSpPr txBox="1"/>
          <p:nvPr/>
        </p:nvSpPr>
        <p:spPr>
          <a:xfrm>
            <a:off x="4096524" y="1117328"/>
            <a:ext cx="7744223" cy="1477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Interviews: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 of 6 students who gave incorrect answer on #34 (Process 2) argued “Work done is negative so internal energy will increase”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Students were excessively distracted by work considerations on Process 2.</a:t>
            </a:r>
          </a:p>
          <a:p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7E92F-7D6C-8722-FD3D-A38D444E0BA9}"/>
              </a:ext>
            </a:extLst>
          </p:cNvPr>
          <p:cNvSpPr txBox="1"/>
          <p:nvPr/>
        </p:nvSpPr>
        <p:spPr>
          <a:xfrm>
            <a:off x="864107" y="324060"/>
            <a:ext cx="1049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 did students make significantly more errors on #34?</a:t>
            </a:r>
          </a:p>
        </p:txBody>
      </p:sp>
    </p:spTree>
    <p:extLst>
      <p:ext uri="{BB962C8B-B14F-4D97-AF65-F5344CB8AC3E}">
        <p14:creationId xmlns:p14="http://schemas.microsoft.com/office/powerpoint/2010/main" val="8118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AA18A7-82E4-4020-2F93-53249CFF627C}"/>
              </a:ext>
            </a:extLst>
          </p:cNvPr>
          <p:cNvSpPr txBox="1"/>
          <p:nvPr/>
        </p:nvSpPr>
        <p:spPr>
          <a:xfrm>
            <a:off x="1432560" y="2186580"/>
            <a:ext cx="88152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use of a horizontal arrow on a </a:t>
            </a:r>
            <a:r>
              <a:rPr lang="en-US" sz="2800" i="1" dirty="0"/>
              <a:t>PV</a:t>
            </a:r>
            <a:r>
              <a:rPr lang="en-US" sz="2800" dirty="0"/>
              <a:t> diagram (instead of an arrow pointed straight up) lured some students into unproductive considerations regarding </a:t>
            </a:r>
            <a:r>
              <a:rPr lang="en-US" sz="2800" i="1" dirty="0"/>
              <a:t>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57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1374</Words>
  <Application>Microsoft Office PowerPoint</Application>
  <PresentationFormat>Widescreen</PresentationFormat>
  <Paragraphs>131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Aptos Display</vt:lpstr>
      <vt:lpstr>Arial</vt:lpstr>
      <vt:lpstr>Jost</vt:lpstr>
      <vt:lpstr>Times New Roman</vt:lpstr>
      <vt:lpstr>Wingdings</vt:lpstr>
      <vt:lpstr>Office Theme</vt:lpstr>
      <vt:lpstr>Default Design</vt:lpstr>
      <vt:lpstr>  Impact of physics problem characteristics on problem difficulty </vt:lpstr>
      <vt:lpstr>What “non-conceptual” properties can increase problem difficulty?</vt:lpstr>
      <vt:lpstr>PowerPoint Presentation</vt:lpstr>
      <vt:lpstr>Targeted Concepts (among others) (E= internal energy; Q = heat transfer to system)</vt:lpstr>
      <vt:lpstr>Targeted Concepts (among others) (E= internal energy; Q = heat transfer to system)</vt:lpstr>
      <vt:lpstr>PowerPoint Presentation</vt:lpstr>
      <vt:lpstr>PowerPoint Presentation</vt:lpstr>
      <vt:lpstr>PowerPoint Presentation</vt:lpstr>
      <vt:lpstr>PowerPoint Presentation</vt:lpstr>
      <vt:lpstr>Targeted Concepts (among others) (E= internal energy; W = work done by system; Q = heat transfer to system)</vt:lpstr>
      <vt:lpstr>PowerPoint Presentation</vt:lpstr>
      <vt:lpstr>PowerPoint Presentation</vt:lpstr>
      <vt:lpstr>PowerPoint Presentation</vt:lpstr>
      <vt:lpstr>Targeted Concepts (among others) (E= internal energy; W = work done by system; Q = heat transfer to system)</vt:lpstr>
      <vt:lpstr>Targeted Concepts (among others) (E= internal energy; W = work done by system; Q = heat transfer to system)</vt:lpstr>
      <vt:lpstr>PowerPoint Presentation</vt:lpstr>
      <vt:lpstr>General Findings</vt:lpstr>
      <vt:lpstr>Symbolic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 Symbolic notation degrades student performance</vt:lpstr>
      <vt:lpstr>Confusion can result from the nature of the symbols themselves</vt:lpstr>
      <vt:lpstr>PowerPoint Presentation</vt:lpstr>
      <vt:lpstr>PowerPoint Presentation</vt:lpstr>
      <vt:lpstr>Implications of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Meltzer</dc:creator>
  <cp:lastModifiedBy>David Meltzer</cp:lastModifiedBy>
  <cp:revision>72</cp:revision>
  <dcterms:created xsi:type="dcterms:W3CDTF">2025-03-15T22:30:29Z</dcterms:created>
  <dcterms:modified xsi:type="dcterms:W3CDTF">2026-03-18T05:24:54Z</dcterms:modified>
</cp:coreProperties>
</file>